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64" r:id="rId3"/>
    <p:sldId id="261" r:id="rId4"/>
    <p:sldId id="266" r:id="rId5"/>
    <p:sldId id="267" r:id="rId6"/>
    <p:sldId id="265" r:id="rId7"/>
    <p:sldId id="286" r:id="rId8"/>
    <p:sldId id="269" r:id="rId9"/>
    <p:sldId id="285" r:id="rId10"/>
    <p:sldId id="287" r:id="rId11"/>
    <p:sldId id="288" r:id="rId12"/>
    <p:sldId id="268" r:id="rId13"/>
    <p:sldId id="271" r:id="rId14"/>
    <p:sldId id="289" r:id="rId15"/>
    <p:sldId id="290" r:id="rId16"/>
    <p:sldId id="291" r:id="rId17"/>
    <p:sldId id="279" r:id="rId18"/>
    <p:sldId id="270" r:id="rId19"/>
    <p:sldId id="297" r:id="rId20"/>
    <p:sldId id="272" r:id="rId21"/>
    <p:sldId id="273" r:id="rId22"/>
    <p:sldId id="275" r:id="rId2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2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45748031496063E-2"/>
          <c:y val="0.17549237204724413"/>
          <c:w val="0.91042519685039369"/>
          <c:h val="0.64676574803149611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매출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2024년</c:v>
                </c:pt>
                <c:pt idx="1">
                  <c:v>2025년</c:v>
                </c:pt>
                <c:pt idx="2">
                  <c:v>2026년</c:v>
                </c:pt>
                <c:pt idx="3">
                  <c:v>2027년</c:v>
                </c:pt>
                <c:pt idx="4">
                  <c:v>2028년</c:v>
                </c:pt>
              </c:strCache>
            </c:strRef>
          </c:cat>
          <c:val>
            <c:numRef>
              <c:f>Sheet1!$B$2:$B$6</c:f>
              <c:numCache>
                <c:formatCode>#,##0_ </c:formatCode>
                <c:ptCount val="5"/>
                <c:pt idx="0">
                  <c:v>600</c:v>
                </c:pt>
                <c:pt idx="1">
                  <c:v>800</c:v>
                </c:pt>
                <c:pt idx="2">
                  <c:v>1000</c:v>
                </c:pt>
                <c:pt idx="3">
                  <c:v>1200</c:v>
                </c:pt>
                <c:pt idx="4">
                  <c:v>1800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986-4B01-BD4E-78BA520A02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817995568"/>
        <c:axId val="-817997744"/>
      </c:lineChart>
      <c:catAx>
        <c:axId val="-817995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-817997744"/>
        <c:crosses val="autoZero"/>
        <c:auto val="1"/>
        <c:lblAlgn val="ctr"/>
        <c:lblOffset val="100"/>
        <c:noMultiLvlLbl val="0"/>
      </c:catAx>
      <c:valAx>
        <c:axId val="-817997744"/>
        <c:scaling>
          <c:orientation val="minMax"/>
          <c:max val="2000"/>
          <c:min val="5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 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-817995568"/>
        <c:crosses val="autoZero"/>
        <c:crossBetween val="between"/>
        <c:majorUnit val="25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6ACC98-7240-4E5D-8FFB-EB428957435C}" type="datetimeFigureOut">
              <a:rPr lang="ko-KR" altLang="en-US" smtClean="0"/>
              <a:t>2023-09-14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BD6FF6-EB81-4E0A-AA0B-DB345C30E45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42928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https://www.qplace.kr/portfolio/2451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D6FF6-EB81-4E0A-AA0B-DB345C30E459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33812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https://blog.naver.com/d2m1006/223135010122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D6FF6-EB81-4E0A-AA0B-DB345C30E459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43468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D6FF6-EB81-4E0A-AA0B-DB345C30E459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15576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출처 </a:t>
            </a:r>
            <a:r>
              <a:rPr lang="en-US" altLang="ko-KR" dirty="0"/>
              <a:t>: </a:t>
            </a:r>
            <a:r>
              <a:rPr lang="ko-KR" altLang="en-US" dirty="0"/>
              <a:t>상권정보시스템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D6FF6-EB81-4E0A-AA0B-DB345C30E459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8073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https://www.openub.com/region/3023052500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D6FF6-EB81-4E0A-AA0B-DB345C30E459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04165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https://sg.sbiz.or.kr/godo/analysis.sg#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D6FF6-EB81-4E0A-AA0B-DB345C30E459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78707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https://sg.sbiz.or.kr/godo/analysis.sg#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D6FF6-EB81-4E0A-AA0B-DB345C30E459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78707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https://sg.sbiz.or.kr/godo/analysis.sg#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D6FF6-EB81-4E0A-AA0B-DB345C30E459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78707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https://sg.sbiz.or.kr/godo/analysis.sg#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D6FF6-EB81-4E0A-AA0B-DB345C30E459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78707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https://blog.naver.com/d2m1006/223135010122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D6FF6-EB81-4E0A-AA0B-DB345C30E459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43468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2023-09-14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9051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2023-09-14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7438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2023-09-14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0643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2023-09-14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1984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2023-09-14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4681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2023-09-14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2277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2023-09-14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8384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2023-09-14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12832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2023-09-14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8459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2023-09-14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5836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4CCC-8993-4FAF-8180-55B3A1BE6DCA}" type="datetimeFigureOut">
              <a:rPr lang="ko-KR" altLang="en-US" smtClean="0"/>
              <a:t>2023-09-14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1384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C14CCC-8993-4FAF-8180-55B3A1BE6DCA}" type="datetimeFigureOut">
              <a:rPr lang="ko-KR" altLang="en-US" smtClean="0"/>
              <a:t>2023-09-14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58EF7-35EC-498B-A7D7-AF9688844E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5441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b="1" dirty="0"/>
              <a:t>남성전용 미용실 창업계획서</a:t>
            </a:r>
          </a:p>
        </p:txBody>
      </p:sp>
    </p:spTree>
    <p:extLst>
      <p:ext uri="{BB962C8B-B14F-4D97-AF65-F5344CB8AC3E}">
        <p14:creationId xmlns:p14="http://schemas.microsoft.com/office/powerpoint/2010/main" val="25706467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+mj-ea"/>
              </a:rPr>
              <a:t>아이템 선정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경쟁환경 분석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2000" dirty="0">
                <a:latin typeface="+mj-ea"/>
                <a:ea typeface="+mj-ea"/>
              </a:rPr>
              <a:t>B</a:t>
            </a:r>
            <a:r>
              <a:rPr lang="ko-KR" altLang="en-US" sz="2000" dirty="0">
                <a:latin typeface="+mj-ea"/>
                <a:ea typeface="+mj-ea"/>
              </a:rPr>
              <a:t>미용실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295191" y="6370295"/>
            <a:ext cx="17123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/>
              <a:t>상권정보시스템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87887862-644F-47E3-8F6F-EEFDBC4A34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219" y="2204864"/>
            <a:ext cx="3276600" cy="3286125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5238CDB5-4422-4309-BE72-08F0E3E9EE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7904" y="1923844"/>
            <a:ext cx="2691538" cy="438768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EDDF2F3A-396C-4649-A0D5-925EB1E08A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9442" y="1815873"/>
            <a:ext cx="2346675" cy="460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2787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+mj-ea"/>
              </a:rPr>
              <a:t>아이템 선정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경쟁환경 분석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2000" dirty="0">
                <a:latin typeface="+mj-ea"/>
                <a:ea typeface="+mj-ea"/>
              </a:rPr>
              <a:t>C</a:t>
            </a:r>
            <a:r>
              <a:rPr lang="ko-KR" altLang="en-US" sz="2000" dirty="0">
                <a:latin typeface="+mj-ea"/>
                <a:ea typeface="+mj-ea"/>
              </a:rPr>
              <a:t>미용실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295191" y="6370295"/>
            <a:ext cx="17123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/>
              <a:t>상권정보시스템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0D6F4056-CC80-487E-A436-A14177A0EA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081" y="2314070"/>
            <a:ext cx="3190875" cy="3276600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937ECBB3-50CB-4B08-8368-396C98E4DD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7904" y="2102916"/>
            <a:ext cx="2736304" cy="4296477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1CB8D7D0-026F-4778-AC14-9CF02E4078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50126" y="2068035"/>
            <a:ext cx="2356183" cy="4440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5250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+mj-ea"/>
              </a:rPr>
              <a:t>입지선정과 상권분석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입지선정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미용실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295191" y="6370295"/>
            <a:ext cx="109677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 err="1"/>
              <a:t>오픈업</a:t>
            </a:r>
            <a:endParaRPr lang="ko-KR" altLang="en-US" sz="1200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A207E36E-DCF1-4E9D-8942-DFC5FAD550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2590474"/>
            <a:ext cx="3133725" cy="2733675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1A362752-FE95-42F3-9401-0CEFC9381E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8803" y="1540263"/>
            <a:ext cx="3248025" cy="491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3602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+mj-ea"/>
              </a:rPr>
              <a:t>입지선정과 상권분석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상권분석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err="1">
                <a:latin typeface="+mj-ea"/>
                <a:ea typeface="+mj-ea"/>
              </a:rPr>
              <a:t>중리동</a:t>
            </a:r>
            <a:r>
              <a:rPr lang="en-US" altLang="ko-KR" sz="2000" dirty="0">
                <a:latin typeface="+mj-ea"/>
                <a:ea typeface="+mj-ea"/>
              </a:rPr>
              <a:t>(2</a:t>
            </a:r>
            <a:r>
              <a:rPr lang="ko-KR" altLang="en-US" sz="2000" dirty="0">
                <a:latin typeface="+mj-ea"/>
                <a:ea typeface="+mj-ea"/>
              </a:rPr>
              <a:t>순위</a:t>
            </a:r>
            <a:r>
              <a:rPr lang="en-US" altLang="ko-KR" sz="2000" dirty="0">
                <a:latin typeface="+mj-ea"/>
                <a:ea typeface="+mj-ea"/>
              </a:rPr>
              <a:t>)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295191" y="6370295"/>
            <a:ext cx="17123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/>
              <a:t>상권정보시스템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ACC96EA6-2A82-40B3-90F2-A408544B27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515" y="1923844"/>
            <a:ext cx="8810625" cy="438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6121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+mj-ea"/>
              </a:rPr>
              <a:t>입지선정과 상권분석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상권분석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err="1">
                <a:latin typeface="+mj-ea"/>
                <a:ea typeface="+mj-ea"/>
              </a:rPr>
              <a:t>중리동</a:t>
            </a:r>
            <a:r>
              <a:rPr lang="en-US" altLang="ko-KR" sz="2000" dirty="0">
                <a:latin typeface="+mj-ea"/>
                <a:ea typeface="+mj-ea"/>
              </a:rPr>
              <a:t>(2</a:t>
            </a:r>
            <a:r>
              <a:rPr lang="ko-KR" altLang="en-US" sz="2000" dirty="0">
                <a:latin typeface="+mj-ea"/>
                <a:ea typeface="+mj-ea"/>
              </a:rPr>
              <a:t>순위</a:t>
            </a:r>
            <a:r>
              <a:rPr lang="en-US" altLang="ko-KR" sz="2000" dirty="0">
                <a:latin typeface="+mj-ea"/>
                <a:ea typeface="+mj-ea"/>
              </a:rPr>
              <a:t>)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187444" y="6581001"/>
            <a:ext cx="17123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/>
              <a:t>상권정보시스템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7891FEF6-9ADC-4EFC-AD13-603F6BD0A9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1772816"/>
            <a:ext cx="6552728" cy="2312006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CF11290E-74E6-46DE-8942-CC6A0FFA0D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3608" y="4040508"/>
            <a:ext cx="6624735" cy="2540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8291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+mj-ea"/>
              </a:rPr>
              <a:t>입지선정과 상권분석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상권분석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대전광역시 대덕구 송촌동 </a:t>
            </a:r>
            <a:r>
              <a:rPr lang="en-US" altLang="ko-KR" sz="2000" dirty="0">
                <a:latin typeface="+mj-ea"/>
                <a:ea typeface="+mj-ea"/>
              </a:rPr>
              <a:t>29-5</a:t>
            </a:r>
            <a:endParaRPr lang="ko-KR" altLang="en-US" sz="2000" dirty="0">
              <a:latin typeface="+mj-ea"/>
              <a:ea typeface="+mj-ea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412" y="1700808"/>
            <a:ext cx="7488832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100" y="3501008"/>
            <a:ext cx="7468144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직사각형 6"/>
          <p:cNvSpPr/>
          <p:nvPr/>
        </p:nvSpPr>
        <p:spPr>
          <a:xfrm>
            <a:off x="295191" y="6370295"/>
            <a:ext cx="17123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/>
              <a:t>상권정보시스템</a:t>
            </a:r>
          </a:p>
        </p:txBody>
      </p:sp>
    </p:spTree>
    <p:extLst>
      <p:ext uri="{BB962C8B-B14F-4D97-AF65-F5344CB8AC3E}">
        <p14:creationId xmlns:p14="http://schemas.microsoft.com/office/powerpoint/2010/main" val="11469899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+mj-ea"/>
              </a:rPr>
              <a:t>입지선정과 상권분석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상권분석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대전광역시 대덕구 송촌동 </a:t>
            </a:r>
            <a:r>
              <a:rPr lang="en-US" altLang="ko-KR" sz="2000" dirty="0">
                <a:latin typeface="+mj-ea"/>
                <a:ea typeface="+mj-ea"/>
              </a:rPr>
              <a:t>29-5</a:t>
            </a:r>
            <a:endParaRPr lang="ko-KR" altLang="en-US" sz="2000" dirty="0">
              <a:latin typeface="+mj-ea"/>
              <a:ea typeface="+mj-ea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578" y="1700808"/>
            <a:ext cx="7768500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직사각형 6"/>
          <p:cNvSpPr/>
          <p:nvPr/>
        </p:nvSpPr>
        <p:spPr>
          <a:xfrm>
            <a:off x="295191" y="6370295"/>
            <a:ext cx="17123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/>
              <a:t>상권정보시스템</a:t>
            </a:r>
          </a:p>
        </p:txBody>
      </p:sp>
    </p:spTree>
    <p:extLst>
      <p:ext uri="{BB962C8B-B14F-4D97-AF65-F5344CB8AC3E}">
        <p14:creationId xmlns:p14="http://schemas.microsoft.com/office/powerpoint/2010/main" val="9421572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+mj-ea"/>
              </a:rPr>
              <a:t>입지선정과 상권분석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입지선정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대전광역시 대덕구 송촌동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32040" y="4869160"/>
            <a:ext cx="3384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dirty="0"/>
              <a:t>접근성은 떨어지지만 초 중 고등학교가 붙어있고 저렴한 임대료와 </a:t>
            </a:r>
            <a:r>
              <a:rPr lang="en-US" altLang="ko-KR" dirty="0"/>
              <a:t>1</a:t>
            </a:r>
            <a:r>
              <a:rPr lang="ko-KR" altLang="en-US" dirty="0"/>
              <a:t>층의 이점을 살릴 수 있는 상권 설정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295191" y="6370295"/>
            <a:ext cx="16129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 err="1"/>
              <a:t>네이버</a:t>
            </a:r>
            <a:r>
              <a:rPr lang="ko-KR" altLang="en-US" sz="1200" dirty="0"/>
              <a:t> 부동산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39CDB3B5-DCA1-4E5F-ADF6-44ADEAFF00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191" y="1797614"/>
            <a:ext cx="3757786" cy="440056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5A980E19-C1D4-43CC-9BB6-CCB5B19D18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0216" y="2201955"/>
            <a:ext cx="4788024" cy="2454090"/>
          </a:xfrm>
          <a:prstGeom prst="rect">
            <a:avLst/>
          </a:prstGeom>
        </p:spPr>
      </p:pic>
      <p:sp>
        <p:nvSpPr>
          <p:cNvPr id="2" name="타원 1"/>
          <p:cNvSpPr/>
          <p:nvPr/>
        </p:nvSpPr>
        <p:spPr>
          <a:xfrm>
            <a:off x="4259812" y="2348880"/>
            <a:ext cx="3840579" cy="1800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37815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+mj-ea"/>
              </a:rPr>
              <a:t>인테리어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점포계획 및 인테리어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내부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179512" y="6427165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400" dirty="0"/>
              <a:t>https://blog.naver.com/objetinterior/222710588544</a:t>
            </a:r>
            <a:endParaRPr lang="ko-KR" altLang="en-US" sz="1400" dirty="0"/>
          </a:p>
        </p:txBody>
      </p:sp>
      <p:pic>
        <p:nvPicPr>
          <p:cNvPr id="3" name="Picture 2" descr="https://postfiles.pstatic.net/MjAyMjA0MjVfMjU0/MDAxNjUwODQ1NzkyMDMx.R6MoI_FU4MNiLl6KwBV8q2iFxp69Qof-wJwhfFtR67gg.4fBbQ9jWYYVsZdaYQ8JWClhPGaLb94UryIOpD5qXrEAg.PNG.objetinterior/SE-2416d621-96c1-4439-a326-5413051b824e.png?type=w966">
            <a:extLst>
              <a:ext uri="{FF2B5EF4-FFF2-40B4-BE49-F238E27FC236}">
                <a16:creationId xmlns:a16="http://schemas.microsoft.com/office/drawing/2014/main" id="{4725E784-717E-4CC8-B7CF-4737E6252C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94728"/>
            <a:ext cx="6732240" cy="4732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60095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+mj-ea"/>
              </a:rPr>
              <a:t>인테리어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점포계획 및 인테리어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9504" y="2218375"/>
            <a:ext cx="417646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600" dirty="0"/>
              <a:t>소형 미용실로 </a:t>
            </a:r>
            <a:r>
              <a:rPr lang="en-US" altLang="ko-KR" sz="1600" dirty="0"/>
              <a:t>15</a:t>
            </a:r>
            <a:r>
              <a:rPr lang="ko-KR" altLang="en-US" sz="1600" dirty="0"/>
              <a:t>평정도의 공간</a:t>
            </a:r>
            <a:endParaRPr lang="en-US" altLang="ko-K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600" dirty="0"/>
              <a:t>밝고 심플한 느낌의 화이트컬러 위주</a:t>
            </a:r>
            <a:endParaRPr lang="en-US" altLang="ko-K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600" dirty="0"/>
              <a:t>최소한의 예산으로 효율적인 공간배치</a:t>
            </a:r>
            <a:endParaRPr lang="en-US" altLang="ko-K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600" dirty="0"/>
              <a:t>채광 및 조명시설을 효과적으로 배치</a:t>
            </a:r>
            <a:endParaRPr lang="en-US" altLang="ko-KR" sz="1600" dirty="0"/>
          </a:p>
          <a:p>
            <a:r>
              <a:rPr lang="ko-KR" altLang="en-US" sz="1600" dirty="0"/>
              <a:t> </a:t>
            </a:r>
            <a:endParaRPr lang="en-US" altLang="ko-KR" sz="1600" dirty="0"/>
          </a:p>
          <a:p>
            <a:endParaRPr lang="en-US" altLang="ko-KR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600" b="1" dirty="0"/>
              <a:t>예상 시공시간 </a:t>
            </a:r>
            <a:r>
              <a:rPr lang="en-US" altLang="ko-KR" sz="1600" b="1" dirty="0"/>
              <a:t>: 2</a:t>
            </a:r>
            <a:r>
              <a:rPr lang="ko-KR" altLang="en-US" sz="1600" b="1" dirty="0"/>
              <a:t>주</a:t>
            </a:r>
            <a:endParaRPr lang="en-US" altLang="ko-KR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600" b="1" dirty="0"/>
              <a:t>예상 비용 </a:t>
            </a:r>
            <a:r>
              <a:rPr lang="en-US" altLang="ko-KR" sz="1600" b="1" dirty="0"/>
              <a:t>: 1500</a:t>
            </a:r>
            <a:r>
              <a:rPr lang="ko-KR" altLang="en-US" sz="1600" b="1" dirty="0"/>
              <a:t>만원</a:t>
            </a:r>
            <a:endParaRPr lang="en-US" altLang="ko-KR" sz="1600" b="1" dirty="0"/>
          </a:p>
        </p:txBody>
      </p:sp>
      <p:sp>
        <p:nvSpPr>
          <p:cNvPr id="3" name="직사각형 2"/>
          <p:cNvSpPr/>
          <p:nvPr/>
        </p:nvSpPr>
        <p:spPr>
          <a:xfrm>
            <a:off x="107504" y="6401073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400" dirty="0"/>
              <a:t>https://blog.naver.com/only_company/223102400480</a:t>
            </a:r>
            <a:endParaRPr lang="ko-KR" altLang="en-US" sz="1400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4F8E133D-0D0C-43CB-9437-BA4005FFE8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202" y="1523052"/>
            <a:ext cx="3452505" cy="2248601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730E5D21-2A80-4A04-8067-9F94E491F46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278" y="3748291"/>
            <a:ext cx="1729974" cy="2592798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38302E5A-02CF-4718-80E9-0E3AF65723F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3176" y="3759446"/>
            <a:ext cx="1722531" cy="2581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268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ko-KR" altLang="en-US" b="1" dirty="0">
                <a:latin typeface="+mj-ea"/>
              </a:rPr>
              <a:t>목차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268760"/>
            <a:ext cx="8075240" cy="5256584"/>
          </a:xfrm>
        </p:spPr>
        <p:txBody>
          <a:bodyPr>
            <a:noAutofit/>
          </a:bodyPr>
          <a:lstStyle/>
          <a:p>
            <a:pPr marL="400050" indent="-400050" algn="ctr">
              <a:buFont typeface="+mj-lt"/>
              <a:buAutoNum type="romanUcPeriod"/>
            </a:pPr>
            <a:r>
              <a:rPr lang="ko-KR" altLang="en-US" sz="1400" b="1" dirty="0">
                <a:solidFill>
                  <a:srgbClr val="374151"/>
                </a:solidFill>
                <a:latin typeface="+mj-ea"/>
                <a:ea typeface="+mj-ea"/>
              </a:rPr>
              <a:t>사업개요</a:t>
            </a:r>
            <a:endParaRPr lang="en-US" altLang="ko-KR" sz="1400" b="1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457200" lvl="1" indent="0" algn="ctr">
              <a:buNone/>
            </a:pPr>
            <a:r>
              <a:rPr lang="en-US" altLang="ko-KR" sz="1200" dirty="0">
                <a:solidFill>
                  <a:srgbClr val="374151"/>
                </a:solidFill>
                <a:latin typeface="+mj-ea"/>
                <a:ea typeface="+mj-ea"/>
              </a:rPr>
              <a:t>1.</a:t>
            </a:r>
            <a:r>
              <a:rPr lang="ko-KR" altLang="en-US" sz="1200" dirty="0">
                <a:solidFill>
                  <a:srgbClr val="374151"/>
                </a:solidFill>
                <a:latin typeface="+mj-ea"/>
                <a:ea typeface="+mj-ea"/>
              </a:rPr>
              <a:t> 창업자  소개</a:t>
            </a:r>
            <a:endParaRPr lang="en-US" altLang="ko-KR" sz="1200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457200" lvl="1" indent="0" algn="ctr">
              <a:buNone/>
            </a:pPr>
            <a:r>
              <a:rPr lang="en-US" altLang="ko-KR" sz="1200" dirty="0">
                <a:solidFill>
                  <a:srgbClr val="374151"/>
                </a:solidFill>
                <a:latin typeface="+mj-ea"/>
                <a:ea typeface="+mj-ea"/>
              </a:rPr>
              <a:t>2. </a:t>
            </a:r>
            <a:r>
              <a:rPr lang="ko-KR" altLang="en-US" sz="1200" dirty="0">
                <a:solidFill>
                  <a:srgbClr val="374151"/>
                </a:solidFill>
                <a:latin typeface="+mj-ea"/>
                <a:ea typeface="+mj-ea"/>
              </a:rPr>
              <a:t>창업동기</a:t>
            </a:r>
            <a:endParaRPr lang="en-US" altLang="ko-KR" sz="1200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457200" lvl="1" indent="0" algn="ctr">
              <a:buNone/>
            </a:pPr>
            <a:r>
              <a:rPr lang="en-US" altLang="ko-KR" sz="1200" dirty="0">
                <a:solidFill>
                  <a:srgbClr val="374151"/>
                </a:solidFill>
                <a:latin typeface="+mj-ea"/>
                <a:ea typeface="+mj-ea"/>
              </a:rPr>
              <a:t>3. </a:t>
            </a:r>
            <a:r>
              <a:rPr lang="ko-KR" altLang="en-US" sz="1200" dirty="0">
                <a:solidFill>
                  <a:srgbClr val="374151"/>
                </a:solidFill>
                <a:latin typeface="+mj-ea"/>
                <a:ea typeface="+mj-ea"/>
              </a:rPr>
              <a:t>사업배경</a:t>
            </a:r>
            <a:endParaRPr lang="en-US" altLang="ko-KR" sz="1200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514350" indent="-514350" algn="ctr">
              <a:buFont typeface="+mj-lt"/>
              <a:buAutoNum type="romanUcPeriod"/>
            </a:pPr>
            <a:endParaRPr lang="en-US" altLang="ko-KR" sz="1200" b="1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514350" indent="-514350" algn="ctr">
              <a:buFont typeface="+mj-lt"/>
              <a:buAutoNum type="romanUcPeriod"/>
            </a:pPr>
            <a:r>
              <a:rPr lang="ko-KR" altLang="en-US" sz="1400" b="1" dirty="0">
                <a:solidFill>
                  <a:srgbClr val="374151"/>
                </a:solidFill>
                <a:latin typeface="+mj-ea"/>
                <a:ea typeface="+mj-ea"/>
              </a:rPr>
              <a:t>아이템 선정</a:t>
            </a:r>
            <a:endParaRPr lang="en-US" altLang="ko-KR" sz="1400" b="1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457200" lvl="1" indent="0" algn="ctr">
              <a:buNone/>
            </a:pPr>
            <a:r>
              <a:rPr lang="en-US" altLang="ko-KR" sz="1200" dirty="0">
                <a:solidFill>
                  <a:srgbClr val="374151"/>
                </a:solidFill>
                <a:latin typeface="+mj-ea"/>
                <a:ea typeface="+mj-ea"/>
              </a:rPr>
              <a:t>  1.</a:t>
            </a:r>
            <a:r>
              <a:rPr lang="ko-KR" altLang="en-US" sz="1200" dirty="0">
                <a:solidFill>
                  <a:srgbClr val="374151"/>
                </a:solidFill>
                <a:latin typeface="+mj-ea"/>
                <a:ea typeface="+mj-ea"/>
              </a:rPr>
              <a:t> 아이템  선정 배경 및 주요고객</a:t>
            </a:r>
            <a:endParaRPr lang="en-US" altLang="ko-KR" sz="1200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457200" lvl="1" indent="0" algn="ctr">
              <a:buNone/>
            </a:pPr>
            <a:r>
              <a:rPr lang="en-US" altLang="ko-KR" sz="1200" dirty="0">
                <a:solidFill>
                  <a:srgbClr val="374151"/>
                </a:solidFill>
                <a:latin typeface="+mj-ea"/>
                <a:ea typeface="+mj-ea"/>
              </a:rPr>
              <a:t>  2. </a:t>
            </a:r>
            <a:r>
              <a:rPr lang="ko-KR" altLang="en-US" sz="1200" dirty="0">
                <a:solidFill>
                  <a:srgbClr val="374151"/>
                </a:solidFill>
                <a:latin typeface="+mj-ea"/>
                <a:ea typeface="+mj-ea"/>
              </a:rPr>
              <a:t>경쟁 환경 분석</a:t>
            </a:r>
            <a:endParaRPr lang="en-US" altLang="ko-KR" sz="1200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514350" indent="-514350" algn="ctr">
              <a:buFont typeface="+mj-lt"/>
              <a:buAutoNum type="romanUcPeriod"/>
            </a:pPr>
            <a:endParaRPr lang="en-US" altLang="ko-KR" sz="1200" b="1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514350" indent="-514350" algn="ctr">
              <a:buFont typeface="+mj-lt"/>
              <a:buAutoNum type="romanUcPeriod"/>
            </a:pPr>
            <a:r>
              <a:rPr lang="ko-KR" altLang="en-US" sz="1400" b="1" dirty="0">
                <a:solidFill>
                  <a:srgbClr val="374151"/>
                </a:solidFill>
                <a:latin typeface="+mj-ea"/>
                <a:ea typeface="+mj-ea"/>
              </a:rPr>
              <a:t>입지선정과 상권분석</a:t>
            </a:r>
            <a:endParaRPr lang="en-US" altLang="ko-KR" sz="1400" b="1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457200" lvl="1" indent="0" algn="ctr">
              <a:buNone/>
            </a:pPr>
            <a:r>
              <a:rPr lang="en-US" altLang="ko-KR" sz="1200" dirty="0">
                <a:solidFill>
                  <a:srgbClr val="374151"/>
                </a:solidFill>
                <a:latin typeface="+mj-ea"/>
                <a:ea typeface="+mj-ea"/>
              </a:rPr>
              <a:t> 1. </a:t>
            </a:r>
            <a:r>
              <a:rPr lang="ko-KR" altLang="en-US" sz="1200" dirty="0">
                <a:solidFill>
                  <a:srgbClr val="374151"/>
                </a:solidFill>
                <a:latin typeface="+mj-ea"/>
                <a:ea typeface="+mj-ea"/>
              </a:rPr>
              <a:t>입지선정</a:t>
            </a:r>
            <a:endParaRPr lang="en-US" altLang="ko-KR" sz="1200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457200" lvl="1" indent="0" algn="ctr">
              <a:buNone/>
            </a:pPr>
            <a:r>
              <a:rPr lang="en-US" altLang="ko-KR" sz="1200" dirty="0">
                <a:solidFill>
                  <a:srgbClr val="374151"/>
                </a:solidFill>
                <a:latin typeface="+mj-ea"/>
                <a:ea typeface="+mj-ea"/>
              </a:rPr>
              <a:t> 2. </a:t>
            </a:r>
            <a:r>
              <a:rPr lang="ko-KR" altLang="en-US" sz="1200" dirty="0">
                <a:solidFill>
                  <a:srgbClr val="374151"/>
                </a:solidFill>
                <a:latin typeface="+mj-ea"/>
                <a:ea typeface="+mj-ea"/>
              </a:rPr>
              <a:t>상권분석</a:t>
            </a:r>
            <a:endParaRPr lang="en-US" altLang="ko-KR" sz="1200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514350" indent="-514350" algn="ctr">
              <a:buFont typeface="+mj-lt"/>
              <a:buAutoNum type="romanUcPeriod"/>
            </a:pPr>
            <a:endParaRPr lang="en-US" altLang="ko-KR" sz="1200" b="1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514350" indent="-514350" algn="ctr">
              <a:buFont typeface="+mj-lt"/>
              <a:buAutoNum type="romanUcPeriod"/>
            </a:pPr>
            <a:r>
              <a:rPr lang="ko-KR" altLang="en-US" sz="1400" b="1" dirty="0">
                <a:solidFill>
                  <a:srgbClr val="374151"/>
                </a:solidFill>
                <a:latin typeface="+mj-ea"/>
                <a:ea typeface="+mj-ea"/>
              </a:rPr>
              <a:t>인테리어</a:t>
            </a:r>
            <a:endParaRPr lang="en-US" altLang="ko-KR" sz="1400" b="1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457200" lvl="1" indent="0" algn="ctr">
              <a:buNone/>
            </a:pPr>
            <a:r>
              <a:rPr lang="en-US" altLang="ko-KR" sz="1200" dirty="0">
                <a:solidFill>
                  <a:srgbClr val="374151"/>
                </a:solidFill>
                <a:latin typeface="+mj-ea"/>
                <a:ea typeface="+mj-ea"/>
              </a:rPr>
              <a:t>  </a:t>
            </a:r>
            <a:r>
              <a:rPr lang="ko-KR" altLang="en-US" sz="1200" dirty="0">
                <a:solidFill>
                  <a:srgbClr val="374151"/>
                </a:solidFill>
                <a:latin typeface="+mj-ea"/>
                <a:ea typeface="+mj-ea"/>
              </a:rPr>
              <a:t>점포계획 및 인테리어</a:t>
            </a:r>
            <a:endParaRPr lang="en-US" altLang="ko-KR" sz="1200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514350" indent="-514350" algn="ctr">
              <a:buFont typeface="+mj-lt"/>
              <a:buAutoNum type="romanUcPeriod"/>
            </a:pPr>
            <a:endParaRPr lang="en-US" altLang="ko-KR" sz="1200" b="1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514350" indent="-514350" algn="ctr">
              <a:buFont typeface="+mj-lt"/>
              <a:buAutoNum type="romanUcPeriod"/>
            </a:pPr>
            <a:r>
              <a:rPr lang="ko-KR" altLang="en-US" sz="1400" b="1" dirty="0">
                <a:solidFill>
                  <a:srgbClr val="374151"/>
                </a:solidFill>
                <a:latin typeface="+mj-ea"/>
                <a:ea typeface="+mj-ea"/>
              </a:rPr>
              <a:t>운영계획</a:t>
            </a:r>
            <a:endParaRPr lang="en-US" altLang="ko-KR" sz="1400" b="1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457200" lvl="1" indent="0" algn="ctr">
              <a:buNone/>
            </a:pPr>
            <a:r>
              <a:rPr lang="en-US" altLang="ko-KR" sz="1200" dirty="0">
                <a:solidFill>
                  <a:srgbClr val="374151"/>
                </a:solidFill>
                <a:latin typeface="+mj-ea"/>
                <a:ea typeface="+mj-ea"/>
              </a:rPr>
              <a:t>  </a:t>
            </a:r>
            <a:r>
              <a:rPr lang="ko-KR" altLang="en-US" sz="1200" dirty="0">
                <a:solidFill>
                  <a:srgbClr val="374151"/>
                </a:solidFill>
                <a:latin typeface="+mj-ea"/>
                <a:ea typeface="+mj-ea"/>
              </a:rPr>
              <a:t>영업 및 마케팅 계획</a:t>
            </a:r>
            <a:endParaRPr lang="en-US" altLang="ko-KR" sz="1200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514350" indent="-514350" algn="ctr">
              <a:buFont typeface="+mj-lt"/>
              <a:buAutoNum type="romanUcPeriod"/>
            </a:pPr>
            <a:endParaRPr lang="en-US" altLang="ko-KR" sz="1200" b="1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514350" indent="-514350" algn="ctr">
              <a:buFont typeface="+mj-lt"/>
              <a:buAutoNum type="romanUcPeriod"/>
            </a:pPr>
            <a:r>
              <a:rPr lang="ko-KR" altLang="en-US" sz="1400" b="1" dirty="0">
                <a:solidFill>
                  <a:srgbClr val="374151"/>
                </a:solidFill>
                <a:latin typeface="+mj-ea"/>
                <a:ea typeface="+mj-ea"/>
              </a:rPr>
              <a:t>자금계획</a:t>
            </a:r>
            <a:endParaRPr lang="en-US" altLang="ko-KR" sz="1400" b="1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0" indent="0" algn="ctr">
              <a:buNone/>
            </a:pPr>
            <a:r>
              <a:rPr lang="en-US" altLang="ko-KR" sz="1200" dirty="0">
                <a:solidFill>
                  <a:srgbClr val="374151"/>
                </a:solidFill>
                <a:latin typeface="+mj-ea"/>
                <a:ea typeface="+mj-ea"/>
              </a:rPr>
              <a:t>         1. </a:t>
            </a:r>
            <a:r>
              <a:rPr lang="ko-KR" altLang="en-US" sz="1200" dirty="0">
                <a:solidFill>
                  <a:srgbClr val="374151"/>
                </a:solidFill>
                <a:latin typeface="+mj-ea"/>
                <a:ea typeface="+mj-ea"/>
              </a:rPr>
              <a:t>자금계획</a:t>
            </a:r>
            <a:endParaRPr lang="en-US" altLang="ko-KR" sz="1200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0" indent="0" algn="ctr">
              <a:buNone/>
            </a:pPr>
            <a:r>
              <a:rPr lang="en-US" altLang="ko-KR" sz="1200" dirty="0">
                <a:solidFill>
                  <a:srgbClr val="374151"/>
                </a:solidFill>
                <a:latin typeface="+mj-ea"/>
                <a:ea typeface="+mj-ea"/>
              </a:rPr>
              <a:t>         2. </a:t>
            </a:r>
            <a:r>
              <a:rPr lang="ko-KR" altLang="en-US" sz="1200" dirty="0">
                <a:solidFill>
                  <a:srgbClr val="374151"/>
                </a:solidFill>
                <a:latin typeface="+mj-ea"/>
                <a:ea typeface="+mj-ea"/>
              </a:rPr>
              <a:t>사업타당성 진단</a:t>
            </a:r>
            <a:endParaRPr lang="en-US" altLang="ko-KR" sz="1200" dirty="0">
              <a:solidFill>
                <a:srgbClr val="37415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4997364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+mj-ea"/>
              </a:rPr>
              <a:t>운영계획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운영 및 마케팅 계획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</a:rPr>
              <a:t>영업 및 인력구성</a:t>
            </a:r>
            <a:r>
              <a:rPr lang="en-US" altLang="ko-KR" sz="2000" dirty="0">
                <a:latin typeface="+mj-ea"/>
              </a:rPr>
              <a:t>, </a:t>
            </a:r>
            <a:r>
              <a:rPr lang="ko-KR" altLang="en-US" sz="2000" dirty="0">
                <a:latin typeface="+mj-ea"/>
              </a:rPr>
              <a:t>마케팅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C10682-8F69-491A-B10C-EA5432C76D28}"/>
              </a:ext>
            </a:extLst>
          </p:cNvPr>
          <p:cNvSpPr txBox="1"/>
          <p:nvPr/>
        </p:nvSpPr>
        <p:spPr>
          <a:xfrm>
            <a:off x="452028" y="1772816"/>
            <a:ext cx="82177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latin typeface="+mj-ea"/>
                <a:ea typeface="+mj-ea"/>
              </a:rPr>
              <a:t>&lt;</a:t>
            </a:r>
            <a:r>
              <a:rPr lang="ko-KR" altLang="en-US" sz="2000" b="1" dirty="0">
                <a:latin typeface="+mj-ea"/>
                <a:ea typeface="+mj-ea"/>
              </a:rPr>
              <a:t>영업</a:t>
            </a:r>
            <a:r>
              <a:rPr lang="en-US" altLang="ko-KR" sz="2000" b="1" dirty="0">
                <a:latin typeface="+mj-ea"/>
                <a:ea typeface="+mj-ea"/>
              </a:rPr>
              <a:t>&gt;</a:t>
            </a:r>
            <a:r>
              <a:rPr lang="ko-KR" altLang="en-US" sz="2000" b="1" dirty="0">
                <a:latin typeface="+mj-ea"/>
                <a:ea typeface="+mj-ea"/>
              </a:rPr>
              <a:t> </a:t>
            </a:r>
            <a:endParaRPr lang="en-US" altLang="ko-KR" sz="2000" b="1" dirty="0">
              <a:latin typeface="+mj-ea"/>
              <a:ea typeface="+mj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dirty="0">
                <a:latin typeface="+mj-ea"/>
                <a:ea typeface="+mj-ea"/>
              </a:rPr>
              <a:t>운영일정 </a:t>
            </a:r>
            <a:r>
              <a:rPr lang="en-US" altLang="ko-KR" sz="2000" dirty="0">
                <a:latin typeface="+mj-ea"/>
                <a:ea typeface="+mj-ea"/>
              </a:rPr>
              <a:t>: </a:t>
            </a:r>
            <a:r>
              <a:rPr lang="ko-KR" altLang="en-US" sz="2000" dirty="0">
                <a:latin typeface="+mj-ea"/>
                <a:ea typeface="+mj-ea"/>
              </a:rPr>
              <a:t>매 주 두번째 네번째 월요일 휴무</a:t>
            </a:r>
            <a:endParaRPr lang="en-US" altLang="ko-KR" sz="2000" dirty="0">
              <a:latin typeface="+mj-ea"/>
              <a:ea typeface="+mj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dirty="0">
                <a:latin typeface="+mj-ea"/>
                <a:ea typeface="+mj-ea"/>
              </a:rPr>
              <a:t>운영시간 </a:t>
            </a:r>
            <a:r>
              <a:rPr lang="en-US" altLang="ko-KR" sz="2000" dirty="0">
                <a:latin typeface="+mj-ea"/>
                <a:ea typeface="+mj-ea"/>
              </a:rPr>
              <a:t>: </a:t>
            </a:r>
            <a:r>
              <a:rPr lang="ko-KR" altLang="en-US" sz="2000" dirty="0">
                <a:latin typeface="+mj-ea"/>
                <a:ea typeface="+mj-ea"/>
              </a:rPr>
              <a:t>월</a:t>
            </a:r>
            <a:r>
              <a:rPr lang="en-US" altLang="ko-KR" sz="2000" dirty="0">
                <a:latin typeface="+mj-ea"/>
                <a:ea typeface="+mj-ea"/>
              </a:rPr>
              <a:t>~</a:t>
            </a:r>
            <a:r>
              <a:rPr lang="ko-KR" altLang="en-US" sz="2000" dirty="0">
                <a:latin typeface="+mj-ea"/>
                <a:ea typeface="+mj-ea"/>
              </a:rPr>
              <a:t>금</a:t>
            </a:r>
            <a:r>
              <a:rPr lang="en-US" altLang="ko-KR" sz="2000" dirty="0">
                <a:latin typeface="+mj-ea"/>
                <a:ea typeface="+mj-ea"/>
              </a:rPr>
              <a:t>12:00~21:00 , </a:t>
            </a:r>
            <a:r>
              <a:rPr lang="ko-KR" altLang="en-US" sz="2000" dirty="0">
                <a:latin typeface="+mj-ea"/>
                <a:ea typeface="+mj-ea"/>
              </a:rPr>
              <a:t>토</a:t>
            </a:r>
            <a:r>
              <a:rPr lang="en-US" altLang="ko-KR" sz="2000" dirty="0">
                <a:latin typeface="+mj-ea"/>
                <a:ea typeface="+mj-ea"/>
              </a:rPr>
              <a:t>,</a:t>
            </a:r>
            <a:r>
              <a:rPr lang="ko-KR" altLang="en-US" sz="2000" dirty="0">
                <a:latin typeface="+mj-ea"/>
                <a:ea typeface="+mj-ea"/>
              </a:rPr>
              <a:t>일</a:t>
            </a:r>
            <a:r>
              <a:rPr lang="en-US" altLang="ko-KR" sz="2000" dirty="0">
                <a:latin typeface="+mj-ea"/>
                <a:ea typeface="+mj-ea"/>
              </a:rPr>
              <a:t>10:00~20:00</a:t>
            </a:r>
            <a:r>
              <a:rPr lang="ko-KR" altLang="en-US" sz="2000" dirty="0">
                <a:latin typeface="+mj-ea"/>
                <a:ea typeface="+mj-ea"/>
              </a:rPr>
              <a:t> </a:t>
            </a:r>
            <a:endParaRPr lang="en-US" altLang="ko-KR" sz="2000" dirty="0">
              <a:latin typeface="+mj-ea"/>
              <a:ea typeface="+mj-ea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9C10682-8F69-491A-B10C-EA5432C76D28}"/>
              </a:ext>
            </a:extLst>
          </p:cNvPr>
          <p:cNvSpPr txBox="1"/>
          <p:nvPr/>
        </p:nvSpPr>
        <p:spPr>
          <a:xfrm>
            <a:off x="452028" y="3257689"/>
            <a:ext cx="82177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latin typeface="+mj-ea"/>
                <a:ea typeface="+mj-ea"/>
              </a:rPr>
              <a:t>&lt;</a:t>
            </a:r>
            <a:r>
              <a:rPr lang="ko-KR" altLang="en-US" sz="2000" b="1" dirty="0">
                <a:latin typeface="+mj-ea"/>
                <a:ea typeface="+mj-ea"/>
              </a:rPr>
              <a:t>인력구성</a:t>
            </a:r>
            <a:r>
              <a:rPr lang="en-US" altLang="ko-KR" sz="2000" b="1" dirty="0">
                <a:latin typeface="+mj-ea"/>
                <a:ea typeface="+mj-ea"/>
              </a:rPr>
              <a:t>&gt;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000" b="1" dirty="0">
                <a:latin typeface="+mj-ea"/>
                <a:ea typeface="+mj-ea"/>
              </a:rPr>
              <a:t>1</a:t>
            </a:r>
            <a:r>
              <a:rPr lang="ko-KR" altLang="en-US" sz="2000" b="1" dirty="0" err="1">
                <a:latin typeface="+mj-ea"/>
                <a:ea typeface="+mj-ea"/>
              </a:rPr>
              <a:t>인운영</a:t>
            </a:r>
            <a:endParaRPr lang="en-US" altLang="ko-KR" sz="2000" b="1" dirty="0">
              <a:latin typeface="+mj-ea"/>
              <a:ea typeface="+mj-e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C10682-8F69-491A-B10C-EA5432C76D28}"/>
              </a:ext>
            </a:extLst>
          </p:cNvPr>
          <p:cNvSpPr txBox="1"/>
          <p:nvPr/>
        </p:nvSpPr>
        <p:spPr>
          <a:xfrm>
            <a:off x="452028" y="4644370"/>
            <a:ext cx="821776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latin typeface="+mj-ea"/>
                <a:ea typeface="+mj-ea"/>
              </a:rPr>
              <a:t>&lt;</a:t>
            </a:r>
            <a:r>
              <a:rPr lang="ko-KR" altLang="en-US" sz="2000" b="1" dirty="0">
                <a:latin typeface="+mj-ea"/>
                <a:ea typeface="+mj-ea"/>
              </a:rPr>
              <a:t>마케팅</a:t>
            </a:r>
            <a:r>
              <a:rPr lang="en-US" altLang="ko-KR" sz="2000" b="1" dirty="0">
                <a:latin typeface="+mj-ea"/>
                <a:ea typeface="+mj-ea"/>
              </a:rPr>
              <a:t>&gt;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dirty="0">
                <a:latin typeface="+mj-ea"/>
                <a:ea typeface="+mj-ea"/>
              </a:rPr>
              <a:t>오픈기념 커트 </a:t>
            </a:r>
            <a:r>
              <a:rPr lang="en-US" altLang="ko-KR" sz="2000" dirty="0">
                <a:latin typeface="+mj-ea"/>
                <a:ea typeface="+mj-ea"/>
              </a:rPr>
              <a:t>1000</a:t>
            </a:r>
            <a:r>
              <a:rPr lang="ko-KR" altLang="en-US" sz="2000" dirty="0">
                <a:latin typeface="+mj-ea"/>
                <a:ea typeface="+mj-ea"/>
              </a:rPr>
              <a:t>원 할인 </a:t>
            </a:r>
            <a:r>
              <a:rPr lang="en-US" altLang="ko-KR" sz="2000" dirty="0">
                <a:latin typeface="+mj-ea"/>
                <a:ea typeface="+mj-ea"/>
              </a:rPr>
              <a:t>-&gt; </a:t>
            </a:r>
            <a:r>
              <a:rPr lang="ko-KR" altLang="en-US" sz="2000" dirty="0">
                <a:latin typeface="+mj-ea"/>
                <a:ea typeface="+mj-ea"/>
              </a:rPr>
              <a:t>전단지마케팅과 연계</a:t>
            </a:r>
            <a:endParaRPr lang="en-US" altLang="ko-KR" sz="2000" dirty="0">
              <a:latin typeface="+mj-ea"/>
              <a:ea typeface="+mj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dirty="0">
                <a:latin typeface="+mj-ea"/>
                <a:ea typeface="+mj-ea"/>
              </a:rPr>
              <a:t>방문고객들에게 쿠폰 지급 </a:t>
            </a:r>
            <a:r>
              <a:rPr lang="en-US" altLang="ko-KR" sz="2000" dirty="0">
                <a:latin typeface="+mj-ea"/>
                <a:ea typeface="+mj-ea"/>
              </a:rPr>
              <a:t>– 10</a:t>
            </a:r>
            <a:r>
              <a:rPr lang="ko-KR" altLang="en-US" sz="2000" dirty="0" err="1">
                <a:latin typeface="+mj-ea"/>
                <a:ea typeface="+mj-ea"/>
              </a:rPr>
              <a:t>회커트시</a:t>
            </a:r>
            <a:r>
              <a:rPr lang="ko-KR" altLang="en-US" sz="2000" dirty="0">
                <a:latin typeface="+mj-ea"/>
                <a:ea typeface="+mj-ea"/>
              </a:rPr>
              <a:t> </a:t>
            </a:r>
            <a:r>
              <a:rPr lang="en-US" altLang="ko-KR" sz="2000" dirty="0">
                <a:latin typeface="+mj-ea"/>
                <a:ea typeface="+mj-ea"/>
              </a:rPr>
              <a:t>1</a:t>
            </a:r>
            <a:r>
              <a:rPr lang="ko-KR" altLang="en-US" sz="2000" dirty="0" err="1">
                <a:latin typeface="+mj-ea"/>
                <a:ea typeface="+mj-ea"/>
              </a:rPr>
              <a:t>회무료</a:t>
            </a:r>
            <a:r>
              <a:rPr lang="ko-KR" altLang="en-US" sz="2000" dirty="0">
                <a:latin typeface="+mj-ea"/>
                <a:ea typeface="+mj-ea"/>
              </a:rPr>
              <a:t> 쿠폰</a:t>
            </a:r>
            <a:endParaRPr lang="en-US" altLang="ko-KR" sz="2000" dirty="0">
              <a:latin typeface="+mj-ea"/>
              <a:ea typeface="+mj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dirty="0">
                <a:latin typeface="+mj-ea"/>
                <a:ea typeface="+mj-ea"/>
              </a:rPr>
              <a:t>주변에 초</a:t>
            </a:r>
            <a:r>
              <a:rPr lang="en-US" altLang="ko-KR" sz="2000" dirty="0">
                <a:latin typeface="+mj-ea"/>
                <a:ea typeface="+mj-ea"/>
              </a:rPr>
              <a:t>,</a:t>
            </a:r>
            <a:r>
              <a:rPr lang="ko-KR" altLang="en-US" sz="2000" dirty="0">
                <a:latin typeface="+mj-ea"/>
                <a:ea typeface="+mj-ea"/>
              </a:rPr>
              <a:t>중</a:t>
            </a:r>
            <a:r>
              <a:rPr lang="en-US" altLang="ko-KR" sz="2000" dirty="0">
                <a:latin typeface="+mj-ea"/>
                <a:ea typeface="+mj-ea"/>
              </a:rPr>
              <a:t>,</a:t>
            </a:r>
            <a:r>
              <a:rPr lang="ko-KR" altLang="en-US" sz="2000" dirty="0">
                <a:latin typeface="+mj-ea"/>
                <a:ea typeface="+mj-ea"/>
              </a:rPr>
              <a:t>고등학교가 밀집되어 있어 </a:t>
            </a:r>
            <a:r>
              <a:rPr lang="ko-KR" altLang="en-US" sz="2000" dirty="0" err="1">
                <a:latin typeface="+mj-ea"/>
                <a:ea typeface="+mj-ea"/>
              </a:rPr>
              <a:t>학생상시</a:t>
            </a:r>
            <a:r>
              <a:rPr lang="ko-KR" altLang="en-US" sz="2000" dirty="0">
                <a:latin typeface="+mj-ea"/>
                <a:ea typeface="+mj-ea"/>
              </a:rPr>
              <a:t> </a:t>
            </a:r>
            <a:r>
              <a:rPr lang="en-US" altLang="ko-KR" sz="2000" dirty="0">
                <a:latin typeface="+mj-ea"/>
                <a:ea typeface="+mj-ea"/>
              </a:rPr>
              <a:t>3000</a:t>
            </a:r>
            <a:r>
              <a:rPr lang="ko-KR" altLang="en-US" sz="2000" dirty="0">
                <a:latin typeface="+mj-ea"/>
                <a:ea typeface="+mj-ea"/>
              </a:rPr>
              <a:t>원 할인</a:t>
            </a:r>
            <a:endParaRPr lang="en-US" altLang="ko-KR" sz="2000" dirty="0">
              <a:latin typeface="+mj-ea"/>
              <a:ea typeface="+mj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z="2000" dirty="0">
              <a:latin typeface="+mj-ea"/>
              <a:ea typeface="+mj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z="20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6552094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+mj-ea"/>
              </a:rPr>
              <a:t>자금계획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자금계획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예상 창업비용 및 운영비용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62372" y="1850649"/>
            <a:ext cx="821925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/>
              <a:t>&lt;</a:t>
            </a:r>
            <a:r>
              <a:rPr lang="ko-KR" altLang="en-US" dirty="0"/>
              <a:t>창업비용</a:t>
            </a:r>
            <a:r>
              <a:rPr lang="en-US" altLang="ko-KR" dirty="0"/>
              <a:t>&gt;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altLang="ko-KR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ko-KR" altLang="en-US" dirty="0"/>
              <a:t> 각종 도구 및 약품구매비 </a:t>
            </a:r>
            <a:r>
              <a:rPr lang="en-US" altLang="ko-KR" dirty="0"/>
              <a:t>500</a:t>
            </a:r>
            <a:r>
              <a:rPr lang="ko-KR" altLang="en-US" dirty="0"/>
              <a:t>만원</a:t>
            </a:r>
            <a:endParaRPr lang="en-US" altLang="ko-KR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altLang="ko-KR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ko-KR" altLang="en-US" dirty="0"/>
              <a:t>인테리어 </a:t>
            </a:r>
            <a:r>
              <a:rPr lang="en-US" altLang="ko-KR" dirty="0"/>
              <a:t>: 1,500</a:t>
            </a:r>
            <a:r>
              <a:rPr lang="ko-KR" altLang="en-US" dirty="0"/>
              <a:t>만원</a:t>
            </a:r>
            <a:endParaRPr lang="en-US" altLang="ko-KR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altLang="ko-KR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ko-KR" altLang="en-US" dirty="0"/>
              <a:t>간판 및 기타 부대비용 </a:t>
            </a:r>
            <a:r>
              <a:rPr lang="en-US" altLang="ko-KR" dirty="0"/>
              <a:t>: </a:t>
            </a:r>
            <a:r>
              <a:rPr lang="ko-KR" altLang="en-US" dirty="0"/>
              <a:t>약 </a:t>
            </a:r>
            <a:r>
              <a:rPr lang="en-US" altLang="ko-KR" dirty="0"/>
              <a:t>800</a:t>
            </a:r>
            <a:r>
              <a:rPr lang="ko-KR" altLang="en-US" dirty="0"/>
              <a:t>만원</a:t>
            </a:r>
            <a:endParaRPr lang="en-US" altLang="ko-KR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altLang="ko-KR" dirty="0"/>
          </a:p>
          <a:p>
            <a:pPr algn="ctr"/>
            <a:r>
              <a:rPr lang="ko-KR" altLang="en-US" sz="2000" b="1" dirty="0"/>
              <a:t>총 약 </a:t>
            </a:r>
            <a:r>
              <a:rPr lang="en-US" altLang="ko-KR" sz="2000" b="1" dirty="0"/>
              <a:t>2,800</a:t>
            </a:r>
            <a:r>
              <a:rPr lang="ko-KR" altLang="en-US" sz="2000" b="1" dirty="0"/>
              <a:t>만원</a:t>
            </a:r>
            <a:endParaRPr lang="en-US" altLang="ko-KR" sz="2000" b="1" dirty="0"/>
          </a:p>
          <a:p>
            <a:pPr algn="ctr"/>
            <a:endParaRPr lang="en-US" altLang="ko-KR" dirty="0"/>
          </a:p>
          <a:p>
            <a:pPr algn="ctr"/>
            <a:r>
              <a:rPr lang="en-US" altLang="ko-KR" dirty="0"/>
              <a:t>&lt;</a:t>
            </a:r>
            <a:r>
              <a:rPr lang="ko-KR" altLang="en-US" dirty="0"/>
              <a:t>운영비용</a:t>
            </a:r>
            <a:r>
              <a:rPr lang="en-US" altLang="ko-KR" dirty="0"/>
              <a:t>&gt;</a:t>
            </a:r>
          </a:p>
          <a:p>
            <a:pPr algn="ctr"/>
            <a:endParaRPr lang="en-US" altLang="ko-KR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altLang="ko-KR" dirty="0"/>
              <a:t> </a:t>
            </a:r>
            <a:r>
              <a:rPr lang="ko-KR" altLang="en-US" dirty="0"/>
              <a:t>월세 </a:t>
            </a:r>
            <a:r>
              <a:rPr lang="en-US" altLang="ko-KR" dirty="0"/>
              <a:t>– </a:t>
            </a:r>
            <a:r>
              <a:rPr lang="ko-KR" altLang="en-US" dirty="0"/>
              <a:t>월 </a:t>
            </a:r>
            <a:r>
              <a:rPr lang="en-US" altLang="ko-KR" dirty="0"/>
              <a:t>40</a:t>
            </a:r>
            <a:r>
              <a:rPr lang="ko-KR" altLang="en-US" dirty="0"/>
              <a:t>만원</a:t>
            </a:r>
            <a:endParaRPr lang="en-US" altLang="ko-KR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altLang="ko-KR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ko-KR" altLang="en-US" dirty="0"/>
              <a:t>관리비 </a:t>
            </a:r>
            <a:r>
              <a:rPr lang="en-US" altLang="ko-KR" dirty="0"/>
              <a:t>– </a:t>
            </a:r>
            <a:r>
              <a:rPr lang="ko-KR" altLang="en-US" dirty="0"/>
              <a:t>약 </a:t>
            </a:r>
            <a:r>
              <a:rPr lang="en-US" altLang="ko-KR" dirty="0"/>
              <a:t>20</a:t>
            </a:r>
            <a:r>
              <a:rPr lang="ko-KR" altLang="en-US" dirty="0"/>
              <a:t>만원</a:t>
            </a:r>
            <a:endParaRPr lang="en-US" altLang="ko-KR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altLang="ko-KR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ko-KR" altLang="en-US" dirty="0"/>
              <a:t>기타 운영비 </a:t>
            </a:r>
            <a:r>
              <a:rPr lang="en-US" altLang="ko-KR" dirty="0"/>
              <a:t>– </a:t>
            </a:r>
            <a:r>
              <a:rPr lang="ko-KR" altLang="en-US" dirty="0"/>
              <a:t>약 </a:t>
            </a:r>
            <a:r>
              <a:rPr lang="en-US" altLang="ko-KR" dirty="0"/>
              <a:t>25</a:t>
            </a:r>
            <a:r>
              <a:rPr lang="ko-KR" altLang="en-US" dirty="0"/>
              <a:t>만원</a:t>
            </a:r>
            <a:endParaRPr lang="en-US" altLang="ko-KR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altLang="ko-KR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altLang="ko-KR" dirty="0"/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4240727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+mj-ea"/>
              </a:rPr>
              <a:t>자금계획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사업타당성 진단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 err="1">
                <a:latin typeface="+mj-ea"/>
                <a:ea typeface="+mj-ea"/>
              </a:rPr>
              <a:t>월매출목표</a:t>
            </a:r>
            <a:endParaRPr lang="ko-KR" altLang="en-US" sz="2000" dirty="0">
              <a:latin typeface="+mj-ea"/>
              <a:ea typeface="+mj-ea"/>
            </a:endParaRPr>
          </a:p>
        </p:txBody>
      </p:sp>
      <p:graphicFrame>
        <p:nvGraphicFramePr>
          <p:cNvPr id="5" name="차트 4">
            <a:extLst>
              <a:ext uri="{FF2B5EF4-FFF2-40B4-BE49-F238E27FC236}">
                <a16:creationId xmlns:a16="http://schemas.microsoft.com/office/drawing/2014/main" id="{8A0E235E-3774-47F0-BE85-B9749C67E1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38872895"/>
              </p:ext>
            </p:extLst>
          </p:nvPr>
        </p:nvGraphicFramePr>
        <p:xfrm>
          <a:off x="1038436" y="1725307"/>
          <a:ext cx="7056784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585399" y="1985077"/>
            <a:ext cx="7889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/>
              <a:t>단위 </a:t>
            </a:r>
            <a:r>
              <a:rPr lang="en-US" altLang="ko-KR" sz="1200" dirty="0"/>
              <a:t>: </a:t>
            </a:r>
            <a:r>
              <a:rPr lang="ko-KR" altLang="en-US" sz="1200" dirty="0"/>
              <a:t>원</a:t>
            </a:r>
          </a:p>
        </p:txBody>
      </p:sp>
    </p:spTree>
    <p:extLst>
      <p:ext uri="{BB962C8B-B14F-4D97-AF65-F5344CB8AC3E}">
        <p14:creationId xmlns:p14="http://schemas.microsoft.com/office/powerpoint/2010/main" val="2889615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+mj-ea"/>
              </a:rPr>
              <a:t>사업개요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창업자 소개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2000" dirty="0">
                <a:latin typeface="+mj-ea"/>
                <a:ea typeface="+mj-ea"/>
              </a:rPr>
              <a:t>-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5" name="내용 개체 틀 2"/>
          <p:cNvSpPr>
            <a:spLocks noGrp="1"/>
          </p:cNvSpPr>
          <p:nvPr>
            <p:ph idx="1"/>
          </p:nvPr>
        </p:nvSpPr>
        <p:spPr>
          <a:xfrm>
            <a:off x="471081" y="1988840"/>
            <a:ext cx="8075240" cy="403244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en-US" altLang="ko-KR" sz="3600" b="1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0" indent="0" algn="ctr">
              <a:buNone/>
            </a:pPr>
            <a:endParaRPr lang="en-US" altLang="ko-KR" sz="3600" b="1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0" indent="0" algn="ctr">
              <a:buNone/>
            </a:pPr>
            <a:r>
              <a:rPr lang="ko-KR" altLang="en-US" sz="3600" b="1" dirty="0">
                <a:solidFill>
                  <a:srgbClr val="374151"/>
                </a:solidFill>
                <a:latin typeface="+mj-ea"/>
                <a:ea typeface="+mj-ea"/>
              </a:rPr>
              <a:t>개별작성</a:t>
            </a:r>
            <a:endParaRPr lang="en-US" altLang="ko-KR" sz="3600" b="1" dirty="0">
              <a:solidFill>
                <a:srgbClr val="37415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611138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+mj-ea"/>
              </a:rPr>
              <a:t>사업개요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창업동기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2000" dirty="0">
                <a:latin typeface="+mj-ea"/>
                <a:ea typeface="+mj-ea"/>
              </a:rPr>
              <a:t>-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5" name="내용 개체 틀 2"/>
          <p:cNvSpPr>
            <a:spLocks noGrp="1"/>
          </p:cNvSpPr>
          <p:nvPr>
            <p:ph idx="1"/>
          </p:nvPr>
        </p:nvSpPr>
        <p:spPr>
          <a:xfrm>
            <a:off x="471081" y="1988840"/>
            <a:ext cx="8075240" cy="403244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en-US" altLang="ko-KR" sz="3600" b="1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0" indent="0" algn="ctr">
              <a:buNone/>
            </a:pPr>
            <a:endParaRPr lang="en-US" altLang="ko-KR" sz="3600" b="1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0" indent="0" algn="ctr">
              <a:buNone/>
            </a:pPr>
            <a:r>
              <a:rPr lang="ko-KR" altLang="en-US" sz="3600" b="1" dirty="0">
                <a:solidFill>
                  <a:srgbClr val="374151"/>
                </a:solidFill>
                <a:latin typeface="+mj-ea"/>
                <a:ea typeface="+mj-ea"/>
              </a:rPr>
              <a:t>개별작성</a:t>
            </a:r>
            <a:endParaRPr lang="en-US" altLang="ko-KR" sz="3600" b="1" dirty="0">
              <a:solidFill>
                <a:srgbClr val="37415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4474042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+mj-ea"/>
              </a:rPr>
              <a:t>사업개요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사업배경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2000" dirty="0">
                <a:latin typeface="+mj-ea"/>
                <a:ea typeface="+mj-ea"/>
              </a:rPr>
              <a:t>-</a:t>
            </a:r>
            <a:endParaRPr lang="ko-KR" altLang="en-US" sz="2000" dirty="0">
              <a:latin typeface="+mj-ea"/>
              <a:ea typeface="+mj-ea"/>
            </a:endParaRPr>
          </a:p>
        </p:txBody>
      </p:sp>
      <p:sp>
        <p:nvSpPr>
          <p:cNvPr id="5" name="내용 개체 틀 2"/>
          <p:cNvSpPr>
            <a:spLocks noGrp="1"/>
          </p:cNvSpPr>
          <p:nvPr>
            <p:ph idx="1"/>
          </p:nvPr>
        </p:nvSpPr>
        <p:spPr>
          <a:xfrm>
            <a:off x="471081" y="1988840"/>
            <a:ext cx="8075240" cy="403244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en-US" altLang="ko-KR" sz="3600" b="1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0" indent="0" algn="ctr">
              <a:buNone/>
            </a:pPr>
            <a:endParaRPr lang="en-US" altLang="ko-KR" sz="3600" b="1" dirty="0">
              <a:solidFill>
                <a:srgbClr val="374151"/>
              </a:solidFill>
              <a:latin typeface="+mj-ea"/>
              <a:ea typeface="+mj-ea"/>
            </a:endParaRPr>
          </a:p>
          <a:p>
            <a:pPr marL="0" indent="0" algn="ctr">
              <a:buNone/>
            </a:pPr>
            <a:r>
              <a:rPr lang="ko-KR" altLang="en-US" sz="3600" b="1" dirty="0">
                <a:solidFill>
                  <a:srgbClr val="374151"/>
                </a:solidFill>
                <a:latin typeface="+mj-ea"/>
                <a:ea typeface="+mj-ea"/>
              </a:rPr>
              <a:t>개별작성</a:t>
            </a:r>
            <a:endParaRPr lang="en-US" altLang="ko-KR" sz="3600" b="1" dirty="0">
              <a:solidFill>
                <a:srgbClr val="37415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774880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+mj-ea"/>
              </a:rPr>
              <a:t>아이템 선정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</a:rPr>
              <a:t>아이템 및 주요고객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아이템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86D0006-8A77-44F9-88DC-3F20A7A0EE68}"/>
              </a:ext>
            </a:extLst>
          </p:cNvPr>
          <p:cNvSpPr txBox="1"/>
          <p:nvPr/>
        </p:nvSpPr>
        <p:spPr>
          <a:xfrm>
            <a:off x="1183675" y="5625356"/>
            <a:ext cx="66967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dirty="0"/>
              <a:t>1</a:t>
            </a:r>
            <a:r>
              <a:rPr lang="ko-KR" altLang="en-US" sz="2000" dirty="0"/>
              <a:t>인 운영 소규모 남성전용 미용실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F80CC878-2D47-4ABB-A3FB-499ED7367D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3864" y="1578247"/>
            <a:ext cx="5906616" cy="3942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970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+mj-ea"/>
              </a:rPr>
              <a:t>아이템 선정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아이템 및 주요고객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주요고객 </a:t>
            </a:r>
            <a:r>
              <a:rPr lang="en-US" altLang="ko-KR" sz="2000" dirty="0">
                <a:latin typeface="+mj-ea"/>
                <a:ea typeface="+mj-ea"/>
              </a:rPr>
              <a:t>- </a:t>
            </a:r>
            <a:r>
              <a:rPr lang="ko-KR" altLang="en-US" sz="2000" dirty="0">
                <a:latin typeface="+mj-ea"/>
                <a:ea typeface="+mj-ea"/>
              </a:rPr>
              <a:t>송촌동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295191" y="6370295"/>
            <a:ext cx="17123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/>
              <a:t>상권정보시스템</a:t>
            </a: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E703558A-5E55-4A60-8113-AF644A605A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1355" y="1540263"/>
            <a:ext cx="7021045" cy="395947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AAE758B-8636-48F2-BE8B-353F74EA055C}"/>
              </a:ext>
            </a:extLst>
          </p:cNvPr>
          <p:cNvSpPr txBox="1"/>
          <p:nvPr/>
        </p:nvSpPr>
        <p:spPr>
          <a:xfrm>
            <a:off x="677900" y="5577039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ko-KR" altLang="en-US" dirty="0" err="1"/>
              <a:t>유동인구중</a:t>
            </a:r>
            <a:r>
              <a:rPr lang="ko-KR" altLang="en-US" dirty="0"/>
              <a:t> </a:t>
            </a:r>
            <a:r>
              <a:rPr lang="en-US" altLang="ko-KR" dirty="0"/>
              <a:t>30~50</a:t>
            </a:r>
            <a:r>
              <a:rPr lang="ko-KR" altLang="en-US" dirty="0"/>
              <a:t>대 기혼남성비율이 높은 송촌동 선정 </a:t>
            </a:r>
          </a:p>
        </p:txBody>
      </p:sp>
    </p:spTree>
    <p:extLst>
      <p:ext uri="{BB962C8B-B14F-4D97-AF65-F5344CB8AC3E}">
        <p14:creationId xmlns:p14="http://schemas.microsoft.com/office/powerpoint/2010/main" val="20386020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+mj-ea"/>
              </a:rPr>
              <a:t>아이템 선정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아이템 및 주요고객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</a:rPr>
              <a:t>가격설정 및 메뉴</a:t>
            </a: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827F6688-A557-4314-AA1D-264CE894094B}"/>
              </a:ext>
            </a:extLst>
          </p:cNvPr>
          <p:cNvSpPr/>
          <p:nvPr/>
        </p:nvSpPr>
        <p:spPr>
          <a:xfrm>
            <a:off x="295191" y="6370295"/>
            <a:ext cx="42935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출처 </a:t>
            </a:r>
            <a:r>
              <a:rPr lang="en-US" altLang="ko-KR" sz="1200" dirty="0"/>
              <a:t>: https://blog.naver.com/welcome0077/221588153669</a:t>
            </a:r>
            <a:endParaRPr lang="ko-KR" altLang="en-US" sz="1200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56F03DF8-FD30-4C1E-9D56-75B67540F0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1844824"/>
            <a:ext cx="3381375" cy="402907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601C6A4-D82C-4331-9130-3983CB054CBE}"/>
              </a:ext>
            </a:extLst>
          </p:cNvPr>
          <p:cNvSpPr txBox="1"/>
          <p:nvPr/>
        </p:nvSpPr>
        <p:spPr>
          <a:xfrm>
            <a:off x="5436096" y="2924944"/>
            <a:ext cx="30963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/>
              <a:t>기본커트를 저가로 설정</a:t>
            </a:r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/>
              <a:t>다양한 커트 종류를 배치해 선택 가능 하도록 함</a:t>
            </a:r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dirty="0"/>
              <a:t> </a:t>
            </a:r>
            <a:r>
              <a:rPr lang="ko-KR" altLang="en-US" dirty="0"/>
              <a:t>기본 펌 및 염색도 저가로 설정</a:t>
            </a:r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39002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/>
          <p:cNvSpPr txBox="1">
            <a:spLocks/>
          </p:cNvSpPr>
          <p:nvPr/>
        </p:nvSpPr>
        <p:spPr>
          <a:xfrm>
            <a:off x="462372" y="274638"/>
            <a:ext cx="8229600" cy="490066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2000" dirty="0">
                <a:solidFill>
                  <a:schemeClr val="bg1"/>
                </a:solidFill>
                <a:latin typeface="+mj-ea"/>
              </a:rPr>
              <a:t>아이템 선정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2372" y="760638"/>
            <a:ext cx="822960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+mj-ea"/>
                <a:ea typeface="+mj-ea"/>
              </a:rPr>
              <a:t>경쟁환경 분석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028" y="1144219"/>
            <a:ext cx="8229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2000" dirty="0">
                <a:latin typeface="+mj-ea"/>
                <a:ea typeface="+mj-ea"/>
              </a:rPr>
              <a:t>A</a:t>
            </a:r>
            <a:r>
              <a:rPr lang="ko-KR" altLang="en-US" sz="2000" dirty="0">
                <a:latin typeface="+mj-ea"/>
                <a:ea typeface="+mj-ea"/>
              </a:rPr>
              <a:t>미용실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295191" y="6370295"/>
            <a:ext cx="17123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출처 </a:t>
            </a:r>
            <a:r>
              <a:rPr lang="en-US" altLang="ko-KR" sz="1200" dirty="0"/>
              <a:t>: </a:t>
            </a:r>
            <a:r>
              <a:rPr lang="ko-KR" altLang="en-US" sz="1200" dirty="0"/>
              <a:t>상권정보시스템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9F362A2C-D375-437D-AF0B-509AC27148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191" y="2194307"/>
            <a:ext cx="3295650" cy="3571875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8369F63C-D3FB-4CCD-B06F-D6FED4C50B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0841" y="1923844"/>
            <a:ext cx="2817619" cy="4479931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82087219-3DC0-4A69-AF20-DA8191070F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8460" y="1923844"/>
            <a:ext cx="2366756" cy="4479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6815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1296</TotalTime>
  <Words>552</Words>
  <Application>Microsoft Office PowerPoint</Application>
  <PresentationFormat>화면 슬라이드 쇼(4:3)</PresentationFormat>
  <Paragraphs>173</Paragraphs>
  <Slides>22</Slides>
  <Notes>10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22</vt:i4>
      </vt:variant>
    </vt:vector>
  </HeadingPairs>
  <TitlesOfParts>
    <vt:vector size="25" baseType="lpstr">
      <vt:lpstr>맑은 고딕</vt:lpstr>
      <vt:lpstr>Arial</vt:lpstr>
      <vt:lpstr>Office 테마</vt:lpstr>
      <vt:lpstr>남성전용 미용실 창업계획서</vt:lpstr>
      <vt:lpstr>목차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본죽&amp;비빔밥 창업계획서</dc:title>
  <dc:creator>user</dc:creator>
  <cp:lastModifiedBy>user</cp:lastModifiedBy>
  <cp:revision>73</cp:revision>
  <dcterms:created xsi:type="dcterms:W3CDTF">2023-08-08T00:06:50Z</dcterms:created>
  <dcterms:modified xsi:type="dcterms:W3CDTF">2023-09-14T00:34:42Z</dcterms:modified>
</cp:coreProperties>
</file>