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0" r:id="rId4"/>
    <p:sldId id="261" r:id="rId5"/>
    <p:sldId id="262" r:id="rId6"/>
    <p:sldId id="266" r:id="rId7"/>
    <p:sldId id="267" r:id="rId8"/>
    <p:sldId id="278" r:id="rId9"/>
    <p:sldId id="279" r:id="rId10"/>
    <p:sldId id="280" r:id="rId11"/>
    <p:sldId id="298" r:id="rId12"/>
    <p:sldId id="269" r:id="rId13"/>
    <p:sldId id="296" r:id="rId14"/>
    <p:sldId id="285" r:id="rId15"/>
    <p:sldId id="297" r:id="rId16"/>
    <p:sldId id="282" r:id="rId17"/>
    <p:sldId id="281" r:id="rId18"/>
    <p:sldId id="283" r:id="rId19"/>
    <p:sldId id="284" r:id="rId20"/>
    <p:sldId id="286" r:id="rId21"/>
    <p:sldId id="287" r:id="rId22"/>
    <p:sldId id="288" r:id="rId23"/>
    <p:sldId id="289" r:id="rId24"/>
    <p:sldId id="293" r:id="rId25"/>
    <p:sldId id="291" r:id="rId26"/>
    <p:sldId id="292" r:id="rId27"/>
    <p:sldId id="295" r:id="rId28"/>
  </p:sldIdLst>
  <p:sldSz cx="9144000" cy="6858000" type="screen4x3"/>
  <p:notesSz cx="6889750" cy="10021888"/>
  <p:embeddedFontLst>
    <p:embeddedFont>
      <p:font typeface="Bradley Hand ITC" panose="03070402050302030203" pitchFamily="66" charset="0"/>
      <p:regular r:id="rId30"/>
    </p:embeddedFont>
    <p:embeddedFont>
      <p:font typeface="양재튼튼체B" panose="02020603020101020101" pitchFamily="18" charset="-127"/>
      <p:regular r:id="rId31"/>
    </p:embeddedFont>
    <p:embeddedFont>
      <p:font typeface="Clarendon Condensed" panose="02040706040705040204" pitchFamily="18" charset="0"/>
      <p:bold r:id="rId32"/>
    </p:embeddedFont>
    <p:embeddedFont>
      <p:font typeface="HY헤드라인M" panose="02030600000101010101" pitchFamily="18" charset="-127"/>
      <p:regular r:id="rId33"/>
    </p:embeddedFont>
    <p:embeddedFont>
      <p:font typeface="맑은 고딕" panose="020B0503020000020004" pitchFamily="50" charset="-127"/>
      <p:regular r:id="rId34"/>
      <p:bold r:id="rId3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99" autoAdjust="0"/>
  </p:normalViewPr>
  <p:slideViewPr>
    <p:cSldViewPr>
      <p:cViewPr varScale="1">
        <p:scale>
          <a:sx n="111" d="100"/>
          <a:sy n="111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2023 3Q</c:v>
                </c:pt>
                <c:pt idx="1">
                  <c:v>2023 4Q</c:v>
                </c:pt>
                <c:pt idx="2">
                  <c:v>2024 1Q</c:v>
                </c:pt>
                <c:pt idx="3">
                  <c:v>2024 2Q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55327424"/>
        <c:axId val="-472553136"/>
      </c:lineChart>
      <c:catAx>
        <c:axId val="-15532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472553136"/>
        <c:crosses val="autoZero"/>
        <c:auto val="1"/>
        <c:lblAlgn val="ctr"/>
        <c:lblOffset val="100"/>
        <c:noMultiLvlLbl val="0"/>
      </c:catAx>
      <c:valAx>
        <c:axId val="-472553136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155327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98763-DD0A-4A6D-8819-F0E035EBA11C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1675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1800" cy="394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F5328-37E9-42D8-AC9E-C2C5F8B614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30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https://sg.sbiz.or.kr/godo/index.sg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431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https://sg.sbiz.or.kr/godo/index.sg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935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https://sg.sbiz.or.kr/godo/index.sg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923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https://sg.sbiz.or.kr/godo/index.sg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983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890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590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7883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212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http://www.gcjob.co.kr/main.php?m1=58&amp;m2=62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F5328-37E9-42D8-AC9E-C2C5F8B614D5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584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37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4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412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090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22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570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74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294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570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58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766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1921-80EF-4000-AD0A-92A75591D66E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BFE08-1FF4-474C-92AA-9F713D65D2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07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Cafe</a:t>
            </a:r>
            <a:r>
              <a:rPr lang="ko-KR" altLang="en-US" dirty="0" err="1">
                <a:latin typeface="양재튼튼체B" panose="02020603020101020101" pitchFamily="18" charset="-127"/>
                <a:ea typeface="양재튼튼체B" panose="02020603020101020101" pitchFamily="18" charset="-127"/>
              </a:rPr>
              <a:t>커넥트</a:t>
            </a:r>
            <a:r>
              <a:rPr lang="en-US" altLang="ko-KR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 </a:t>
            </a:r>
            <a:r>
              <a:rPr lang="ko-KR" altLang="en-US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창업계획서</a:t>
            </a:r>
          </a:p>
        </p:txBody>
      </p:sp>
    </p:spTree>
    <p:extLst>
      <p:ext uri="{BB962C8B-B14F-4D97-AF65-F5344CB8AC3E}">
        <p14:creationId xmlns:p14="http://schemas.microsoft.com/office/powerpoint/2010/main" val="3992824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시장조사 및 분석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시장조사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타겟고객층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690CAFD-0DD9-46CB-ADFA-C2BF83801176}"/>
              </a:ext>
            </a:extLst>
          </p:cNvPr>
          <p:cNvSpPr txBox="1"/>
          <p:nvPr/>
        </p:nvSpPr>
        <p:spPr>
          <a:xfrm>
            <a:off x="-180528" y="1641060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석봉동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시장조사</a:t>
            </a:r>
            <a:r>
              <a:rPr lang="en-US" altLang="ko-KR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-</a:t>
            </a: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타겟고객층</a:t>
            </a:r>
            <a:endParaRPr lang="ko-KR" altLang="en-US" sz="28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3F3C7F8D-1933-4768-8385-3FD2F4F3A6C1}"/>
              </a:ext>
            </a:extLst>
          </p:cNvPr>
          <p:cNvSpPr/>
          <p:nvPr/>
        </p:nvSpPr>
        <p:spPr>
          <a:xfrm>
            <a:off x="0" y="5224097"/>
            <a:ext cx="9252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latinLnBrk="0">
              <a:buFont typeface="Arial" panose="020B0604020202020204" pitchFamily="34" charset="0"/>
              <a:buChar char="•"/>
            </a:pPr>
            <a:r>
              <a:rPr lang="ko-KR" altLang="en-US" sz="1600" b="1" dirty="0" err="1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신탄진초등학교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주변 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30~40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 여성 학부모 및 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40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 이상 남녀 </a:t>
            </a:r>
            <a:r>
              <a:rPr lang="ko-KR" altLang="en-US" sz="1600" b="1" dirty="0" err="1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중장년층을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타겟 고객층으로 설정</a:t>
            </a:r>
            <a:endParaRPr lang="en-US" altLang="ko-KR" sz="1600" b="1" dirty="0">
              <a:solidFill>
                <a:srgbClr val="000000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A75BE81A-2CA2-4A06-95CF-A712B202E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" y="2686283"/>
            <a:ext cx="86582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51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4" y="1160748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인근 동종업소 위치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A440C99F-1AD5-413C-BFA9-0AE97E2B4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657849"/>
            <a:ext cx="6216712" cy="494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385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인근 동종업소 매출분석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92918"/>
              </p:ext>
            </p:extLst>
          </p:nvPr>
        </p:nvGraphicFramePr>
        <p:xfrm>
          <a:off x="452028" y="2010504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87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71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지역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상호명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월매출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월수익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재료비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인건비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월세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관리비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공과금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기타경비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평균</a:t>
                      </a:r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1,665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318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318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666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166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목표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석봉</a:t>
                      </a: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A</a:t>
                      </a:r>
                      <a:r>
                        <a:rPr lang="ko-KR" altLang="en-US" sz="1200" dirty="0"/>
                        <a:t>카페</a:t>
                      </a: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2,500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석봉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B</a:t>
                      </a:r>
                      <a:r>
                        <a:rPr lang="ko-KR" altLang="en-US" sz="1200" dirty="0"/>
                        <a:t>카페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2,300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석봉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C</a:t>
                      </a:r>
                      <a:r>
                        <a:rPr lang="ko-KR" altLang="en-US" sz="1200" dirty="0"/>
                        <a:t>카페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석봉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D</a:t>
                      </a:r>
                      <a:r>
                        <a:rPr lang="ko-KR" altLang="en-US" sz="1200" dirty="0"/>
                        <a:t>카페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67432" y="1660158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/>
              <a:t>단위</a:t>
            </a:r>
            <a:r>
              <a:rPr lang="en-US" altLang="ko-KR" sz="1100" dirty="0"/>
              <a:t> : </a:t>
            </a:r>
            <a:r>
              <a:rPr lang="ko-KR" altLang="en-US" sz="1100" dirty="0"/>
              <a:t>만원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2372" y="5445224"/>
            <a:ext cx="818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※ </a:t>
            </a:r>
            <a:r>
              <a:rPr lang="ko-KR" altLang="en-US" dirty="0" err="1"/>
              <a:t>월수익</a:t>
            </a:r>
            <a:r>
              <a:rPr lang="ko-KR" altLang="en-US" dirty="0"/>
              <a:t> </a:t>
            </a:r>
            <a:r>
              <a:rPr lang="en-US" altLang="ko-KR" dirty="0"/>
              <a:t>20%, </a:t>
            </a:r>
            <a:r>
              <a:rPr lang="ko-KR" altLang="en-US" dirty="0"/>
              <a:t>재료비 </a:t>
            </a:r>
            <a:r>
              <a:rPr lang="en-US" altLang="ko-KR" dirty="0"/>
              <a:t>20%, </a:t>
            </a:r>
            <a:r>
              <a:rPr lang="ko-KR" altLang="en-US" dirty="0"/>
              <a:t>인건비 </a:t>
            </a:r>
            <a:r>
              <a:rPr lang="en-US" altLang="ko-KR" dirty="0"/>
              <a:t>40%, </a:t>
            </a:r>
            <a:r>
              <a:rPr lang="ko-KR" altLang="en-US" dirty="0"/>
              <a:t>월세 </a:t>
            </a:r>
            <a:r>
              <a:rPr lang="en-US" altLang="ko-KR" dirty="0"/>
              <a:t>10%, </a:t>
            </a:r>
            <a:r>
              <a:rPr lang="ko-KR" altLang="en-US" dirty="0"/>
              <a:t>공과금 </a:t>
            </a:r>
            <a:r>
              <a:rPr lang="en-US" altLang="ko-KR" dirty="0"/>
              <a:t>5%, </a:t>
            </a:r>
            <a:r>
              <a:rPr lang="ko-KR" altLang="en-US" dirty="0"/>
              <a:t>기타경비</a:t>
            </a:r>
            <a:r>
              <a:rPr lang="en-US" altLang="ko-KR" dirty="0"/>
              <a:t> 5%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1031" y="1160988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석봉동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A</a:t>
            </a:r>
            <a:r>
              <a:rPr lang="ko-KR" altLang="en-US" sz="2000" dirty="0">
                <a:latin typeface="+mj-ea"/>
                <a:ea typeface="+mj-ea"/>
              </a:rPr>
              <a:t>카페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3D077EB9-E63A-48B6-A778-78AB0C780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671" y="1646748"/>
            <a:ext cx="3664498" cy="24384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8D933F35-7786-4BC0-A92B-5373F1A66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7172" y="4365104"/>
            <a:ext cx="2743359" cy="2338871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E41BB012-CB28-4AA6-908C-B623AE78E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932" y="4858891"/>
            <a:ext cx="3228975" cy="198863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19BF2F83-049E-4662-93F3-F5C8CDC38D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85" y="1924694"/>
            <a:ext cx="3272891" cy="284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78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석봉동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B</a:t>
            </a:r>
            <a:r>
              <a:rPr lang="ko-KR" altLang="en-US" sz="2000" dirty="0">
                <a:latin typeface="+mj-ea"/>
                <a:ea typeface="+mj-ea"/>
              </a:rPr>
              <a:t>카페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BCA00F6D-C37E-415A-A1E8-FE9602F67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28" y="2111124"/>
            <a:ext cx="3263151" cy="2902052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089B3992-126D-4C20-B47D-39D5942D2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" y="4467225"/>
            <a:ext cx="3219450" cy="239077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80F8BD36-6544-4CFA-930E-514A47327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172" y="1645021"/>
            <a:ext cx="3190875" cy="24003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0068AF21-D476-45AF-BF7C-ABF350452B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9485" y="4045321"/>
            <a:ext cx="2840111" cy="262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81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석봉동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C </a:t>
            </a:r>
            <a:r>
              <a:rPr lang="ko-KR" altLang="en-US" sz="2000" dirty="0">
                <a:latin typeface="+mj-ea"/>
                <a:ea typeface="+mj-ea"/>
              </a:rPr>
              <a:t>카페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6C422D54-619A-41A2-AA19-CE2C7FB8D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87" y="1874926"/>
            <a:ext cx="2937125" cy="259686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6B6303D5-972C-4B75-8ED2-900EAAC1D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87" y="4504597"/>
            <a:ext cx="3023812" cy="2256839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AF07E5BE-62CD-439B-8C7E-88D90AECA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4339802"/>
            <a:ext cx="2664941" cy="227537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C66C6743-A542-4B29-B0DD-7A4BF0E8E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3192" y="1628236"/>
            <a:ext cx="3353144" cy="254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25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3. 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제품 및 서비스</a:t>
            </a:r>
          </a:p>
        </p:txBody>
      </p:sp>
    </p:spTree>
    <p:extLst>
      <p:ext uri="{BB962C8B-B14F-4D97-AF65-F5344CB8AC3E}">
        <p14:creationId xmlns:p14="http://schemas.microsoft.com/office/powerpoint/2010/main" val="3103381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3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제품 및 서비스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제공할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음료 및 음식 설계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메뉴소개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및 차별화 전략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E18624C-C1D9-4D24-9ACD-FAB6DA463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91922"/>
            <a:ext cx="5328592" cy="52660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5796136" y="2852936"/>
            <a:ext cx="32403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저가형 전략으로 메뉴 구성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음료 위주의 메뉴 구성과 디저트는 간소 화 및 시제품 사용으로 음료매출회전 속도 증대 기대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시럽 </a:t>
            </a:r>
            <a:r>
              <a:rPr lang="ko-KR" altLang="en-US" sz="16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셀프바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추가로 고객의 취향에 따라 </a:t>
            </a:r>
            <a:r>
              <a:rPr lang="ko-KR" altLang="en-US" sz="16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샷추가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가능하도록 설계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2346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4. 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운영계획</a:t>
            </a:r>
          </a:p>
        </p:txBody>
      </p:sp>
    </p:spTree>
    <p:extLst>
      <p:ext uri="{BB962C8B-B14F-4D97-AF65-F5344CB8AC3E}">
        <p14:creationId xmlns:p14="http://schemas.microsoft.com/office/powerpoint/2010/main" val="876005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4</a:t>
            </a:r>
            <a:r>
              <a:rPr lang="ko-KR" altLang="en-US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장 운영계획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스퀘어 네오 OTF Bold" pitchFamily="50" charset="-127"/>
                <a:ea typeface="나눔스퀘어 네오 OTF Bold" pitchFamily="50" charset="-127"/>
              </a:rPr>
              <a:t>운영계획</a:t>
            </a:r>
            <a:endParaRPr lang="ko-KR" altLang="en-US" sz="2000" dirty="0">
              <a:latin typeface="나눔스퀘어 네오 OTF Bold" pitchFamily="50" charset="-127"/>
              <a:ea typeface="나눔스퀘어 네오 OTF Bold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스퀘어 네오 OTF Bold" pitchFamily="50" charset="-127"/>
                <a:ea typeface="나눔스퀘어 네오 OTF Bold" pitchFamily="50" charset="-127"/>
              </a:rPr>
              <a:t>운영일정 </a:t>
            </a:r>
            <a:r>
              <a:rPr lang="ko-KR" altLang="en-US" sz="2000" dirty="0">
                <a:latin typeface="나눔스퀘어 네오 OTF Bold" pitchFamily="50" charset="-127"/>
                <a:ea typeface="나눔스퀘어 네오 OTF Bold" pitchFamily="50" charset="-127"/>
              </a:rPr>
              <a:t>및 운영시간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75188" y="2420888"/>
            <a:ext cx="82177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운영일정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연중무휴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국경일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명절 제외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운영시간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월요일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~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금요일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08:00~20:00</a:t>
            </a:r>
          </a:p>
          <a:p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</a:t>
            </a: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토요일</a:t>
            </a: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&amp;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일요일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10:00~19:00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678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endParaRPr lang="en-US" altLang="ko-KR" sz="1200" b="1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개요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 창업하려는 카페의 이름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위치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영업 형태에 대한 설명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 smtClean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시장 </a:t>
            </a: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조사 및 분석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현지 시장 조사 결과</a:t>
            </a:r>
            <a:endParaRPr lang="en-US" altLang="ko-KR" sz="1200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타겟 고객층에 대한 프로파일 작성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제품 및 서비스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제공할 음식과 음료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메뉴 설계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특별한 메뉴나 상품의 차별화 전략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운영 계획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카페의 운영 일정과 시간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공간 구성 및 인테리어 디자인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인력 조직 구성</a:t>
            </a:r>
            <a:endParaRPr lang="en-US" altLang="ko-KR" sz="1200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마케팅 전략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브랜드 아이덴티티와 마케팅 메시지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온라인 및 오프라인 마케팅 전략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ko-KR" altLang="en-US" sz="1600" b="1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재무 계획</a:t>
            </a:r>
            <a:endParaRPr lang="en-US" altLang="ko-KR" sz="1600" b="1" dirty="0">
              <a:solidFill>
                <a:srgbClr val="374151"/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창업 자본 조달 및 투자 계획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marL="457200" lvl="1" indent="0" algn="ctr">
              <a:buNone/>
            </a:pP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 예상 매출과 비용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이익에 대한 재무 계획</a:t>
            </a:r>
            <a:r>
              <a:rPr lang="en-US" altLang="ko-KR" sz="1200" dirty="0">
                <a:solidFill>
                  <a:srgbClr val="37415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5193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4</a:t>
            </a:r>
            <a:r>
              <a:rPr lang="ko-KR" altLang="en-US" sz="2000" dirty="0">
                <a:solidFill>
                  <a:schemeClr val="bg1"/>
                </a:solidFill>
                <a:latin typeface="나눔스퀘어 네오 OTF Heavy" pitchFamily="50" charset="-127"/>
                <a:ea typeface="나눔스퀘어 네오 OTF Heavy" pitchFamily="50" charset="-127"/>
              </a:rPr>
              <a:t>장 운영계획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스퀘어 네오 OTF Bold" pitchFamily="50" charset="-127"/>
                <a:ea typeface="나눔스퀘어 네오 OTF Bold" pitchFamily="50" charset="-127"/>
              </a:rPr>
              <a:t>운영계획</a:t>
            </a:r>
            <a:endParaRPr lang="ko-KR" altLang="en-US" sz="2000" dirty="0">
              <a:latin typeface="나눔스퀘어 네오 OTF Bold" pitchFamily="50" charset="-127"/>
              <a:ea typeface="나눔스퀘어 네오 OTF Bold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스퀘어 네오 OTF Bold" pitchFamily="50" charset="-127"/>
                <a:ea typeface="나눔스퀘어 네오 OTF Bold" pitchFamily="50" charset="-127"/>
              </a:rPr>
              <a:t>공간구성 </a:t>
            </a:r>
            <a:r>
              <a:rPr lang="ko-KR" altLang="en-US" sz="2000" dirty="0">
                <a:latin typeface="나눔스퀘어 네오 OTF Bold" pitchFamily="50" charset="-127"/>
                <a:ea typeface="나눔스퀘어 네오 OTF Bold" pitchFamily="50" charset="-127"/>
              </a:rPr>
              <a:t>및 인테리어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CEB1F964-FC8C-40AB-9AD5-879A2D65F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96" y="4108960"/>
            <a:ext cx="6419850" cy="2628900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FB7CB0A5-5E2F-4E5E-AECF-2C50728ED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72" y="1646748"/>
            <a:ext cx="3228975" cy="25336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C400C8FE-AB98-4720-8008-D5504CF9BA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3481" y="1718185"/>
            <a:ext cx="3219450" cy="23907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66999D2-E1D6-498D-9ED3-01E94195E11F}"/>
              </a:ext>
            </a:extLst>
          </p:cNvPr>
          <p:cNvSpPr txBox="1"/>
          <p:nvPr/>
        </p:nvSpPr>
        <p:spPr>
          <a:xfrm>
            <a:off x="6918385" y="1770030"/>
            <a:ext cx="1892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모던한 가구 세팅 및 소규모 테이블 위주 배치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따뜻한 느낌의 조명과 </a:t>
            </a:r>
            <a:r>
              <a:rPr lang="ko-KR" altLang="en-US" sz="16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식물테리어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세미나실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en-US" altLang="ko-KR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2</a:t>
            </a:r>
            <a:r>
              <a:rPr lang="ko-KR" altLang="en-US" sz="16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개호실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설계 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→대형 탁자 및 소파설치 </a:t>
            </a:r>
            <a:r>
              <a:rPr lang="en-US" altLang="ko-KR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4~10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인 수용 가능한면적으로</a:t>
            </a: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예상 면적 </a:t>
            </a:r>
            <a:r>
              <a:rPr lang="en-US" altLang="ko-KR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60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평</a:t>
            </a:r>
            <a:r>
              <a:rPr lang="en-US" altLang="ko-KR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약 </a:t>
            </a:r>
            <a:r>
              <a:rPr lang="en-US" altLang="ko-KR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198m2)</a:t>
            </a:r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79948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4</a:t>
            </a:r>
            <a:r>
              <a:rPr lang="ko-KR" altLang="en-US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장 운영계획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운영계획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인력조직구성 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BB6BED57-FD36-44EF-96F0-53917662E141}"/>
              </a:ext>
            </a:extLst>
          </p:cNvPr>
          <p:cNvSpPr/>
          <p:nvPr/>
        </p:nvSpPr>
        <p:spPr>
          <a:xfrm>
            <a:off x="2771800" y="1712218"/>
            <a:ext cx="3456384" cy="13189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일자리주식회사</a:t>
            </a: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xmlns="" id="{4FD741F0-63E0-4571-8012-94A2F1349531}"/>
              </a:ext>
            </a:extLst>
          </p:cNvPr>
          <p:cNvCxnSpPr>
            <a:cxnSpLocks/>
          </p:cNvCxnSpPr>
          <p:nvPr/>
        </p:nvCxnSpPr>
        <p:spPr>
          <a:xfrm>
            <a:off x="4488154" y="3031182"/>
            <a:ext cx="0" cy="61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xmlns="" id="{6B4508CB-0921-4F6A-A91B-6FD773411699}"/>
              </a:ext>
            </a:extLst>
          </p:cNvPr>
          <p:cNvSpPr/>
          <p:nvPr/>
        </p:nvSpPr>
        <p:spPr>
          <a:xfrm>
            <a:off x="3048005" y="3630966"/>
            <a:ext cx="2820139" cy="7191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sz="32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</a:t>
            </a:r>
            <a:endParaRPr lang="ko-KR" altLang="en-US" sz="32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B47220E-A3A3-4F50-9913-CDA14D09B92A}"/>
              </a:ext>
            </a:extLst>
          </p:cNvPr>
          <p:cNvSpPr txBox="1"/>
          <p:nvPr/>
        </p:nvSpPr>
        <p:spPr>
          <a:xfrm>
            <a:off x="395536" y="5383033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커넥트는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일자리주식회사의 </a:t>
            </a:r>
            <a:r>
              <a:rPr lang="ko-KR" altLang="en-US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관리감독하에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운영</a:t>
            </a:r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근로자는 일자리주식회사에서 선발 오전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오후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주말 근무자로 선발</a:t>
            </a:r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ko-KR" altLang="en-US" dirty="0"/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xmlns="" id="{2D3E63E9-46AE-4F9E-B237-DF5E50BDAE29}"/>
              </a:ext>
            </a:extLst>
          </p:cNvPr>
          <p:cNvCxnSpPr>
            <a:cxnSpLocks/>
          </p:cNvCxnSpPr>
          <p:nvPr/>
        </p:nvCxnSpPr>
        <p:spPr>
          <a:xfrm>
            <a:off x="3203848" y="4373147"/>
            <a:ext cx="0" cy="61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xmlns="" id="{B5018CCE-281B-44AC-9889-BC5FCF41AFB8}"/>
              </a:ext>
            </a:extLst>
          </p:cNvPr>
          <p:cNvCxnSpPr>
            <a:cxnSpLocks/>
          </p:cNvCxnSpPr>
          <p:nvPr/>
        </p:nvCxnSpPr>
        <p:spPr>
          <a:xfrm>
            <a:off x="4488153" y="4350146"/>
            <a:ext cx="0" cy="61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xmlns="" id="{614F286E-A147-4BEE-B4CF-D5D3AD3AC8EC}"/>
              </a:ext>
            </a:extLst>
          </p:cNvPr>
          <p:cNvCxnSpPr>
            <a:cxnSpLocks/>
          </p:cNvCxnSpPr>
          <p:nvPr/>
        </p:nvCxnSpPr>
        <p:spPr>
          <a:xfrm>
            <a:off x="5724128" y="4360813"/>
            <a:ext cx="0" cy="61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xmlns="" id="{790C9AF5-02C6-4FA8-B28F-61CC8725CD2E}"/>
              </a:ext>
            </a:extLst>
          </p:cNvPr>
          <p:cNvSpPr/>
          <p:nvPr/>
        </p:nvSpPr>
        <p:spPr>
          <a:xfrm>
            <a:off x="5292080" y="4758525"/>
            <a:ext cx="1013819" cy="4038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주말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xmlns="" id="{B8371285-20F7-4A70-B1C3-570B51F2C687}"/>
              </a:ext>
            </a:extLst>
          </p:cNvPr>
          <p:cNvSpPr/>
          <p:nvPr/>
        </p:nvSpPr>
        <p:spPr>
          <a:xfrm>
            <a:off x="3984098" y="4786934"/>
            <a:ext cx="1008111" cy="3754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오후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xmlns="" id="{CE0C189B-DE4B-4BF3-BB51-BC99E9CD34FA}"/>
              </a:ext>
            </a:extLst>
          </p:cNvPr>
          <p:cNvSpPr/>
          <p:nvPr/>
        </p:nvSpPr>
        <p:spPr>
          <a:xfrm>
            <a:off x="2627294" y="4773750"/>
            <a:ext cx="1008112" cy="4001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오전</a:t>
            </a:r>
          </a:p>
        </p:txBody>
      </p:sp>
    </p:spTree>
    <p:extLst>
      <p:ext uri="{BB962C8B-B14F-4D97-AF65-F5344CB8AC3E}">
        <p14:creationId xmlns:p14="http://schemas.microsoft.com/office/powerpoint/2010/main" val="2088309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5. 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마케팅전략</a:t>
            </a:r>
          </a:p>
        </p:txBody>
      </p:sp>
    </p:spTree>
    <p:extLst>
      <p:ext uri="{BB962C8B-B14F-4D97-AF65-F5344CB8AC3E}">
        <p14:creationId xmlns:p14="http://schemas.microsoft.com/office/powerpoint/2010/main" val="251072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64980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5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마케팅전략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마케팅전략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브랜드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아이덴티티와 마케팅 메시지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CE1642F-A614-4615-A41F-3240D010B98F}"/>
              </a:ext>
            </a:extLst>
          </p:cNvPr>
          <p:cNvSpPr txBox="1"/>
          <p:nvPr/>
        </p:nvSpPr>
        <p:spPr>
          <a:xfrm>
            <a:off x="971600" y="2132856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latin typeface="Bradley Hand ITC" panose="03070402050302030203" pitchFamily="66" charset="0"/>
              </a:rPr>
              <a:t>Cafe</a:t>
            </a:r>
            <a:r>
              <a:rPr lang="ko-KR" altLang="en-US" sz="5400" b="1" dirty="0" err="1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커넥트</a:t>
            </a:r>
            <a:endParaRPr lang="ko-KR" altLang="en-US" sz="54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3AAC73-3451-49A5-B075-A1C2165D9263}"/>
              </a:ext>
            </a:extLst>
          </p:cNvPr>
          <p:cNvSpPr txBox="1"/>
          <p:nvPr/>
        </p:nvSpPr>
        <p:spPr>
          <a:xfrm>
            <a:off x="683568" y="3573016"/>
            <a:ext cx="8008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브랜드 아이덴티티</a:t>
            </a:r>
            <a:endParaRPr lang="en-US" altLang="ko-KR" sz="2000" b="1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en-US" altLang="ko-KR" sz="2000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</a:p>
          <a:p>
            <a:r>
              <a:rPr lang="en-US" altLang="ko-KR" sz="2000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연결과 소통 그리고 꿈을 쫓는 청년</a:t>
            </a:r>
            <a:endParaRPr lang="ko-KR" altLang="en-US" sz="2000" b="1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D31F2FB-203A-480B-938E-16777DD75595}"/>
              </a:ext>
            </a:extLst>
          </p:cNvPr>
          <p:cNvSpPr txBox="1"/>
          <p:nvPr/>
        </p:nvSpPr>
        <p:spPr>
          <a:xfrm>
            <a:off x="683568" y="4705399"/>
            <a:ext cx="80084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마케팅 메시지</a:t>
            </a:r>
            <a:endParaRPr lang="en-US" altLang="ko-KR" sz="2000" b="1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청년들을 연결하는 공간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함께 성장하는 커뮤니티를 만들어가요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!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우리는 청년들의 소중한 꿈과 열정을 응원하며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함께 성장하고 발전할 수 있는 기회를 제공합니다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영감과 아이디어가 넘치는 청년들이 모여 함께하는 공간에서 새로운 도전과 협업의 기회를 만나보세요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  <a:endParaRPr lang="ko-KR" altLang="en-US" sz="2000" b="1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6151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5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마케팅전략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마케팅전략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온오프라인</a:t>
            </a:r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마케팅전략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1BAB3FC-C7B7-4F95-9B46-E6D9FE3986FB}"/>
              </a:ext>
            </a:extLst>
          </p:cNvPr>
          <p:cNvSpPr txBox="1"/>
          <p:nvPr/>
        </p:nvSpPr>
        <p:spPr>
          <a:xfrm>
            <a:off x="477905" y="1828050"/>
            <a:ext cx="8229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지자체 연계프로그램</a:t>
            </a:r>
            <a:endParaRPr lang="en-US" altLang="ko-KR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일자리주식회사와 연계하여 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청년바리스타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육성 프로그램을 통해 </a:t>
            </a:r>
            <a:r>
              <a:rPr lang="en-US" altLang="ko-KR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커넥트와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교류취업 연계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–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대덕구청의 일자리 프로그램 및 홍보채널에 적극적으로 사례 홍보 및 미디어 노출효과 기대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C8FB9CC-7FC2-4371-A7E5-59CBEAE3F590}"/>
              </a:ext>
            </a:extLst>
          </p:cNvPr>
          <p:cNvSpPr txBox="1"/>
          <p:nvPr/>
        </p:nvSpPr>
        <p:spPr>
          <a:xfrm>
            <a:off x="462372" y="3356992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굿즈사업</a:t>
            </a:r>
            <a:endParaRPr lang="en-US" altLang="ko-KR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대덕구청과 협업하여 </a:t>
            </a:r>
            <a:r>
              <a:rPr lang="en-US" altLang="ko-KR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커넥트와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더구더기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콜라보레이션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텀블러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</a:t>
            </a:r>
            <a:r>
              <a:rPr lang="ko-KR" altLang="en-US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머그컵등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런칭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7A38044-221E-45F5-A3C9-E3210906CD6A}"/>
              </a:ext>
            </a:extLst>
          </p:cNvPr>
          <p:cNvSpPr txBox="1"/>
          <p:nvPr/>
        </p:nvSpPr>
        <p:spPr>
          <a:xfrm>
            <a:off x="457200" y="4725144"/>
            <a:ext cx="8229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멤버쉽</a:t>
            </a:r>
            <a:endParaRPr lang="en-US" altLang="ko-KR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</a:t>
            </a:r>
            <a:r>
              <a:rPr lang="ko-KR" altLang="en-US" b="1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동호회멤버쉽</a:t>
            </a:r>
            <a:r>
              <a:rPr lang="ko-KR" altLang="en-US" b="1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운영 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카페에 있는 세미나 실을 활용한 각종 오프라인 동호회 신규 창설이나 기존동호회들에게 장소대여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멤버쉽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가입시 세미나실 대여비용 할인 및 음료제공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카페음료할인 및 포인트적립</a:t>
            </a:r>
          </a:p>
        </p:txBody>
      </p:sp>
    </p:spTree>
    <p:extLst>
      <p:ext uri="{BB962C8B-B14F-4D97-AF65-F5344CB8AC3E}">
        <p14:creationId xmlns:p14="http://schemas.microsoft.com/office/powerpoint/2010/main" val="240413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6. 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재무계획</a:t>
            </a:r>
          </a:p>
        </p:txBody>
      </p:sp>
    </p:spTree>
    <p:extLst>
      <p:ext uri="{BB962C8B-B14F-4D97-AF65-F5344CB8AC3E}">
        <p14:creationId xmlns:p14="http://schemas.microsoft.com/office/powerpoint/2010/main" val="939031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6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재무계획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재무계획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창업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자본 조달 및 투자 계획</a:t>
            </a:r>
            <a:endParaRPr lang="en-US" altLang="ko-KR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3AF91747-82ED-4C6F-8DD7-E5F8E9946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668512"/>
              </p:ext>
            </p:extLst>
          </p:nvPr>
        </p:nvGraphicFramePr>
        <p:xfrm>
          <a:off x="462372" y="3340016"/>
          <a:ext cx="8229600" cy="3295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284">
                  <a:extLst>
                    <a:ext uri="{9D8B030D-6E8A-4147-A177-3AD203B41FA5}">
                      <a16:colId xmlns:a16="http://schemas.microsoft.com/office/drawing/2014/main" xmlns="" val="169072702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57573346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190914044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3622243035"/>
                    </a:ext>
                  </a:extLst>
                </a:gridCol>
                <a:gridCol w="1887724">
                  <a:extLst>
                    <a:ext uri="{9D8B030D-6E8A-4147-A177-3AD203B41FA5}">
                      <a16:colId xmlns:a16="http://schemas.microsoft.com/office/drawing/2014/main" xmlns="" val="3763762851"/>
                    </a:ext>
                  </a:extLst>
                </a:gridCol>
              </a:tblGrid>
              <a:tr h="427443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2026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9511946"/>
                  </a:ext>
                </a:extLst>
              </a:tr>
              <a:tr h="42744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임대료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0189546"/>
                  </a:ext>
                </a:extLst>
              </a:tr>
              <a:tr h="53024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인테리어 및 장비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350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7525232"/>
                  </a:ext>
                </a:extLst>
              </a:tr>
              <a:tr h="52718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식자재 및 재고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30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35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40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45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4793466"/>
                  </a:ext>
                </a:extLst>
              </a:tr>
              <a:tr h="42744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인건비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0775697"/>
                  </a:ext>
                </a:extLst>
              </a:tr>
              <a:tr h="42744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기타비용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3769933"/>
                  </a:ext>
                </a:extLst>
              </a:tr>
              <a:tr h="42744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/>
                        <a:t>합계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680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235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205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64592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22CD2B-1D69-4925-9C55-F61A39778514}"/>
              </a:ext>
            </a:extLst>
          </p:cNvPr>
          <p:cNvSpPr txBox="1"/>
          <p:nvPr/>
        </p:nvSpPr>
        <p:spPr>
          <a:xfrm>
            <a:off x="539552" y="1918573"/>
            <a:ext cx="8152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커넥트는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청년일자리주식회사에 종속되어 운영될 예정 이므로 일자리주식회사의 자본금을 조달하여 자금 형성 및 투자 예정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52FFD4-2767-4B43-8696-BA9C25634AFF}"/>
              </a:ext>
            </a:extLst>
          </p:cNvPr>
          <p:cNvSpPr txBox="1"/>
          <p:nvPr/>
        </p:nvSpPr>
        <p:spPr>
          <a:xfrm>
            <a:off x="7740352" y="3063017"/>
            <a:ext cx="152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(</a:t>
            </a:r>
            <a:r>
              <a:rPr lang="ko-KR" altLang="en-US" sz="1200" b="1" dirty="0"/>
              <a:t>단위</a:t>
            </a:r>
            <a:r>
              <a:rPr lang="en-US" altLang="ko-KR" sz="1200" b="1" dirty="0"/>
              <a:t>:</a:t>
            </a:r>
            <a:r>
              <a:rPr lang="ko-KR" altLang="en-US" sz="1200" b="1" dirty="0"/>
              <a:t>백만원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69097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6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재무계획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재무계획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78972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예상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매출과 추후 매출성장목표</a:t>
            </a:r>
            <a:endParaRPr lang="en-US" altLang="ko-KR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22CD2B-1D69-4925-9C55-F61A39778514}"/>
              </a:ext>
            </a:extLst>
          </p:cNvPr>
          <p:cNvSpPr txBox="1"/>
          <p:nvPr/>
        </p:nvSpPr>
        <p:spPr>
          <a:xfrm>
            <a:off x="539552" y="1918573"/>
            <a:ext cx="8152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커넥트는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적극적인 마케팅과 청년일자리주식회사와의 협업으로 점진적 매출성장을 기대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52FFD4-2767-4B43-8696-BA9C25634AFF}"/>
              </a:ext>
            </a:extLst>
          </p:cNvPr>
          <p:cNvSpPr txBox="1"/>
          <p:nvPr/>
        </p:nvSpPr>
        <p:spPr>
          <a:xfrm>
            <a:off x="5940152" y="2827450"/>
            <a:ext cx="152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(</a:t>
            </a:r>
            <a:r>
              <a:rPr lang="ko-KR" altLang="en-US" sz="1200" b="1" dirty="0"/>
              <a:t>단위</a:t>
            </a:r>
            <a:r>
              <a:rPr lang="en-US" altLang="ko-KR" sz="1200" b="1" dirty="0"/>
              <a:t>:</a:t>
            </a:r>
            <a:r>
              <a:rPr lang="ko-KR" altLang="en-US" sz="1200" b="1" dirty="0"/>
              <a:t>백만원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xmlns="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8444337"/>
              </p:ext>
            </p:extLst>
          </p:nvPr>
        </p:nvGraphicFramePr>
        <p:xfrm>
          <a:off x="1043608" y="2626459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12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1.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61339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38436" y="2780928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latin typeface="Bradley Hand ITC" panose="03070402050302030203" pitchFamily="66" charset="0"/>
              </a:rPr>
              <a:t>Cafe</a:t>
            </a:r>
            <a:r>
              <a:rPr lang="ko-KR" altLang="en-US" sz="5400" b="1" dirty="0" err="1">
                <a:latin typeface="Clarendon Condensed" panose="02040706040705040204" pitchFamily="18" charset="0"/>
                <a:ea typeface="한컴 말랑말랑 Bold" panose="020F0803000000000000" pitchFamily="50" charset="-127"/>
              </a:rPr>
              <a:t>커넥트</a:t>
            </a:r>
            <a:endParaRPr lang="ko-KR" altLang="en-US" sz="5400" b="1" dirty="0">
              <a:latin typeface="Clarendon Condensed" panose="02040706040705040204" pitchFamily="18" charset="0"/>
              <a:ea typeface="한컴 말랑말랑 Bold" panose="020F0803000000000000" pitchFamily="50" charset="-127"/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1</a:t>
            </a:r>
            <a:r>
              <a:rPr lang="ko-KR" altLang="en-US" sz="2000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장 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사업의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개요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4C5859A-159C-4DED-90EF-40A7F857A925}"/>
              </a:ext>
            </a:extLst>
          </p:cNvPr>
          <p:cNvSpPr txBox="1"/>
          <p:nvPr/>
        </p:nvSpPr>
        <p:spPr>
          <a:xfrm>
            <a:off x="1196008" y="4661520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대덕청년일자리주식회사 본사 건물 </a:t>
            </a:r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층에 입점하게 될 카페</a:t>
            </a:r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algn="ctr"/>
            <a:r>
              <a:rPr lang="ko-KR" altLang="en-US" b="1" dirty="0">
                <a:solidFill>
                  <a:srgbClr val="FF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대덕구와 청년들을 연결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해주는 공간으로 </a:t>
            </a:r>
            <a:endParaRPr lang="en-US" altLang="ko-KR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algn="ctr"/>
            <a:r>
              <a:rPr lang="en-US" altLang="ko-KR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</a:t>
            </a:r>
            <a:r>
              <a:rPr lang="ko-KR" altLang="en-US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라고 명명</a:t>
            </a:r>
          </a:p>
        </p:txBody>
      </p:sp>
    </p:spTree>
    <p:extLst>
      <p:ext uri="{BB962C8B-B14F-4D97-AF65-F5344CB8AC3E}">
        <p14:creationId xmlns:p14="http://schemas.microsoft.com/office/powerpoint/2010/main" val="408462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개요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사업의 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1156682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Cafe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커넥트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위치 및 영업형태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B52D62-3C33-4AB8-B4F4-139215B2537D}"/>
              </a:ext>
            </a:extLst>
          </p:cNvPr>
          <p:cNvSpPr txBox="1"/>
          <p:nvPr/>
        </p:nvSpPr>
        <p:spPr>
          <a:xfrm>
            <a:off x="611560" y="1646748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3200" b="1" dirty="0">
              <a:latin typeface="Bradley Hand ITC" panose="03070402050302030203" pitchFamily="66" charset="0"/>
              <a:ea typeface="한컴 말랑말랑 Bold" panose="020F0803000000000000" pitchFamily="50" charset="-127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3200" b="1" dirty="0">
                <a:latin typeface="Bradley Hand ITC" panose="03070402050302030203" pitchFamily="66" charset="0"/>
                <a:ea typeface="한컴 말랑말랑 Bold" panose="020F0803000000000000" pitchFamily="50" charset="-127"/>
              </a:rPr>
              <a:t>위치</a:t>
            </a:r>
            <a:endParaRPr lang="en-US" altLang="ko-KR" sz="3200" b="1" dirty="0">
              <a:latin typeface="Bradley Hand ITC" panose="03070402050302030203" pitchFamily="66" charset="0"/>
              <a:ea typeface="한컴 말랑말랑 Bold" panose="020F0803000000000000" pitchFamily="50" charset="-127"/>
            </a:endParaRPr>
          </a:p>
          <a:p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대덕구청년일자리주식회사 건물 </a:t>
            </a:r>
            <a:r>
              <a:rPr lang="en-US" altLang="ko-KR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1</a:t>
            </a:r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층</a:t>
            </a:r>
            <a:r>
              <a:rPr lang="en-US" altLang="ko-KR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(</a:t>
            </a:r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위치미정</a:t>
            </a:r>
            <a:r>
              <a:rPr lang="en-US" altLang="ko-KR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) </a:t>
            </a:r>
          </a:p>
          <a:p>
            <a:pPr algn="ctr"/>
            <a:r>
              <a:rPr lang="ko-KR" altLang="en-US" sz="2000" b="1" dirty="0" err="1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석봉동</a:t>
            </a:r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  <a:r>
              <a:rPr lang="ko-KR" altLang="en-US" sz="2000" b="1" dirty="0" err="1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신탄진초등학교</a:t>
            </a:r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인근으로 가정</a:t>
            </a:r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ko-KR" sz="32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  <a:r>
              <a:rPr lang="ko-KR" altLang="en-US" sz="32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영업형태</a:t>
            </a:r>
            <a:endParaRPr lang="en-US" altLang="ko-KR" sz="32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en-US" altLang="ko-KR" sz="32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</a:p>
          <a:p>
            <a:pPr algn="ctr"/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휴게음식점</a:t>
            </a:r>
            <a:r>
              <a:rPr lang="en-US" altLang="ko-KR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-</a:t>
            </a:r>
            <a:r>
              <a:rPr lang="ko-KR" altLang="en-US" sz="20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커피전문점 및 공간대여업</a:t>
            </a:r>
            <a:endParaRPr lang="en-US" altLang="ko-KR" sz="32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0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ko-KR" altLang="en-US" sz="3200" b="1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924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2. </a:t>
            </a:r>
            <a:r>
              <a:rPr lang="ko-KR" altLang="en-US" sz="5000" dirty="0">
                <a:latin typeface="양재튼튼체B" panose="02020603020101020101" pitchFamily="18" charset="-127"/>
                <a:ea typeface="양재튼튼체B" panose="02020603020101020101" pitchFamily="18" charset="-127"/>
              </a:rPr>
              <a:t>시장조사 및 분석</a:t>
            </a:r>
          </a:p>
        </p:txBody>
      </p:sp>
    </p:spTree>
    <p:extLst>
      <p:ext uri="{BB962C8B-B14F-4D97-AF65-F5344CB8AC3E}">
        <p14:creationId xmlns:p14="http://schemas.microsoft.com/office/powerpoint/2010/main" val="33217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시장조사 및 분석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시장조사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56682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현지시장조사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46214F38-88B8-41A6-839E-3D4C125EF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39" y="2211270"/>
            <a:ext cx="7055321" cy="45300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690CAFD-0DD9-46CB-ADFA-C2BF83801176}"/>
              </a:ext>
            </a:extLst>
          </p:cNvPr>
          <p:cNvSpPr txBox="1"/>
          <p:nvPr/>
        </p:nvSpPr>
        <p:spPr>
          <a:xfrm>
            <a:off x="-612576" y="164747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석봉동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시장조사</a:t>
            </a:r>
            <a:r>
              <a:rPr lang="en-US" altLang="ko-KR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-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인구</a:t>
            </a:r>
          </a:p>
        </p:txBody>
      </p:sp>
    </p:spTree>
    <p:extLst>
      <p:ext uri="{BB962C8B-B14F-4D97-AF65-F5344CB8AC3E}">
        <p14:creationId xmlns:p14="http://schemas.microsoft.com/office/powerpoint/2010/main" val="9241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시장조사 및 분석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시장조사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372" y="1156682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현지시장조사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690CAFD-0DD9-46CB-ADFA-C2BF83801176}"/>
              </a:ext>
            </a:extLst>
          </p:cNvPr>
          <p:cNvSpPr txBox="1"/>
          <p:nvPr/>
        </p:nvSpPr>
        <p:spPr>
          <a:xfrm>
            <a:off x="179512" y="164674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석봉동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시장조사</a:t>
            </a:r>
            <a:r>
              <a:rPr lang="en-US" altLang="ko-KR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-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매출 및 </a:t>
            </a: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업소수</a:t>
            </a:r>
            <a:endParaRPr lang="ko-KR" altLang="en-US" sz="28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4902EF49-8D68-4039-BCAA-89ADF5A92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232548"/>
            <a:ext cx="88487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8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</a:t>
            </a:r>
            <a:r>
              <a:rPr lang="ko-KR" altLang="en-US" sz="2000" dirty="0">
                <a:solidFill>
                  <a:schemeClr val="bg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장 시장조사 및 분석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절 시장조사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2372" y="1169866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</a:t>
            </a:r>
            <a:r>
              <a:rPr lang="ko-KR" altLang="en-US" sz="20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항 </a:t>
            </a:r>
            <a:r>
              <a:rPr lang="ko-KR" altLang="en-US" sz="20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타겟고객층</a:t>
            </a:r>
            <a:endParaRPr lang="ko-KR" altLang="en-US" sz="20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690CAFD-0DD9-46CB-ADFA-C2BF83801176}"/>
              </a:ext>
            </a:extLst>
          </p:cNvPr>
          <p:cNvSpPr txBox="1"/>
          <p:nvPr/>
        </p:nvSpPr>
        <p:spPr>
          <a:xfrm>
            <a:off x="-412368" y="1691825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석봉동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시장조사</a:t>
            </a:r>
            <a:r>
              <a:rPr lang="en-US" altLang="ko-KR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-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유동인구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F0532B9-11F4-41EE-904A-F2DDAF703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438831"/>
            <a:ext cx="5651113" cy="364174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3F3C7F8D-1933-4768-8385-3FD2F4F3A6C1}"/>
              </a:ext>
            </a:extLst>
          </p:cNvPr>
          <p:cNvSpPr/>
          <p:nvPr/>
        </p:nvSpPr>
        <p:spPr>
          <a:xfrm>
            <a:off x="5974640" y="3040636"/>
            <a:ext cx="2989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유동인구는 총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59,920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명이며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 </a:t>
            </a:r>
            <a:r>
              <a:rPr lang="ko-KR" altLang="en-US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남성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의 비율이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63.4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%,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60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대가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25.6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 가장 높습니다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latinLnBrk="0"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요일별은 </a:t>
            </a:r>
            <a:r>
              <a:rPr lang="ko-KR" altLang="en-US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금요일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에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15.1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 가장 많고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 </a:t>
            </a:r>
            <a:r>
              <a:rPr lang="ko-KR" altLang="en-US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일요일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에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13.4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 가장 적게 나타납니다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  <a:p>
            <a:pPr latinLnBrk="0"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시간대별로는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17-21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 시에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23.5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 가장 많고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21-24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 시에 </a:t>
            </a:r>
            <a:r>
              <a:rPr lang="en-US" altLang="ko-KR" sz="1600" b="1" dirty="0">
                <a:solidFill>
                  <a:srgbClr val="F26A3F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7.5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%</a:t>
            </a:r>
            <a:r>
              <a:rPr lang="ko-KR" altLang="en-US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 가장 적게 나타납니다</a:t>
            </a:r>
            <a:r>
              <a:rPr lang="en-US" altLang="ko-KR" sz="1600" b="1" dirty="0">
                <a:solidFill>
                  <a:srgbClr val="000000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5295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796</Words>
  <Application>Microsoft Office PowerPoint</Application>
  <PresentationFormat>화면 슬라이드 쇼(4:3)</PresentationFormat>
  <Paragraphs>278</Paragraphs>
  <Slides>27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8" baseType="lpstr">
      <vt:lpstr>Bradley Hand ITC</vt:lpstr>
      <vt:lpstr>양재튼튼체B</vt:lpstr>
      <vt:lpstr>Clarendon Condensed</vt:lpstr>
      <vt:lpstr>나눔스퀘어 네오 OTF Bold</vt:lpstr>
      <vt:lpstr>HY헤드라인M</vt:lpstr>
      <vt:lpstr>한컴 말랑말랑 Bold</vt:lpstr>
      <vt:lpstr>나눔스퀘어 네오 OTF Heavy</vt:lpstr>
      <vt:lpstr>한컴 말랑말랑 Regular</vt:lpstr>
      <vt:lpstr>맑은 고딕</vt:lpstr>
      <vt:lpstr>Arial</vt:lpstr>
      <vt:lpstr>Office 테마</vt:lpstr>
      <vt:lpstr>Cafe커넥트 창업계획서</vt:lpstr>
      <vt:lpstr>목차</vt:lpstr>
      <vt:lpstr>1.개요</vt:lpstr>
      <vt:lpstr>PowerPoint 프레젠테이션</vt:lpstr>
      <vt:lpstr>PowerPoint 프레젠테이션</vt:lpstr>
      <vt:lpstr>2. 시장조사 및 분석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3. 제품 및 서비스</vt:lpstr>
      <vt:lpstr>PowerPoint 프레젠테이션</vt:lpstr>
      <vt:lpstr>4. 운영계획</vt:lpstr>
      <vt:lpstr>PowerPoint 프레젠테이션</vt:lpstr>
      <vt:lpstr>PowerPoint 프레젠테이션</vt:lpstr>
      <vt:lpstr>PowerPoint 프레젠테이션</vt:lpstr>
      <vt:lpstr>5. 마케팅전략</vt:lpstr>
      <vt:lpstr>PowerPoint 프레젠테이션</vt:lpstr>
      <vt:lpstr>PowerPoint 프레젠테이션</vt:lpstr>
      <vt:lpstr>6. 재무계획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67</cp:revision>
  <cp:lastPrinted>2023-07-10T00:21:59Z</cp:lastPrinted>
  <dcterms:created xsi:type="dcterms:W3CDTF">2023-05-22T00:38:02Z</dcterms:created>
  <dcterms:modified xsi:type="dcterms:W3CDTF">2023-08-11T06:28:33Z</dcterms:modified>
</cp:coreProperties>
</file>