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64" r:id="rId3"/>
    <p:sldId id="261" r:id="rId4"/>
    <p:sldId id="266" r:id="rId5"/>
    <p:sldId id="267" r:id="rId6"/>
    <p:sldId id="265" r:id="rId7"/>
    <p:sldId id="298" r:id="rId8"/>
    <p:sldId id="286" r:id="rId9"/>
    <p:sldId id="269" r:id="rId10"/>
    <p:sldId id="285" r:id="rId11"/>
    <p:sldId id="287" r:id="rId12"/>
    <p:sldId id="288" r:id="rId13"/>
    <p:sldId id="268" r:id="rId14"/>
    <p:sldId id="271" r:id="rId15"/>
    <p:sldId id="289" r:id="rId16"/>
    <p:sldId id="290" r:id="rId17"/>
    <p:sldId id="291" r:id="rId18"/>
    <p:sldId id="279" r:id="rId19"/>
    <p:sldId id="270" r:id="rId20"/>
    <p:sldId id="297" r:id="rId21"/>
    <p:sldId id="272" r:id="rId22"/>
    <p:sldId id="273" r:id="rId23"/>
    <p:sldId id="275" r:id="rId2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2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5748031496063E-2"/>
          <c:y val="0.17549237204724413"/>
          <c:w val="0.91042519685039369"/>
          <c:h val="0.6467657480314961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매출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2024년</c:v>
                </c:pt>
                <c:pt idx="1">
                  <c:v>2025년</c:v>
                </c:pt>
                <c:pt idx="2">
                  <c:v>2026년</c:v>
                </c:pt>
                <c:pt idx="3">
                  <c:v>2027년</c:v>
                </c:pt>
                <c:pt idx="4">
                  <c:v>2028년</c:v>
                </c:pt>
              </c:strCache>
            </c:strRef>
          </c:cat>
          <c:val>
            <c:numRef>
              <c:f>Sheet1!$B$2:$B$6</c:f>
              <c:numCache>
                <c:formatCode>#,##0_ </c:formatCode>
                <c:ptCount val="5"/>
                <c:pt idx="0">
                  <c:v>1000</c:v>
                </c:pt>
                <c:pt idx="1">
                  <c:v>1500</c:v>
                </c:pt>
                <c:pt idx="2">
                  <c:v>1800</c:v>
                </c:pt>
                <c:pt idx="3">
                  <c:v>2100</c:v>
                </c:pt>
                <c:pt idx="4">
                  <c:v>2500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986-4B01-BD4E-78BA520A02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17995568"/>
        <c:axId val="-817997744"/>
      </c:lineChart>
      <c:catAx>
        <c:axId val="-817995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-817997744"/>
        <c:crosses val="autoZero"/>
        <c:auto val="1"/>
        <c:lblAlgn val="ctr"/>
        <c:lblOffset val="100"/>
        <c:noMultiLvlLbl val="0"/>
      </c:catAx>
      <c:valAx>
        <c:axId val="-817997744"/>
        <c:scaling>
          <c:orientation val="minMax"/>
          <c:max val="3000"/>
          <c:min val="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 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-817995568"/>
        <c:crosses val="autoZero"/>
        <c:crossBetween val="between"/>
        <c:majorUnit val="25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ACC98-7240-4E5D-8FFB-EB428957435C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D6FF6-EB81-4E0A-AA0B-DB345C30E4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4292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/>
              <a:t>본죽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33812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https://blog.naver.com/d2m1006/223135010122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43468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https://blog.naver.com/d2m1006/223135010122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4346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/>
              <a:t>본죽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2512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15576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출처 </a:t>
            </a:r>
            <a:r>
              <a:rPr lang="en-US" altLang="ko-KR" dirty="0"/>
              <a:t>: </a:t>
            </a:r>
            <a:r>
              <a:rPr lang="ko-KR" altLang="en-US" dirty="0"/>
              <a:t>상권정보시스템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8073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https://www.openub.com/region/3023052500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0416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https://sg.sbiz.or.kr/godo/analysis.sg#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7870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https://sg.sbiz.or.kr/godo/analysis.sg#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78707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https://sg.sbiz.or.kr/godo/analysis.sg#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78707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https://sg.sbiz.or.kr/godo/analysis.sg#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7870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9051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7438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0643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1984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4681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2277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8384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2832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8459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5836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1384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544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b="1" dirty="0"/>
              <a:t>소형</a:t>
            </a:r>
            <a:r>
              <a:rPr lang="en-US" altLang="ko-KR" b="1" dirty="0"/>
              <a:t>PT</a:t>
            </a:r>
            <a:r>
              <a:rPr lang="ko-KR" altLang="en-US" b="1" dirty="0"/>
              <a:t>샵 창업계획서</a:t>
            </a:r>
          </a:p>
        </p:txBody>
      </p:sp>
    </p:spTree>
    <p:extLst>
      <p:ext uri="{BB962C8B-B14F-4D97-AF65-F5344CB8AC3E}">
        <p14:creationId xmlns:p14="http://schemas.microsoft.com/office/powerpoint/2010/main" val="2570646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아이템 선정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경쟁환경 분석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latin typeface="+mj-ea"/>
                <a:ea typeface="+mj-ea"/>
              </a:rPr>
              <a:t>A</a:t>
            </a:r>
            <a:r>
              <a:rPr lang="ko-KR" altLang="en-US" sz="2000" dirty="0">
                <a:latin typeface="+mj-ea"/>
                <a:ea typeface="+mj-ea"/>
              </a:rPr>
              <a:t>헬스장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0A1D76C-6F31-4301-B353-712B63315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3033" y="1923844"/>
            <a:ext cx="2935776" cy="4598816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A773EBF4-21E8-477E-9339-B5585F2188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4686" y="1909978"/>
            <a:ext cx="2428347" cy="4598816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DDB0BCFC-0411-40A1-BC8D-6C0C03C003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191" y="2704413"/>
            <a:ext cx="3248025" cy="324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681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아이템 선정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경쟁환경 분석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latin typeface="+mj-ea"/>
                <a:ea typeface="+mj-ea"/>
              </a:rPr>
              <a:t>B</a:t>
            </a:r>
            <a:r>
              <a:rPr lang="ko-KR" altLang="en-US" sz="2000" dirty="0">
                <a:latin typeface="+mj-ea"/>
                <a:ea typeface="+mj-ea"/>
              </a:rPr>
              <a:t>헬스장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7503BC4-C343-4567-B48B-E8AE4AA752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708920"/>
            <a:ext cx="3150148" cy="3177943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3402130D-D0D8-420F-983E-D91CD3A5E3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4314" y="1967772"/>
            <a:ext cx="2898166" cy="4541022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49A649BF-2EC3-4497-A30F-EADBFBAB3E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1543" y="1921215"/>
            <a:ext cx="2465523" cy="475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2787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아이템 선정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경쟁환경 분석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latin typeface="+mj-ea"/>
                <a:ea typeface="+mj-ea"/>
              </a:rPr>
              <a:t>C</a:t>
            </a:r>
            <a:r>
              <a:rPr lang="ko-KR" altLang="en-US" sz="2000" dirty="0">
                <a:latin typeface="+mj-ea"/>
                <a:ea typeface="+mj-ea"/>
              </a:rPr>
              <a:t>헬스장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6634AAF-9FAF-490B-8ABC-8EB78B02E4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813" y="2399913"/>
            <a:ext cx="3267075" cy="3543300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BD36F551-E073-4070-84FF-B87E9EA40E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1199" y="2071038"/>
            <a:ext cx="2827610" cy="4512324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658D7F24-0E1C-450D-90A4-AAB70BFD64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9862" y="1923844"/>
            <a:ext cx="2533931" cy="473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525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입지선정과 상권분석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입지선정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헬스장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295191" y="6370295"/>
            <a:ext cx="10967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 err="1"/>
              <a:t>오픈업</a:t>
            </a:r>
            <a:endParaRPr lang="ko-KR" altLang="en-US" sz="1200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3A0B5609-AC9C-4FB5-85BE-2FA9BE99C2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1595748"/>
            <a:ext cx="3267075" cy="4724400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CCB5958E-2ADF-49EA-BA11-1838EC46F5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9952" y="2420888"/>
            <a:ext cx="3553582" cy="293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360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입지선정과 상권분석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상권분석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신탄진동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61CC9B78-3E2E-4466-BBFE-6BB557E82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028" y="1699600"/>
            <a:ext cx="8239944" cy="457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612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618FF6B4-7BF1-4701-A244-C76148A912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492707"/>
            <a:ext cx="6653274" cy="2896849"/>
          </a:xfrm>
          <a:prstGeom prst="rect">
            <a:avLst/>
          </a:prstGeom>
        </p:spPr>
      </p:pic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입지선정과 상권분석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상권분석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신탄진동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187444" y="6581001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8DDD44A-5CD5-40D6-977A-F02DF734E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404" y="4129935"/>
            <a:ext cx="7632848" cy="245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8291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입지선정과 상권분석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상권분석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대전광역시 대덕구 </a:t>
            </a:r>
            <a:r>
              <a:rPr lang="ko-KR" altLang="en-US" sz="2000" dirty="0" err="1">
                <a:latin typeface="+mj-ea"/>
                <a:ea typeface="+mj-ea"/>
              </a:rPr>
              <a:t>오정동</a:t>
            </a:r>
            <a:r>
              <a:rPr lang="ko-KR" altLang="en-US" sz="2000" dirty="0">
                <a:latin typeface="+mj-ea"/>
                <a:ea typeface="+mj-ea"/>
              </a:rPr>
              <a:t> </a:t>
            </a:r>
            <a:r>
              <a:rPr lang="en-US" altLang="ko-KR" sz="2000" dirty="0">
                <a:latin typeface="+mj-ea"/>
                <a:ea typeface="+mj-ea"/>
              </a:rPr>
              <a:t>29-5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412" y="1700808"/>
            <a:ext cx="7488832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100" y="3501008"/>
            <a:ext cx="7468144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</p:spTree>
    <p:extLst>
      <p:ext uri="{BB962C8B-B14F-4D97-AF65-F5344CB8AC3E}">
        <p14:creationId xmlns:p14="http://schemas.microsoft.com/office/powerpoint/2010/main" val="11469899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입지선정과 상권분석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상권분석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대전광역시 대덕구 </a:t>
            </a:r>
            <a:r>
              <a:rPr lang="ko-KR" altLang="en-US" sz="2000" dirty="0" err="1">
                <a:latin typeface="+mj-ea"/>
                <a:ea typeface="+mj-ea"/>
              </a:rPr>
              <a:t>오정동</a:t>
            </a:r>
            <a:r>
              <a:rPr lang="ko-KR" altLang="en-US" sz="2000" dirty="0">
                <a:latin typeface="+mj-ea"/>
                <a:ea typeface="+mj-ea"/>
              </a:rPr>
              <a:t> </a:t>
            </a:r>
            <a:r>
              <a:rPr lang="en-US" altLang="ko-KR" sz="2000" dirty="0">
                <a:latin typeface="+mj-ea"/>
                <a:ea typeface="+mj-ea"/>
              </a:rPr>
              <a:t>29-5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78" y="1700808"/>
            <a:ext cx="776850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92760" y="5589240"/>
            <a:ext cx="5291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/>
              <a:t>오정동과</a:t>
            </a:r>
            <a:r>
              <a:rPr lang="ko-KR" altLang="en-US" dirty="0"/>
              <a:t> </a:t>
            </a:r>
            <a:r>
              <a:rPr lang="ko-KR" altLang="en-US" dirty="0" err="1"/>
              <a:t>대화동을</a:t>
            </a:r>
            <a:r>
              <a:rPr lang="ko-KR" altLang="en-US" dirty="0"/>
              <a:t> 커버할 수 있는 위치로 선정함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</p:spTree>
    <p:extLst>
      <p:ext uri="{BB962C8B-B14F-4D97-AF65-F5344CB8AC3E}">
        <p14:creationId xmlns:p14="http://schemas.microsoft.com/office/powerpoint/2010/main" val="942157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입지선정과 상권분석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입지선정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대전광역시 대덕구 송촌동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32040" y="4869160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dirty="0"/>
              <a:t>접근성은 떨어지지만 저렴한 임대료와 </a:t>
            </a:r>
            <a:r>
              <a:rPr lang="en-US" altLang="ko-KR" dirty="0"/>
              <a:t>1</a:t>
            </a:r>
            <a:r>
              <a:rPr lang="ko-KR" altLang="en-US" dirty="0"/>
              <a:t>층의 이점을 살릴 수 있는 모퉁이 상권 선정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295191" y="6370295"/>
            <a:ext cx="16129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 err="1"/>
              <a:t>네이버</a:t>
            </a:r>
            <a:r>
              <a:rPr lang="ko-KR" altLang="en-US" sz="1200" dirty="0"/>
              <a:t> 부동산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27A0AFE-2D15-4258-AD2E-5FAC642215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290" y="1787520"/>
            <a:ext cx="3790702" cy="4410743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3BD7D835-C367-4054-8410-4962B6D616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2253999"/>
            <a:ext cx="4191980" cy="1831708"/>
          </a:xfrm>
          <a:prstGeom prst="rect">
            <a:avLst/>
          </a:prstGeom>
        </p:spPr>
      </p:pic>
      <p:sp>
        <p:nvSpPr>
          <p:cNvPr id="2" name="타원 1"/>
          <p:cNvSpPr/>
          <p:nvPr/>
        </p:nvSpPr>
        <p:spPr>
          <a:xfrm>
            <a:off x="6012160" y="2561803"/>
            <a:ext cx="1467028" cy="14360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37815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인테리어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점포계획 및 인테리어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내부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179512" y="6427165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400" dirty="0"/>
              <a:t>https://blog.naver.com/only_company/223102400480</a:t>
            </a:r>
            <a:endParaRPr lang="ko-KR" altLang="en-US" sz="1400" dirty="0"/>
          </a:p>
        </p:txBody>
      </p:sp>
      <p:pic>
        <p:nvPicPr>
          <p:cNvPr id="1026" name="Picture 2" descr="https://postfiles.pstatic.net/MjAyMzA1MTVfMTk4/MDAxNjg0MTE0OTQ0OTg3.B8fvbkNf9sevKbNKu1qTEfyd-BIky_BKZKIdD-T_Wjcg.bsqqiInByVoMB9DZ3lt8c6lPdCqw5er_YPp-x4WOYckg.PNG.gukbong1421/image.png?type=w966">
            <a:extLst>
              <a:ext uri="{FF2B5EF4-FFF2-40B4-BE49-F238E27FC236}">
                <a16:creationId xmlns:a16="http://schemas.microsoft.com/office/drawing/2014/main" id="{90FBC842-3257-4F79-B61F-9FFDBF274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12468"/>
            <a:ext cx="6804248" cy="4783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009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ko-KR" altLang="en-US" b="1" dirty="0">
                <a:latin typeface="+mj-ea"/>
              </a:rPr>
              <a:t>목차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68760"/>
            <a:ext cx="8075240" cy="5256584"/>
          </a:xfrm>
        </p:spPr>
        <p:txBody>
          <a:bodyPr>
            <a:noAutofit/>
          </a:bodyPr>
          <a:lstStyle/>
          <a:p>
            <a:pPr marL="400050" indent="-400050" algn="ctr">
              <a:buFont typeface="+mj-lt"/>
              <a:buAutoNum type="romanUcPeriod"/>
            </a:pPr>
            <a:r>
              <a:rPr lang="ko-KR" altLang="en-US" sz="1400" b="1" dirty="0">
                <a:solidFill>
                  <a:srgbClr val="374151"/>
                </a:solidFill>
                <a:latin typeface="+mj-ea"/>
                <a:ea typeface="+mj-ea"/>
              </a:rPr>
              <a:t>사업개요</a:t>
            </a:r>
            <a:endParaRPr lang="en-US" altLang="ko-KR" sz="14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1.</a:t>
            </a:r>
            <a:r>
              <a:rPr lang="ko-KR" altLang="en-US" sz="1200" dirty="0">
                <a:solidFill>
                  <a:srgbClr val="374151"/>
                </a:solidFill>
                <a:latin typeface="+mj-ea"/>
                <a:ea typeface="+mj-ea"/>
              </a:rPr>
              <a:t> 창업자  소개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2.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  <a:ea typeface="+mj-ea"/>
              </a:rPr>
              <a:t>창업동기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3.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  <a:ea typeface="+mj-ea"/>
              </a:rPr>
              <a:t>사업배경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>
                <a:solidFill>
                  <a:srgbClr val="374151"/>
                </a:solidFill>
                <a:latin typeface="+mj-ea"/>
                <a:ea typeface="+mj-ea"/>
              </a:rPr>
              <a:t>아이템 선정</a:t>
            </a:r>
            <a:endParaRPr lang="en-US" altLang="ko-KR" sz="14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  1.</a:t>
            </a:r>
            <a:r>
              <a:rPr lang="ko-KR" altLang="en-US" sz="1200" dirty="0">
                <a:solidFill>
                  <a:srgbClr val="374151"/>
                </a:solidFill>
                <a:latin typeface="+mj-ea"/>
                <a:ea typeface="+mj-ea"/>
              </a:rPr>
              <a:t> 아이템  선정 배경 및 주요고객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  2.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  <a:ea typeface="+mj-ea"/>
              </a:rPr>
              <a:t>경쟁 환경 분석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>
                <a:solidFill>
                  <a:srgbClr val="374151"/>
                </a:solidFill>
                <a:latin typeface="+mj-ea"/>
                <a:ea typeface="+mj-ea"/>
              </a:rPr>
              <a:t>입지선정과 상권분석</a:t>
            </a:r>
            <a:endParaRPr lang="en-US" altLang="ko-KR" sz="14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 1.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  <a:ea typeface="+mj-ea"/>
              </a:rPr>
              <a:t>입지선정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 2.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  <a:ea typeface="+mj-ea"/>
              </a:rPr>
              <a:t>상권분석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>
                <a:solidFill>
                  <a:srgbClr val="374151"/>
                </a:solidFill>
                <a:latin typeface="+mj-ea"/>
                <a:ea typeface="+mj-ea"/>
              </a:rPr>
              <a:t>인테리어</a:t>
            </a:r>
            <a:endParaRPr lang="en-US" altLang="ko-KR" sz="14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 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  <a:ea typeface="+mj-ea"/>
              </a:rPr>
              <a:t>점포계획 및 인테리어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>
                <a:solidFill>
                  <a:srgbClr val="374151"/>
                </a:solidFill>
                <a:latin typeface="+mj-ea"/>
                <a:ea typeface="+mj-ea"/>
              </a:rPr>
              <a:t>운영계획</a:t>
            </a:r>
            <a:endParaRPr lang="en-US" altLang="ko-KR" sz="14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 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  <a:ea typeface="+mj-ea"/>
              </a:rPr>
              <a:t>영업 및 마케팅 계획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>
                <a:solidFill>
                  <a:srgbClr val="374151"/>
                </a:solidFill>
                <a:latin typeface="+mj-ea"/>
                <a:ea typeface="+mj-ea"/>
              </a:rPr>
              <a:t>자금계획</a:t>
            </a:r>
            <a:endParaRPr lang="en-US" altLang="ko-KR" sz="14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         1.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  <a:ea typeface="+mj-ea"/>
              </a:rPr>
              <a:t>자금계획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         2.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  <a:ea typeface="+mj-ea"/>
              </a:rPr>
              <a:t>사업타당성 진단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997364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인테리어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점포계획 및 인테리어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9504" y="2218375"/>
            <a:ext cx="41764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dirty="0"/>
              <a:t>소형 </a:t>
            </a:r>
            <a:r>
              <a:rPr lang="en-US" altLang="ko-KR" sz="1600" dirty="0"/>
              <a:t>PT</a:t>
            </a:r>
            <a:r>
              <a:rPr lang="ko-KR" altLang="en-US" sz="1600" dirty="0" err="1"/>
              <a:t>샵으로</a:t>
            </a:r>
            <a:r>
              <a:rPr lang="ko-KR" altLang="en-US" sz="1600" dirty="0"/>
              <a:t> </a:t>
            </a:r>
            <a:r>
              <a:rPr lang="en-US" altLang="ko-KR" sz="1600" dirty="0"/>
              <a:t>27</a:t>
            </a:r>
            <a:r>
              <a:rPr lang="ko-KR" altLang="en-US" sz="1600" dirty="0" err="1"/>
              <a:t>평공간</a:t>
            </a:r>
            <a:endParaRPr lang="en-US" altLang="ko-K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dirty="0" err="1"/>
              <a:t>올블랙</a:t>
            </a:r>
            <a:r>
              <a:rPr lang="ko-KR" altLang="en-US" sz="1600" dirty="0"/>
              <a:t> </a:t>
            </a:r>
            <a:r>
              <a:rPr lang="ko-KR" altLang="en-US" sz="1600" dirty="0" err="1"/>
              <a:t>시크한</a:t>
            </a:r>
            <a:r>
              <a:rPr lang="ko-KR" altLang="en-US" sz="1600" dirty="0"/>
              <a:t> 무드</a:t>
            </a:r>
            <a:endParaRPr lang="en-US" altLang="ko-KR" sz="1600" dirty="0"/>
          </a:p>
          <a:p>
            <a:endParaRPr lang="en-US" altLang="ko-K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dirty="0"/>
              <a:t>최소한의 예산으로 효율적인 공간배치</a:t>
            </a:r>
            <a:endParaRPr lang="en-US" altLang="ko-K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dirty="0"/>
              <a:t>채광 및 조명시설을 효과적으로 배치</a:t>
            </a:r>
            <a:endParaRPr lang="en-US" altLang="ko-K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600" dirty="0"/>
              <a:t> </a:t>
            </a:r>
            <a:r>
              <a:rPr lang="ko-KR" altLang="en-US" sz="1600" dirty="0"/>
              <a:t>소규모 샤워공간 및 탈의실 시공</a:t>
            </a:r>
            <a:endParaRPr lang="en-US" altLang="ko-K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dirty="0"/>
          </a:p>
          <a:p>
            <a:endParaRPr lang="en-US" altLang="ko-KR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b="1" dirty="0"/>
              <a:t>예상 시공시간 </a:t>
            </a:r>
            <a:r>
              <a:rPr lang="en-US" altLang="ko-KR" sz="1600" b="1" dirty="0"/>
              <a:t>: 2</a:t>
            </a:r>
            <a:r>
              <a:rPr lang="ko-KR" altLang="en-US" sz="1600" b="1" dirty="0"/>
              <a:t>주</a:t>
            </a:r>
            <a:endParaRPr lang="en-US" altLang="ko-KR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b="1" dirty="0"/>
              <a:t>예상 비용 </a:t>
            </a:r>
            <a:r>
              <a:rPr lang="en-US" altLang="ko-KR" sz="1600" b="1" dirty="0"/>
              <a:t>: 1500</a:t>
            </a:r>
            <a:r>
              <a:rPr lang="ko-KR" altLang="en-US" sz="1600" b="1" dirty="0"/>
              <a:t>만원</a:t>
            </a:r>
            <a:endParaRPr lang="en-US" altLang="ko-KR" sz="1600" b="1" dirty="0"/>
          </a:p>
        </p:txBody>
      </p:sp>
      <p:sp>
        <p:nvSpPr>
          <p:cNvPr id="3" name="직사각형 2"/>
          <p:cNvSpPr/>
          <p:nvPr/>
        </p:nvSpPr>
        <p:spPr>
          <a:xfrm>
            <a:off x="107504" y="6401073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400" dirty="0"/>
              <a:t>https://blog.naver.com/only_company/223102400480</a:t>
            </a:r>
            <a:endParaRPr lang="ko-KR" altLang="en-US" sz="1400" dirty="0"/>
          </a:p>
        </p:txBody>
      </p:sp>
      <p:pic>
        <p:nvPicPr>
          <p:cNvPr id="2050" name="Picture 2" descr="https://postfiles.pstatic.net/MjAyMzA1MTVfODEg/MDAxNjg0MTEzNTc2NjAw.MWFLtUNwUvRzKZJpj1KW_17sCmwf5z-YNtzfBMKfxrgg.UM96UiuuN8KZlcgrrTLG4Wp9h4xLGbw5neVhpPczkgAg.JPEG.gukbong1421/_DSF0107.jpg?type=w966">
            <a:extLst>
              <a:ext uri="{FF2B5EF4-FFF2-40B4-BE49-F238E27FC236}">
                <a16:creationId xmlns:a16="http://schemas.microsoft.com/office/drawing/2014/main" id="{71EC9363-E903-4E2F-B1F9-95645F6FFC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39" y="1859329"/>
            <a:ext cx="1793564" cy="1913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postfiles.pstatic.net/MjAyMzA1MTVfNzMg/MDAxNjg0MTEzODYzNzAy.jfMMS2ecV4AEGEzdY3x1uKXKR7nZJKRICSgFrRTxaYog.RP_3Ln33aIaapXMFudoZ8ogtF0SYWXahMNbWsiHxU-8g.JPEG.gukbong1421/_DSF0133.jpg?type=w966">
            <a:extLst>
              <a:ext uri="{FF2B5EF4-FFF2-40B4-BE49-F238E27FC236}">
                <a16:creationId xmlns:a16="http://schemas.microsoft.com/office/drawing/2014/main" id="{DC1AEB10-0DE4-4F43-9596-954E618CE8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903" y="1859329"/>
            <a:ext cx="2552601" cy="1915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postfiles.pstatic.net/MjAyMzA1MTVfMjc2/MDAxNjg0MTE0MjY0MzU3.y_iLkrSWFokB6jq-pLv8P2Q9VipAIBy3HCyVLf9V4SIg.F8wx1CtmfkxTUzPUqAFxG8oWeWUO11rmye5DXoawrJ8g.JPEG.gukbong1421/_DSF0164.jpg?type=w966">
            <a:extLst>
              <a:ext uri="{FF2B5EF4-FFF2-40B4-BE49-F238E27FC236}">
                <a16:creationId xmlns:a16="http://schemas.microsoft.com/office/drawing/2014/main" id="{8AE020CC-1E78-43D0-AE3C-12D0A8435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76" y="3769006"/>
            <a:ext cx="2279859" cy="2292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postfiles.pstatic.net/MjAyMjAyMTRfMjM3/MDAxNjQ0ODQwMDg5NDU5.BXK90C-DoLgGRxoPRwlzuXBaGwBqFbu62CdpZYS9W4Ag.cyDkLqO8Qd_hKOBrV92R5Za0B7PVrGL9AnS2CCnlnL0g.JPEG.nnnmmmdd/IMG_1931.jpg?type=w966">
            <a:extLst>
              <a:ext uri="{FF2B5EF4-FFF2-40B4-BE49-F238E27FC236}">
                <a16:creationId xmlns:a16="http://schemas.microsoft.com/office/drawing/2014/main" id="{431DC6FF-0ED6-4A6A-9A89-2F2287EFCA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35" y="3788937"/>
            <a:ext cx="2060169" cy="2273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02684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운영계획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운영 및 마케팅 계획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</a:rPr>
              <a:t>영업 및 인력구성</a:t>
            </a:r>
            <a:r>
              <a:rPr lang="en-US" altLang="ko-KR" sz="2000" dirty="0">
                <a:latin typeface="+mj-ea"/>
              </a:rPr>
              <a:t>, </a:t>
            </a:r>
            <a:r>
              <a:rPr lang="ko-KR" altLang="en-US" sz="2000" dirty="0">
                <a:latin typeface="+mj-ea"/>
              </a:rPr>
              <a:t>마케팅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C10682-8F69-491A-B10C-EA5432C76D28}"/>
              </a:ext>
            </a:extLst>
          </p:cNvPr>
          <p:cNvSpPr txBox="1"/>
          <p:nvPr/>
        </p:nvSpPr>
        <p:spPr>
          <a:xfrm>
            <a:off x="452028" y="1772816"/>
            <a:ext cx="82177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+mj-ea"/>
                <a:ea typeface="+mj-ea"/>
              </a:rPr>
              <a:t>&lt;</a:t>
            </a:r>
            <a:r>
              <a:rPr lang="ko-KR" altLang="en-US" sz="2000" b="1" dirty="0">
                <a:latin typeface="+mj-ea"/>
                <a:ea typeface="+mj-ea"/>
              </a:rPr>
              <a:t>영업</a:t>
            </a:r>
            <a:r>
              <a:rPr lang="en-US" altLang="ko-KR" sz="2000" b="1" dirty="0">
                <a:latin typeface="+mj-ea"/>
                <a:ea typeface="+mj-ea"/>
              </a:rPr>
              <a:t>&gt;</a:t>
            </a:r>
            <a:r>
              <a:rPr lang="ko-KR" altLang="en-US" sz="2000" b="1" dirty="0">
                <a:latin typeface="+mj-ea"/>
                <a:ea typeface="+mj-ea"/>
              </a:rPr>
              <a:t> </a:t>
            </a:r>
            <a:endParaRPr lang="en-US" altLang="ko-KR" sz="2000" b="1" dirty="0">
              <a:latin typeface="+mj-ea"/>
              <a:ea typeface="+mj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>
                <a:latin typeface="+mj-ea"/>
                <a:ea typeface="+mj-ea"/>
              </a:rPr>
              <a:t>운영일정 </a:t>
            </a:r>
            <a:r>
              <a:rPr lang="en-US" altLang="ko-KR" sz="2000" dirty="0">
                <a:latin typeface="+mj-ea"/>
                <a:ea typeface="+mj-ea"/>
              </a:rPr>
              <a:t>: </a:t>
            </a:r>
            <a:r>
              <a:rPr lang="ko-KR" altLang="en-US" sz="2000" dirty="0">
                <a:latin typeface="+mj-ea"/>
                <a:ea typeface="+mj-ea"/>
              </a:rPr>
              <a:t>매 주 두번째 네번째 일요일 휴무</a:t>
            </a:r>
            <a:endParaRPr lang="en-US" altLang="ko-KR" sz="2000" dirty="0">
              <a:latin typeface="+mj-ea"/>
              <a:ea typeface="+mj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>
                <a:latin typeface="+mj-ea"/>
                <a:ea typeface="+mj-ea"/>
              </a:rPr>
              <a:t>운영시간 </a:t>
            </a:r>
            <a:r>
              <a:rPr lang="en-US" altLang="ko-KR" sz="2000" dirty="0">
                <a:latin typeface="+mj-ea"/>
                <a:ea typeface="+mj-ea"/>
              </a:rPr>
              <a:t>: </a:t>
            </a:r>
            <a:r>
              <a:rPr lang="ko-KR" altLang="en-US" sz="2000" dirty="0">
                <a:latin typeface="+mj-ea"/>
                <a:ea typeface="+mj-ea"/>
              </a:rPr>
              <a:t>월</a:t>
            </a:r>
            <a:r>
              <a:rPr lang="en-US" altLang="ko-KR" sz="2000" dirty="0">
                <a:latin typeface="+mj-ea"/>
                <a:ea typeface="+mj-ea"/>
              </a:rPr>
              <a:t>~</a:t>
            </a:r>
            <a:r>
              <a:rPr lang="ko-KR" altLang="en-US" sz="2000" dirty="0">
                <a:latin typeface="+mj-ea"/>
                <a:ea typeface="+mj-ea"/>
              </a:rPr>
              <a:t>금</a:t>
            </a:r>
            <a:r>
              <a:rPr lang="en-US" altLang="ko-KR" sz="2000" dirty="0">
                <a:latin typeface="+mj-ea"/>
                <a:ea typeface="+mj-ea"/>
              </a:rPr>
              <a:t>06:00~24:00 , </a:t>
            </a:r>
            <a:r>
              <a:rPr lang="ko-KR" altLang="en-US" sz="2000" dirty="0">
                <a:latin typeface="+mj-ea"/>
                <a:ea typeface="+mj-ea"/>
              </a:rPr>
              <a:t>토</a:t>
            </a:r>
            <a:r>
              <a:rPr lang="en-US" altLang="ko-KR" sz="2000" dirty="0">
                <a:latin typeface="+mj-ea"/>
                <a:ea typeface="+mj-ea"/>
              </a:rPr>
              <a:t>08:00~20:00</a:t>
            </a:r>
            <a:r>
              <a:rPr lang="ko-KR" altLang="en-US" sz="2000" dirty="0">
                <a:latin typeface="+mj-ea"/>
                <a:ea typeface="+mj-ea"/>
              </a:rPr>
              <a:t> </a:t>
            </a:r>
            <a:endParaRPr lang="en-US" altLang="ko-KR" sz="2000" dirty="0">
              <a:latin typeface="+mj-ea"/>
              <a:ea typeface="+mj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C10682-8F69-491A-B10C-EA5432C76D28}"/>
              </a:ext>
            </a:extLst>
          </p:cNvPr>
          <p:cNvSpPr txBox="1"/>
          <p:nvPr/>
        </p:nvSpPr>
        <p:spPr>
          <a:xfrm>
            <a:off x="452028" y="3257689"/>
            <a:ext cx="82177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+mj-ea"/>
                <a:ea typeface="+mj-ea"/>
              </a:rPr>
              <a:t>&lt;</a:t>
            </a:r>
            <a:r>
              <a:rPr lang="ko-KR" altLang="en-US" sz="2000" b="1" dirty="0">
                <a:latin typeface="+mj-ea"/>
                <a:ea typeface="+mj-ea"/>
              </a:rPr>
              <a:t>인력구성</a:t>
            </a:r>
            <a:r>
              <a:rPr lang="en-US" altLang="ko-KR" sz="2000" b="1" dirty="0">
                <a:latin typeface="+mj-ea"/>
                <a:ea typeface="+mj-ea"/>
              </a:rPr>
              <a:t>&gt;</a:t>
            </a:r>
          </a:p>
          <a:p>
            <a:pPr marL="342900" indent="-342900">
              <a:buFontTx/>
              <a:buChar char="-"/>
            </a:pPr>
            <a:r>
              <a:rPr lang="ko-KR" altLang="en-US" sz="2000" dirty="0">
                <a:latin typeface="+mj-ea"/>
                <a:ea typeface="+mj-ea"/>
              </a:rPr>
              <a:t>오전반 트레이너 </a:t>
            </a:r>
            <a:r>
              <a:rPr lang="en-US" altLang="ko-KR" sz="2000" dirty="0">
                <a:latin typeface="+mj-ea"/>
                <a:ea typeface="+mj-ea"/>
              </a:rPr>
              <a:t>– 06:00~14:00</a:t>
            </a:r>
            <a:r>
              <a:rPr lang="ko-KR" altLang="en-US" sz="2000" dirty="0">
                <a:latin typeface="+mj-ea"/>
                <a:ea typeface="+mj-ea"/>
              </a:rPr>
              <a:t>시</a:t>
            </a:r>
            <a:endParaRPr lang="en-US" altLang="ko-KR" sz="2000" dirty="0">
              <a:latin typeface="+mj-ea"/>
              <a:ea typeface="+mj-ea"/>
            </a:endParaRPr>
          </a:p>
          <a:p>
            <a:pPr marL="342900" indent="-342900">
              <a:buFontTx/>
              <a:buChar char="-"/>
            </a:pPr>
            <a:r>
              <a:rPr lang="ko-KR" altLang="en-US" sz="2000" dirty="0">
                <a:latin typeface="+mj-ea"/>
                <a:ea typeface="+mj-ea"/>
              </a:rPr>
              <a:t>오후반 트레이너 </a:t>
            </a:r>
            <a:r>
              <a:rPr lang="en-US" altLang="ko-KR" sz="2000" dirty="0">
                <a:latin typeface="+mj-ea"/>
                <a:ea typeface="+mj-ea"/>
              </a:rPr>
              <a:t>– 16:00~24:00</a:t>
            </a:r>
            <a:r>
              <a:rPr lang="ko-KR" altLang="en-US" sz="2000" dirty="0">
                <a:latin typeface="+mj-ea"/>
                <a:ea typeface="+mj-ea"/>
              </a:rPr>
              <a:t>시</a:t>
            </a:r>
            <a:endParaRPr lang="en-US" altLang="ko-KR" sz="2000" dirty="0">
              <a:latin typeface="+mj-ea"/>
              <a:ea typeface="+mj-ea"/>
            </a:endParaRPr>
          </a:p>
          <a:p>
            <a:pPr marL="342900" indent="-342900">
              <a:buFontTx/>
              <a:buChar char="-"/>
            </a:pPr>
            <a:r>
              <a:rPr lang="ko-KR" altLang="en-US" sz="2000" dirty="0">
                <a:latin typeface="+mj-ea"/>
                <a:ea typeface="+mj-ea"/>
              </a:rPr>
              <a:t>주말 트레이너  </a:t>
            </a:r>
            <a:r>
              <a:rPr lang="en-US" altLang="ko-KR" sz="2000" dirty="0">
                <a:latin typeface="+mj-ea"/>
                <a:ea typeface="+mj-ea"/>
              </a:rPr>
              <a:t>– 08:00~20:00</a:t>
            </a:r>
            <a:r>
              <a:rPr lang="ko-KR" altLang="en-US" sz="2000" dirty="0">
                <a:latin typeface="+mj-ea"/>
                <a:ea typeface="+mj-ea"/>
              </a:rPr>
              <a:t>시</a:t>
            </a:r>
            <a:endParaRPr lang="en-US" altLang="ko-KR" sz="2000" dirty="0">
              <a:latin typeface="+mj-ea"/>
              <a:ea typeface="+mj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C10682-8F69-491A-B10C-EA5432C76D28}"/>
              </a:ext>
            </a:extLst>
          </p:cNvPr>
          <p:cNvSpPr txBox="1"/>
          <p:nvPr/>
        </p:nvSpPr>
        <p:spPr>
          <a:xfrm>
            <a:off x="480620" y="4936029"/>
            <a:ext cx="82177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+mj-ea"/>
                <a:ea typeface="+mj-ea"/>
              </a:rPr>
              <a:t>&lt;</a:t>
            </a:r>
            <a:r>
              <a:rPr lang="ko-KR" altLang="en-US" sz="2000" b="1" dirty="0">
                <a:latin typeface="+mj-ea"/>
                <a:ea typeface="+mj-ea"/>
              </a:rPr>
              <a:t>마케팅</a:t>
            </a:r>
            <a:r>
              <a:rPr lang="en-US" altLang="ko-KR" sz="2000" b="1" dirty="0">
                <a:latin typeface="+mj-ea"/>
                <a:ea typeface="+mj-ea"/>
              </a:rPr>
              <a:t>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>
                <a:latin typeface="+mj-ea"/>
                <a:ea typeface="+mj-ea"/>
              </a:rPr>
              <a:t>헬스 초보자 위주 웨이트 트레이닝 입문교육 위주 홍보</a:t>
            </a:r>
            <a:endParaRPr lang="en-US" altLang="ko-KR" sz="2000" dirty="0">
              <a:latin typeface="+mj-ea"/>
              <a:ea typeface="+mj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>
                <a:latin typeface="+mj-ea"/>
                <a:ea typeface="+mj-ea"/>
              </a:rPr>
              <a:t>주변 아파트 단지 전단지 홍보 및 현수막 게시</a:t>
            </a:r>
            <a:endParaRPr lang="en-US" altLang="ko-KR" sz="2000" dirty="0">
              <a:latin typeface="+mj-ea"/>
              <a:ea typeface="+mj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>
                <a:latin typeface="+mj-ea"/>
                <a:ea typeface="+mj-ea"/>
              </a:rPr>
              <a:t>온라인 마케팅 실시</a:t>
            </a:r>
            <a:r>
              <a:rPr lang="en-US" altLang="ko-KR" sz="2000" dirty="0">
                <a:latin typeface="+mj-ea"/>
                <a:ea typeface="+mj-ea"/>
              </a:rPr>
              <a:t>(</a:t>
            </a:r>
            <a:r>
              <a:rPr lang="ko-KR" altLang="en-US" sz="2000" dirty="0">
                <a:latin typeface="+mj-ea"/>
                <a:ea typeface="+mj-ea"/>
              </a:rPr>
              <a:t>블로그 리뷰</a:t>
            </a:r>
            <a:r>
              <a:rPr lang="en-US" altLang="ko-KR" sz="2000" dirty="0">
                <a:latin typeface="+mj-ea"/>
                <a:ea typeface="+mj-ea"/>
              </a:rPr>
              <a:t>, </a:t>
            </a:r>
            <a:r>
              <a:rPr lang="ko-KR" altLang="en-US" sz="2000" dirty="0" err="1">
                <a:latin typeface="+mj-ea"/>
                <a:ea typeface="+mj-ea"/>
              </a:rPr>
              <a:t>인스타그램</a:t>
            </a:r>
            <a:r>
              <a:rPr lang="ko-KR" altLang="en-US" sz="2000" dirty="0">
                <a:latin typeface="+mj-ea"/>
                <a:ea typeface="+mj-ea"/>
              </a:rPr>
              <a:t> 홍보</a:t>
            </a:r>
            <a:r>
              <a:rPr lang="en-US" altLang="ko-KR" sz="2000" dirty="0">
                <a:latin typeface="+mj-ea"/>
                <a:ea typeface="+mj-ea"/>
              </a:rPr>
              <a:t>, </a:t>
            </a:r>
            <a:r>
              <a:rPr lang="ko-KR" altLang="en-US" sz="2000" dirty="0" err="1">
                <a:latin typeface="+mj-ea"/>
                <a:ea typeface="+mj-ea"/>
              </a:rPr>
              <a:t>리뷰어플</a:t>
            </a:r>
            <a:r>
              <a:rPr lang="ko-KR" altLang="en-US" sz="2000" dirty="0">
                <a:latin typeface="+mj-ea"/>
                <a:ea typeface="+mj-ea"/>
              </a:rPr>
              <a:t> 바이럴</a:t>
            </a:r>
            <a:r>
              <a:rPr lang="en-US" altLang="ko-KR" sz="2000" dirty="0">
                <a:latin typeface="+mj-ea"/>
                <a:ea typeface="+mj-ea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 err="1">
                <a:latin typeface="+mj-ea"/>
                <a:ea typeface="+mj-ea"/>
              </a:rPr>
              <a:t>바디프로필</a:t>
            </a:r>
            <a:r>
              <a:rPr lang="ko-KR" altLang="en-US" sz="2000" dirty="0">
                <a:latin typeface="+mj-ea"/>
                <a:ea typeface="+mj-ea"/>
              </a:rPr>
              <a:t> 경연대회 실시</a:t>
            </a:r>
            <a:r>
              <a:rPr lang="en-US" altLang="ko-KR" sz="2000" dirty="0">
                <a:latin typeface="+mj-ea"/>
                <a:ea typeface="+mj-ea"/>
              </a:rPr>
              <a:t>(</a:t>
            </a:r>
            <a:r>
              <a:rPr lang="ko-KR" altLang="en-US" sz="2000" dirty="0">
                <a:latin typeface="+mj-ea"/>
                <a:ea typeface="+mj-ea"/>
              </a:rPr>
              <a:t>순위대로 상금지급 및 무료촬영</a:t>
            </a:r>
            <a:r>
              <a:rPr lang="en-US" altLang="ko-KR" sz="2000" dirty="0">
                <a:latin typeface="+mj-ea"/>
                <a:ea typeface="+mj-ea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20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552094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자금계획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자금계획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예상 창업비용 및 운영비용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2372" y="1850649"/>
            <a:ext cx="82192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/>
              <a:t>&lt;</a:t>
            </a:r>
            <a:r>
              <a:rPr lang="ko-KR" altLang="en-US" dirty="0"/>
              <a:t>창업비용</a:t>
            </a:r>
            <a:r>
              <a:rPr lang="en-US" altLang="ko-KR" dirty="0"/>
              <a:t>&gt;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altLang="ko-KR" dirty="0"/>
              <a:t>30</a:t>
            </a:r>
            <a:r>
              <a:rPr lang="ko-KR" altLang="en-US" dirty="0" err="1"/>
              <a:t>평기준</a:t>
            </a:r>
            <a:r>
              <a:rPr lang="ko-KR" altLang="en-US" dirty="0"/>
              <a:t> </a:t>
            </a:r>
            <a:r>
              <a:rPr lang="en-US" altLang="ko-KR" dirty="0"/>
              <a:t>:  </a:t>
            </a:r>
            <a:r>
              <a:rPr lang="ko-KR" altLang="en-US" dirty="0" err="1"/>
              <a:t>웨이트머신</a:t>
            </a:r>
            <a:r>
              <a:rPr lang="ko-KR" altLang="en-US" dirty="0"/>
              <a:t> 비용 </a:t>
            </a:r>
            <a:r>
              <a:rPr lang="en-US" altLang="ko-KR" dirty="0"/>
              <a:t>–</a:t>
            </a:r>
            <a:r>
              <a:rPr lang="ko-KR" altLang="en-US" dirty="0"/>
              <a:t>약 </a:t>
            </a:r>
            <a:r>
              <a:rPr lang="en-US" altLang="ko-KR" dirty="0"/>
              <a:t>3,000</a:t>
            </a:r>
            <a:r>
              <a:rPr lang="ko-KR" altLang="en-US" dirty="0"/>
              <a:t>만원</a:t>
            </a: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/>
              <a:t>인테리어 </a:t>
            </a:r>
            <a:r>
              <a:rPr lang="en-US" altLang="ko-KR" dirty="0"/>
              <a:t>: 1,500</a:t>
            </a:r>
            <a:r>
              <a:rPr lang="ko-KR" altLang="en-US" dirty="0"/>
              <a:t>만원</a:t>
            </a: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/>
              <a:t>간판 및 기타 부대비용 </a:t>
            </a:r>
            <a:r>
              <a:rPr lang="en-US" altLang="ko-KR" dirty="0"/>
              <a:t>: </a:t>
            </a:r>
            <a:r>
              <a:rPr lang="ko-KR" altLang="en-US" dirty="0"/>
              <a:t>약 </a:t>
            </a:r>
            <a:r>
              <a:rPr lang="en-US" altLang="ko-KR" dirty="0"/>
              <a:t>1,000</a:t>
            </a:r>
            <a:r>
              <a:rPr lang="ko-KR" altLang="en-US" dirty="0"/>
              <a:t>만원</a:t>
            </a: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algn="ctr"/>
            <a:r>
              <a:rPr lang="ko-KR" altLang="en-US" sz="2000" b="1" dirty="0"/>
              <a:t>총 약</a:t>
            </a:r>
            <a:r>
              <a:rPr lang="en-US" altLang="ko-KR" sz="2000" b="1" dirty="0"/>
              <a:t>5,500</a:t>
            </a:r>
            <a:r>
              <a:rPr lang="ko-KR" altLang="en-US" sz="2000" b="1" dirty="0"/>
              <a:t>만원</a:t>
            </a:r>
            <a:endParaRPr lang="en-US" altLang="ko-KR" sz="2000" b="1" dirty="0"/>
          </a:p>
          <a:p>
            <a:pPr algn="ctr"/>
            <a:endParaRPr lang="en-US" altLang="ko-KR" dirty="0"/>
          </a:p>
          <a:p>
            <a:pPr algn="ctr"/>
            <a:r>
              <a:rPr lang="en-US" altLang="ko-KR" dirty="0"/>
              <a:t>&lt;</a:t>
            </a:r>
            <a:r>
              <a:rPr lang="ko-KR" altLang="en-US" dirty="0"/>
              <a:t>운영비용</a:t>
            </a:r>
            <a:r>
              <a:rPr lang="en-US" altLang="ko-KR" dirty="0"/>
              <a:t>&gt;</a:t>
            </a:r>
          </a:p>
          <a:p>
            <a:pPr algn="ctr"/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altLang="ko-KR" dirty="0"/>
              <a:t> </a:t>
            </a:r>
            <a:r>
              <a:rPr lang="ko-KR" altLang="en-US" dirty="0"/>
              <a:t>월세 </a:t>
            </a:r>
            <a:r>
              <a:rPr lang="en-US" altLang="ko-KR" dirty="0"/>
              <a:t>– </a:t>
            </a:r>
            <a:r>
              <a:rPr lang="ko-KR" altLang="en-US" dirty="0"/>
              <a:t>월 </a:t>
            </a:r>
            <a:r>
              <a:rPr lang="en-US" altLang="ko-KR" dirty="0"/>
              <a:t>70</a:t>
            </a:r>
            <a:r>
              <a:rPr lang="ko-KR" altLang="en-US" dirty="0"/>
              <a:t>만원</a:t>
            </a: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/>
              <a:t>관리비 </a:t>
            </a:r>
            <a:r>
              <a:rPr lang="en-US" altLang="ko-KR" dirty="0"/>
              <a:t>– </a:t>
            </a:r>
            <a:r>
              <a:rPr lang="ko-KR" altLang="en-US" dirty="0"/>
              <a:t>약 </a:t>
            </a:r>
            <a:r>
              <a:rPr lang="en-US" altLang="ko-KR" dirty="0"/>
              <a:t>40</a:t>
            </a:r>
            <a:r>
              <a:rPr lang="ko-KR" altLang="en-US" dirty="0"/>
              <a:t>만원</a:t>
            </a: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/>
              <a:t>기타 운영비 </a:t>
            </a:r>
            <a:r>
              <a:rPr lang="en-US" altLang="ko-KR" dirty="0"/>
              <a:t>– </a:t>
            </a:r>
            <a:r>
              <a:rPr lang="ko-KR" altLang="en-US" dirty="0"/>
              <a:t>약 </a:t>
            </a:r>
            <a:r>
              <a:rPr lang="en-US" altLang="ko-KR" dirty="0"/>
              <a:t>30</a:t>
            </a:r>
            <a:r>
              <a:rPr lang="ko-KR" altLang="en-US" dirty="0"/>
              <a:t>만원</a:t>
            </a: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ko-KR" dirty="0"/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240727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자금계획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사업타당성 진단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>
                <a:latin typeface="+mj-ea"/>
                <a:ea typeface="+mj-ea"/>
              </a:rPr>
              <a:t>월매출목표</a:t>
            </a:r>
            <a:endParaRPr lang="ko-KR" altLang="en-US" sz="2000" dirty="0">
              <a:latin typeface="+mj-ea"/>
              <a:ea typeface="+mj-ea"/>
            </a:endParaRPr>
          </a:p>
        </p:txBody>
      </p:sp>
      <p:graphicFrame>
        <p:nvGraphicFramePr>
          <p:cNvPr id="5" name="차트 4">
            <a:extLst>
              <a:ext uri="{FF2B5EF4-FFF2-40B4-BE49-F238E27FC236}">
                <a16:creationId xmlns:a16="http://schemas.microsoft.com/office/drawing/2014/main" id="{8A0E235E-3774-47F0-BE85-B9749C67E1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72727626"/>
              </p:ext>
            </p:extLst>
          </p:nvPr>
        </p:nvGraphicFramePr>
        <p:xfrm>
          <a:off x="1038436" y="1725307"/>
          <a:ext cx="705678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585399" y="1985077"/>
            <a:ext cx="788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/>
              <a:t>단위 </a:t>
            </a:r>
            <a:r>
              <a:rPr lang="en-US" altLang="ko-KR" sz="1200" dirty="0"/>
              <a:t>: </a:t>
            </a:r>
            <a:r>
              <a:rPr lang="ko-KR" altLang="en-US" sz="1200" dirty="0"/>
              <a:t>원</a:t>
            </a:r>
          </a:p>
        </p:txBody>
      </p:sp>
    </p:spTree>
    <p:extLst>
      <p:ext uri="{BB962C8B-B14F-4D97-AF65-F5344CB8AC3E}">
        <p14:creationId xmlns:p14="http://schemas.microsoft.com/office/powerpoint/2010/main" val="2889615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사업개요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창업자 소개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latin typeface="+mj-ea"/>
                <a:ea typeface="+mj-ea"/>
              </a:rPr>
              <a:t>-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471081" y="1988840"/>
            <a:ext cx="8075240" cy="403244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r>
              <a:rPr lang="ko-KR" altLang="en-US" sz="3600" b="1" dirty="0">
                <a:solidFill>
                  <a:srgbClr val="374151"/>
                </a:solidFill>
                <a:latin typeface="+mj-ea"/>
                <a:ea typeface="+mj-ea"/>
              </a:rPr>
              <a:t>개별작성</a:t>
            </a: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11138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사업개요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창업동기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latin typeface="+mj-ea"/>
                <a:ea typeface="+mj-ea"/>
              </a:rPr>
              <a:t>-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471081" y="1988840"/>
            <a:ext cx="8075240" cy="403244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r>
              <a:rPr lang="ko-KR" altLang="en-US" sz="3600" b="1" dirty="0">
                <a:solidFill>
                  <a:srgbClr val="374151"/>
                </a:solidFill>
                <a:latin typeface="+mj-ea"/>
                <a:ea typeface="+mj-ea"/>
              </a:rPr>
              <a:t>개별작성</a:t>
            </a: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47404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사업개요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사업배경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latin typeface="+mj-ea"/>
                <a:ea typeface="+mj-ea"/>
              </a:rPr>
              <a:t>-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471081" y="1988840"/>
            <a:ext cx="8075240" cy="403244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r>
              <a:rPr lang="ko-KR" altLang="en-US" sz="3600" b="1" dirty="0">
                <a:solidFill>
                  <a:srgbClr val="374151"/>
                </a:solidFill>
                <a:latin typeface="+mj-ea"/>
                <a:ea typeface="+mj-ea"/>
              </a:rPr>
              <a:t>개별작성</a:t>
            </a: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74880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아이템 선정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</a:rPr>
              <a:t>아이템 및 주요고객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아이템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6D0006-8A77-44F9-88DC-3F20A7A0EE68}"/>
              </a:ext>
            </a:extLst>
          </p:cNvPr>
          <p:cNvSpPr txBox="1"/>
          <p:nvPr/>
        </p:nvSpPr>
        <p:spPr>
          <a:xfrm>
            <a:off x="1183675" y="5625356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/>
              <a:t>1:1 </a:t>
            </a:r>
            <a:r>
              <a:rPr lang="ko-KR" altLang="en-US" sz="2000" dirty="0"/>
              <a:t>레슨 위주</a:t>
            </a:r>
            <a:endParaRPr lang="en-US" altLang="ko-KR" sz="2000" dirty="0"/>
          </a:p>
          <a:p>
            <a:pPr algn="ctr"/>
            <a:r>
              <a:rPr lang="en-US" altLang="ko-KR" sz="2000" dirty="0"/>
              <a:t>30</a:t>
            </a:r>
            <a:r>
              <a:rPr lang="ko-KR" altLang="en-US" sz="2000" dirty="0" err="1"/>
              <a:t>평대</a:t>
            </a:r>
            <a:r>
              <a:rPr lang="ko-KR" altLang="en-US" sz="2000" dirty="0"/>
              <a:t> 소형 </a:t>
            </a:r>
            <a:r>
              <a:rPr lang="en-US" altLang="ko-KR" sz="2000" dirty="0"/>
              <a:t>PT</a:t>
            </a:r>
            <a:r>
              <a:rPr lang="ko-KR" altLang="en-US" sz="2000" dirty="0"/>
              <a:t>샵</a:t>
            </a:r>
          </a:p>
        </p:txBody>
      </p:sp>
      <p:pic>
        <p:nvPicPr>
          <p:cNvPr id="1028" name="Picture 4" descr="https://i0.wp.com/916er.com/wp-content/uploads/pt%ED%94%BC%ED%8B%B0%EC%83%B5%EC%9D%B8%ED%85%8C%EB%A6%AC%EC%96%B417.jpg?resize=840%2C560&amp;ssl=1">
            <a:extLst>
              <a:ext uri="{FF2B5EF4-FFF2-40B4-BE49-F238E27FC236}">
                <a16:creationId xmlns:a16="http://schemas.microsoft.com/office/drawing/2014/main" id="{6EB87A76-A37F-4F00-A7F9-E495673093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83749"/>
            <a:ext cx="6125852" cy="360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970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아이템 선정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</a:rPr>
              <a:t>아이템 및 주요고객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아이템 가격설정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6D0006-8A77-44F9-88DC-3F20A7A0EE68}"/>
              </a:ext>
            </a:extLst>
          </p:cNvPr>
          <p:cNvSpPr txBox="1"/>
          <p:nvPr/>
        </p:nvSpPr>
        <p:spPr>
          <a:xfrm>
            <a:off x="1218456" y="2420888"/>
            <a:ext cx="66967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/>
              <a:t>회원은 개인 </a:t>
            </a:r>
            <a:r>
              <a:rPr lang="en-US" altLang="ko-KR" sz="2800" b="1" dirty="0"/>
              <a:t>PT</a:t>
            </a:r>
            <a:r>
              <a:rPr lang="ko-KR" altLang="en-US" sz="2800" b="1" dirty="0"/>
              <a:t>교습으로만 모집</a:t>
            </a:r>
            <a:endParaRPr lang="en-US" altLang="ko-KR" sz="2800" b="1" dirty="0"/>
          </a:p>
          <a:p>
            <a:pPr algn="ctr"/>
            <a:endParaRPr lang="en-US" altLang="ko-KR" sz="2000" dirty="0"/>
          </a:p>
          <a:p>
            <a:pPr algn="ctr"/>
            <a:r>
              <a:rPr lang="en-US" altLang="ko-KR" sz="2000" dirty="0"/>
              <a:t>10</a:t>
            </a:r>
            <a:r>
              <a:rPr lang="ko-KR" altLang="en-US" sz="2000" dirty="0" err="1"/>
              <a:t>회기준</a:t>
            </a:r>
            <a:r>
              <a:rPr lang="ko-KR" altLang="en-US" sz="2000" dirty="0"/>
              <a:t> 회당 </a:t>
            </a:r>
            <a:r>
              <a:rPr lang="en-US" altLang="ko-KR" sz="2000" dirty="0"/>
              <a:t>3</a:t>
            </a:r>
            <a:r>
              <a:rPr lang="ko-KR" altLang="en-US" sz="2000" dirty="0"/>
              <a:t>만원 </a:t>
            </a:r>
            <a:r>
              <a:rPr lang="en-US" altLang="ko-KR" sz="2000" dirty="0"/>
              <a:t>= 30</a:t>
            </a:r>
            <a:r>
              <a:rPr lang="ko-KR" altLang="en-US" sz="2000" dirty="0"/>
              <a:t>만원</a:t>
            </a:r>
            <a:endParaRPr lang="en-US" altLang="ko-KR" sz="2000" dirty="0"/>
          </a:p>
          <a:p>
            <a:pPr algn="ctr"/>
            <a:r>
              <a:rPr lang="en-US" altLang="ko-KR" sz="2000" dirty="0"/>
              <a:t>20</a:t>
            </a:r>
            <a:r>
              <a:rPr lang="ko-KR" altLang="en-US" sz="2000" dirty="0" err="1"/>
              <a:t>회기준</a:t>
            </a:r>
            <a:r>
              <a:rPr lang="ko-KR" altLang="en-US" sz="2000" dirty="0"/>
              <a:t> 회당 </a:t>
            </a:r>
            <a:r>
              <a:rPr lang="en-US" altLang="ko-KR" sz="2000" dirty="0"/>
              <a:t>2.5</a:t>
            </a:r>
            <a:r>
              <a:rPr lang="ko-KR" altLang="en-US" sz="2000" dirty="0"/>
              <a:t>만원 </a:t>
            </a:r>
            <a:r>
              <a:rPr lang="en-US" altLang="ko-KR" sz="2000" dirty="0"/>
              <a:t>= 50</a:t>
            </a:r>
            <a:r>
              <a:rPr lang="ko-KR" altLang="en-US" sz="2000" dirty="0"/>
              <a:t>만원</a:t>
            </a:r>
            <a:endParaRPr lang="en-US" altLang="ko-KR" sz="2000" dirty="0"/>
          </a:p>
          <a:p>
            <a:pPr algn="ctr"/>
            <a:r>
              <a:rPr lang="en-US" altLang="ko-KR" sz="2000" dirty="0"/>
              <a:t>30</a:t>
            </a:r>
            <a:r>
              <a:rPr lang="ko-KR" altLang="en-US" sz="2000" dirty="0" err="1"/>
              <a:t>회기준</a:t>
            </a:r>
            <a:r>
              <a:rPr lang="ko-KR" altLang="en-US" sz="2000" dirty="0"/>
              <a:t> 회당 </a:t>
            </a:r>
            <a:r>
              <a:rPr lang="en-US" altLang="ko-KR" sz="2000" dirty="0"/>
              <a:t>2</a:t>
            </a:r>
            <a:r>
              <a:rPr lang="ko-KR" altLang="en-US" sz="2000" dirty="0"/>
              <a:t>만원 </a:t>
            </a:r>
            <a:r>
              <a:rPr lang="en-US" altLang="ko-KR" sz="2000" dirty="0"/>
              <a:t>= 60</a:t>
            </a:r>
            <a:r>
              <a:rPr lang="ko-KR" altLang="en-US" sz="2000" dirty="0"/>
              <a:t>만원</a:t>
            </a:r>
            <a:endParaRPr lang="en-US" altLang="ko-KR" sz="2000" dirty="0"/>
          </a:p>
          <a:p>
            <a:pPr algn="ctr"/>
            <a:endParaRPr lang="en-US" altLang="ko-KR" sz="2000" dirty="0"/>
          </a:p>
          <a:p>
            <a:pPr algn="ctr"/>
            <a:r>
              <a:rPr lang="ko-KR" altLang="en-US" sz="2000" dirty="0" err="1"/>
              <a:t>개인락커</a:t>
            </a:r>
            <a:r>
              <a:rPr lang="ko-KR" altLang="en-US" sz="2000" dirty="0"/>
              <a:t> 사용권 </a:t>
            </a:r>
            <a:r>
              <a:rPr lang="en-US" altLang="ko-KR" sz="2000" dirty="0"/>
              <a:t>= </a:t>
            </a:r>
            <a:r>
              <a:rPr lang="ko-KR" altLang="en-US" sz="2000" dirty="0"/>
              <a:t>한달기준 </a:t>
            </a:r>
            <a:r>
              <a:rPr lang="en-US" altLang="ko-KR" sz="2000" dirty="0"/>
              <a:t>7000</a:t>
            </a:r>
            <a:r>
              <a:rPr lang="ko-KR" altLang="en-US" sz="2000" dirty="0"/>
              <a:t>원</a:t>
            </a:r>
            <a:endParaRPr lang="en-US" altLang="ko-KR" sz="2000" dirty="0"/>
          </a:p>
          <a:p>
            <a:pPr algn="ctr"/>
            <a:r>
              <a:rPr lang="ko-KR" altLang="en-US" sz="2000" dirty="0"/>
              <a:t>매장비치 운동복 사용권 </a:t>
            </a:r>
            <a:r>
              <a:rPr lang="en-US" altLang="ko-KR" sz="2000" dirty="0"/>
              <a:t>= </a:t>
            </a:r>
            <a:r>
              <a:rPr lang="ko-KR" altLang="en-US" sz="2000" dirty="0"/>
              <a:t>한달기준 </a:t>
            </a:r>
            <a:r>
              <a:rPr lang="en-US" altLang="ko-KR" sz="2000" dirty="0"/>
              <a:t>5000</a:t>
            </a:r>
            <a:r>
              <a:rPr lang="ko-KR" altLang="en-US" sz="2000" dirty="0"/>
              <a:t>원</a:t>
            </a:r>
          </a:p>
        </p:txBody>
      </p:sp>
    </p:spTree>
    <p:extLst>
      <p:ext uri="{BB962C8B-B14F-4D97-AF65-F5344CB8AC3E}">
        <p14:creationId xmlns:p14="http://schemas.microsoft.com/office/powerpoint/2010/main" val="3627084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아이템 선정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아이템 및 주요고객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주요고객 </a:t>
            </a:r>
            <a:r>
              <a:rPr lang="en-US" altLang="ko-KR" sz="2000" dirty="0">
                <a:latin typeface="+mj-ea"/>
                <a:ea typeface="+mj-ea"/>
              </a:rPr>
              <a:t>- </a:t>
            </a:r>
            <a:r>
              <a:rPr lang="ko-KR" altLang="en-US" sz="2000" dirty="0">
                <a:latin typeface="+mj-ea"/>
                <a:ea typeface="+mj-ea"/>
              </a:rPr>
              <a:t>송촌동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E703558A-5E55-4A60-8113-AF644A605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355" y="1540263"/>
            <a:ext cx="7021045" cy="395947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AAE758B-8636-48F2-BE8B-353F74EA055C}"/>
              </a:ext>
            </a:extLst>
          </p:cNvPr>
          <p:cNvSpPr txBox="1"/>
          <p:nvPr/>
        </p:nvSpPr>
        <p:spPr>
          <a:xfrm>
            <a:off x="677900" y="5577039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남녀 모두 </a:t>
            </a:r>
            <a:r>
              <a:rPr lang="en-US" altLang="ko-KR" dirty="0"/>
              <a:t>20~50</a:t>
            </a:r>
            <a:r>
              <a:rPr lang="ko-KR" altLang="en-US" dirty="0"/>
              <a:t>대의 </a:t>
            </a:r>
            <a:r>
              <a:rPr lang="ko-KR" altLang="en-US" dirty="0" err="1"/>
              <a:t>헬스초보자</a:t>
            </a:r>
            <a:r>
              <a:rPr lang="ko-KR" altLang="en-US" dirty="0"/>
              <a:t> 위주의 직장인</a:t>
            </a:r>
            <a:r>
              <a:rPr lang="en-US" altLang="ko-KR" dirty="0"/>
              <a:t>,</a:t>
            </a:r>
            <a:r>
              <a:rPr lang="ko-KR" altLang="en-US" dirty="0"/>
              <a:t>가정주부를 타겟으로 설정</a:t>
            </a:r>
          </a:p>
        </p:txBody>
      </p:sp>
    </p:spTree>
    <p:extLst>
      <p:ext uri="{BB962C8B-B14F-4D97-AF65-F5344CB8AC3E}">
        <p14:creationId xmlns:p14="http://schemas.microsoft.com/office/powerpoint/2010/main" val="2038602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아이템 선정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경쟁환경 분석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</a:rPr>
              <a:t>인근 동종업소 매출분석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AB0FBBF9-2D64-4C3A-8CEB-5DA5AC9E2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35" y="2237648"/>
            <a:ext cx="8110736" cy="3859714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827F6688-A557-4314-AA1D-264CE894094B}"/>
              </a:ext>
            </a:extLst>
          </p:cNvPr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</p:spTree>
    <p:extLst>
      <p:ext uri="{BB962C8B-B14F-4D97-AF65-F5344CB8AC3E}">
        <p14:creationId xmlns:p14="http://schemas.microsoft.com/office/powerpoint/2010/main" val="2039002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1147</TotalTime>
  <Words>596</Words>
  <Application>Microsoft Office PowerPoint</Application>
  <PresentationFormat>화면 슬라이드 쇼(4:3)</PresentationFormat>
  <Paragraphs>188</Paragraphs>
  <Slides>23</Slides>
  <Notes>11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26" baseType="lpstr">
      <vt:lpstr>맑은 고딕</vt:lpstr>
      <vt:lpstr>Arial</vt:lpstr>
      <vt:lpstr>Office 테마</vt:lpstr>
      <vt:lpstr>소형PT샵 창업계획서</vt:lpstr>
      <vt:lpstr>목차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본죽&amp;비빔밥 창업계획서</dc:title>
  <dc:creator>user</dc:creator>
  <cp:lastModifiedBy>user</cp:lastModifiedBy>
  <cp:revision>63</cp:revision>
  <dcterms:created xsi:type="dcterms:W3CDTF">2023-08-08T00:06:50Z</dcterms:created>
  <dcterms:modified xsi:type="dcterms:W3CDTF">2023-09-14T00:34:20Z</dcterms:modified>
</cp:coreProperties>
</file>