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4" r:id="rId3"/>
    <p:sldId id="261" r:id="rId4"/>
    <p:sldId id="266" r:id="rId5"/>
    <p:sldId id="267" r:id="rId6"/>
    <p:sldId id="290" r:id="rId7"/>
    <p:sldId id="265" r:id="rId8"/>
    <p:sldId id="269" r:id="rId9"/>
    <p:sldId id="276" r:id="rId10"/>
    <p:sldId id="295" r:id="rId11"/>
    <p:sldId id="282" r:id="rId12"/>
    <p:sldId id="280" r:id="rId13"/>
    <p:sldId id="277" r:id="rId14"/>
    <p:sldId id="278" r:id="rId15"/>
    <p:sldId id="279" r:id="rId16"/>
    <p:sldId id="294" r:id="rId17"/>
    <p:sldId id="296" r:id="rId18"/>
    <p:sldId id="297" r:id="rId19"/>
    <p:sldId id="299" r:id="rId20"/>
    <p:sldId id="298" r:id="rId21"/>
    <p:sldId id="300" r:id="rId22"/>
    <p:sldId id="301" r:id="rId23"/>
    <p:sldId id="268" r:id="rId24"/>
    <p:sldId id="283" r:id="rId25"/>
    <p:sldId id="285" r:id="rId26"/>
    <p:sldId id="287" r:id="rId27"/>
    <p:sldId id="286" r:id="rId28"/>
    <p:sldId id="288" r:id="rId29"/>
    <p:sldId id="289" r:id="rId30"/>
    <p:sldId id="271" r:id="rId31"/>
    <p:sldId id="293" r:id="rId32"/>
    <p:sldId id="292" r:id="rId33"/>
    <p:sldId id="270" r:id="rId34"/>
    <p:sldId id="272" r:id="rId35"/>
    <p:sldId id="273" r:id="rId36"/>
    <p:sldId id="302" r:id="rId37"/>
    <p:sldId id="275" r:id="rId38"/>
    <p:sldId id="303" r:id="rId3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5748031496063E-2"/>
          <c:y val="0.17549237204724413"/>
          <c:w val="0.91042519685039369"/>
          <c:h val="0.6467657480314961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2024년</c:v>
                </c:pt>
                <c:pt idx="1">
                  <c:v>2025년</c:v>
                </c:pt>
                <c:pt idx="2">
                  <c:v>2026년</c:v>
                </c:pt>
                <c:pt idx="3">
                  <c:v>2027년</c:v>
                </c:pt>
                <c:pt idx="4">
                  <c:v>2028년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1000</c:v>
                </c:pt>
                <c:pt idx="1">
                  <c:v>1150</c:v>
                </c:pt>
                <c:pt idx="2">
                  <c:v>1300</c:v>
                </c:pt>
                <c:pt idx="3">
                  <c:v>1450</c:v>
                </c:pt>
                <c:pt idx="4">
                  <c:v>1600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986-4B01-BD4E-78BA520A02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316352"/>
        <c:axId val="365318528"/>
      </c:lineChart>
      <c:catAx>
        <c:axId val="36531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318528"/>
        <c:crosses val="autoZero"/>
        <c:auto val="1"/>
        <c:lblAlgn val="ctr"/>
        <c:lblOffset val="100"/>
        <c:noMultiLvlLbl val="0"/>
      </c:catAx>
      <c:valAx>
        <c:axId val="365318528"/>
        <c:scaling>
          <c:orientation val="minMax"/>
          <c:max val="1750"/>
          <c:min val="8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316352"/>
        <c:crosses val="autoZero"/>
        <c:crossBetween val="between"/>
        <c:majorUnit val="1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52661-FAF9-4E44-8888-FBD7DAD36A3D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D3833-151A-4D5B-B9CF-63449BC6AA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68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32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네이버</a:t>
            </a:r>
            <a:r>
              <a:rPr lang="ko-KR" altLang="en-US" dirty="0" smtClean="0"/>
              <a:t> 부동산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32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네이버</a:t>
            </a:r>
            <a:r>
              <a:rPr lang="ko-KR" altLang="en-US" dirty="0" smtClean="0"/>
              <a:t> 부동산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869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1695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https://sg.sbiz.or.kr/godo/analysis.sg#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151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https://sg.sbiz.or.kr/godo/analysis.sg#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6808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https://blog.naver.com/hk00411/222552088875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932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https://myfranchise.kr/ranking/many?category=%EC%B9%98%ED%82%A8</a:t>
            </a:r>
          </a:p>
          <a:p>
            <a:r>
              <a:rPr lang="en-US" altLang="ko-KR" dirty="0" smtClean="0"/>
              <a:t>https://franchise.ftc.go.kr/mnu/00013/program/userRqst/view.do?firMstSn=438612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6293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https://www.bhc.co.kr/foundation/concept.asp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597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https://myfranchise.kr/20080100655/%EB%B9%84%EC%97%90%EC%9D%B4%EC%B9%98%EC%94%A8-BHC-?tab=businessStatus</a:t>
            </a:r>
          </a:p>
          <a:p>
            <a:r>
              <a:rPr lang="en-US" altLang="ko-KR" dirty="0" smtClean="0"/>
              <a:t>https://franchise.ftc.go.kr/mnu/00013/program/userRqst/view.do?firMstSn=438612</a:t>
            </a:r>
          </a:p>
          <a:p>
            <a:r>
              <a:rPr lang="en-US" altLang="ko-KR" dirty="0" smtClean="0"/>
              <a:t>https://www.bhc.co.kr/foundation/cost.asp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8323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https://myfranchise.kr/20080100655/%EB%B9%84%EC%97%90%EC%9D%B4%EC%B9%98%EC%94%A8-BHC-?tab=businessStatus</a:t>
            </a:r>
          </a:p>
          <a:p>
            <a:r>
              <a:rPr lang="en-US" altLang="ko-KR" dirty="0" smtClean="0"/>
              <a:t>https://franchise.ftc.go.kr/mnu/00013/program/userRqst/view.do?firMstSn=438612</a:t>
            </a:r>
          </a:p>
          <a:p>
            <a:r>
              <a:rPr lang="en-US" altLang="ko-KR" dirty="0" smtClean="0"/>
              <a:t>https://www.bhc.co.kr/foundation/cost.asp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8323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https://sg.sbiz.or.kr/godo/analysis.sg#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9431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https://sg.sbiz.or.kr/godo/analysis.sg#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9431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https://myfranchise.kr/20080200106/%EC%B2%98%EA%B0%93%EC%A7%91%EC%96%91%EB%85%90%EC%B9%98%ED%82%A8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https://myfranchise.kr/map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https://sg.sbiz.or.kr/godo/analysis.sg#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D3833-151A-4D5B-B9CF-63449BC6AAB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03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05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43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64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98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68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227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838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283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8459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583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38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14CCC-8993-4FAF-8180-55B3A1BE6DCA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58EF7-35EC-498B-A7D7-AF9688844EC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44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치킨 창업계획서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064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입지에 따른 경쟁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39"/>
            <a:ext cx="5921275" cy="414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3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입지에 따른 경쟁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5904656" cy="433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769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입지에 따른 경쟁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2" y="1844825"/>
            <a:ext cx="410445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53588"/>
            <a:ext cx="4037620" cy="4535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707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입지에 따른 경쟁 분석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0" y="1772816"/>
            <a:ext cx="4137582" cy="452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4037620" cy="445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991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입지에 따른 경쟁 분석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1844824"/>
            <a:ext cx="375993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62100"/>
            <a:ext cx="4469668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2107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입지에 따른 경쟁 분석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72816"/>
            <a:ext cx="4202435" cy="329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65" y="5142120"/>
            <a:ext cx="4914014" cy="143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178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</a:rPr>
              <a:t>인근 </a:t>
            </a:r>
            <a:r>
              <a:rPr lang="ko-KR" altLang="en-US" sz="2000" dirty="0">
                <a:latin typeface="+mj-ea"/>
              </a:rPr>
              <a:t>동종업소 매출분석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07134"/>
              </p:ext>
            </p:extLst>
          </p:nvPr>
        </p:nvGraphicFramePr>
        <p:xfrm>
          <a:off x="822412" y="2060847"/>
          <a:ext cx="7710030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670"/>
                <a:gridCol w="856670"/>
                <a:gridCol w="856670"/>
                <a:gridCol w="856670"/>
                <a:gridCol w="856670"/>
                <a:gridCol w="856670"/>
                <a:gridCol w="856670"/>
                <a:gridCol w="856670"/>
                <a:gridCol w="856670"/>
              </a:tblGrid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지역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상호명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월매출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월수익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재료비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인건비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월세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공과금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기타경비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평균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1320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198 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501.6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396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92.4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목표</a:t>
                      </a:r>
                      <a:endParaRPr lang="ko-KR" altLang="en-US" sz="1200" dirty="0"/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 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195 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494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91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</a:t>
                      </a: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송촌동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</a:t>
                      </a:r>
                      <a:endParaRPr lang="ko-KR" altLang="en-US" sz="1200" dirty="0"/>
                    </a:p>
                  </a:txBody>
                  <a:tcPr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900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135 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342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송촌동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1,150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57.5</a:t>
                      </a:r>
                    </a:p>
                  </a:txBody>
                  <a:tcPr marL="9525" marR="9525" marT="9525" marB="0" anchor="ctr"/>
                </a:tc>
              </a:tr>
              <a:tr h="4050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송촌동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1,650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82.5</a:t>
                      </a:r>
                    </a:p>
                  </a:txBody>
                  <a:tcPr marL="9525" marR="9525" marT="9525" marB="0" anchor="ctr"/>
                </a:tc>
              </a:tr>
              <a:tr h="4050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 smtClean="0"/>
                        <a:t>송촌동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1,500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75</a:t>
                      </a:r>
                    </a:p>
                  </a:txBody>
                  <a:tcPr marL="9525" marR="9525" marT="9525" marB="0" anchor="ctr"/>
                </a:tc>
              </a:tr>
              <a:tr h="4050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 smtClean="0"/>
                        <a:t>비래동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E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1,400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1058" y="5517232"/>
            <a:ext cx="7783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※ </a:t>
            </a:r>
            <a:r>
              <a:rPr lang="ko-KR" altLang="en-US" sz="1400" dirty="0" err="1" smtClean="0"/>
              <a:t>월수익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15%, </a:t>
            </a:r>
            <a:r>
              <a:rPr lang="ko-KR" altLang="en-US" sz="1400" dirty="0" smtClean="0"/>
              <a:t>재료비 </a:t>
            </a:r>
            <a:r>
              <a:rPr lang="en-US" altLang="ko-KR" sz="1400" dirty="0" smtClean="0"/>
              <a:t>38%, </a:t>
            </a:r>
            <a:r>
              <a:rPr lang="ko-KR" altLang="en-US" sz="1400" dirty="0" smtClean="0"/>
              <a:t>인건비 </a:t>
            </a:r>
            <a:r>
              <a:rPr lang="en-US" altLang="ko-KR" sz="1400" dirty="0" smtClean="0"/>
              <a:t>30%, </a:t>
            </a:r>
            <a:r>
              <a:rPr lang="ko-KR" altLang="en-US" sz="1400" dirty="0" smtClean="0"/>
              <a:t>월세 </a:t>
            </a:r>
            <a:r>
              <a:rPr lang="en-US" altLang="ko-KR" sz="1400" dirty="0"/>
              <a:t>7</a:t>
            </a:r>
            <a:r>
              <a:rPr lang="en-US" altLang="ko-KR" sz="1400" dirty="0" smtClean="0"/>
              <a:t>%, </a:t>
            </a:r>
            <a:r>
              <a:rPr lang="ko-KR" altLang="en-US" sz="1400" dirty="0" smtClean="0"/>
              <a:t>공과금 </a:t>
            </a:r>
            <a:r>
              <a:rPr lang="en-US" altLang="ko-KR" sz="1400" dirty="0" smtClean="0"/>
              <a:t>5%, </a:t>
            </a:r>
            <a:r>
              <a:rPr lang="ko-KR" altLang="en-US" sz="1400" dirty="0" smtClean="0"/>
              <a:t>기타경비</a:t>
            </a:r>
            <a:r>
              <a:rPr lang="en-US" altLang="ko-KR" sz="1400" dirty="0" smtClean="0"/>
              <a:t> 5%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575635" y="1689543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단위</a:t>
            </a:r>
            <a:r>
              <a:rPr lang="en-US" altLang="ko-KR" sz="1100" dirty="0"/>
              <a:t>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만원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60481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</a:rPr>
              <a:t>인근 </a:t>
            </a:r>
            <a:r>
              <a:rPr lang="ko-KR" altLang="en-US" sz="2000" dirty="0">
                <a:latin typeface="+mj-ea"/>
              </a:rPr>
              <a:t>동종업소 매출분석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772816"/>
            <a:ext cx="67437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172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</a:rPr>
              <a:t>A</a:t>
            </a:r>
            <a:r>
              <a:rPr lang="ko-KR" altLang="en-US" sz="2000" dirty="0" smtClean="0">
                <a:latin typeface="+mj-ea"/>
              </a:rPr>
              <a:t>업체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51"/>
          <a:stretch/>
        </p:blipFill>
        <p:spPr bwMode="auto">
          <a:xfrm>
            <a:off x="323528" y="1748571"/>
            <a:ext cx="3276600" cy="344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48571"/>
            <a:ext cx="2524838" cy="235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128" y="4437112"/>
            <a:ext cx="2464296" cy="18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46940"/>
            <a:ext cx="1976870" cy="216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6998" y="37218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평균 </a:t>
            </a:r>
            <a:r>
              <a:rPr lang="en-US" altLang="ko-KR" dirty="0" smtClean="0"/>
              <a:t>900</a:t>
            </a:r>
            <a:r>
              <a:rPr lang="ko-KR" altLang="en-US" dirty="0" smtClean="0"/>
              <a:t>만원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74620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</a:rPr>
              <a:t>B</a:t>
            </a:r>
            <a:r>
              <a:rPr lang="ko-KR" altLang="en-US" sz="2000" dirty="0" smtClean="0">
                <a:latin typeface="+mj-ea"/>
              </a:rPr>
              <a:t>업체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6"/>
          <a:stretch/>
        </p:blipFill>
        <p:spPr bwMode="auto">
          <a:xfrm>
            <a:off x="493241" y="1844824"/>
            <a:ext cx="3248025" cy="353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97061"/>
            <a:ext cx="2184984" cy="2092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022" y="3994510"/>
            <a:ext cx="2613074" cy="200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096" y="1797061"/>
            <a:ext cx="2093307" cy="226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07867" y="3904406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평균 </a:t>
            </a:r>
            <a:r>
              <a:rPr lang="en-US" altLang="ko-KR" dirty="0" smtClean="0"/>
              <a:t>1,150</a:t>
            </a:r>
            <a:r>
              <a:rPr lang="ko-KR" altLang="en-US" dirty="0" smtClean="0"/>
              <a:t>만원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4719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+mj-ea"/>
              </a:rPr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709120"/>
          </a:xfrm>
        </p:spPr>
        <p:txBody>
          <a:bodyPr>
            <a:no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사업개요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창업자  소개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창업동기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3.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사업배경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아이템 선정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1.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 아이템  선정 배경 및 주요고객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경쟁 환경 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입지선정과 상권분석</a:t>
            </a:r>
            <a:endParaRPr lang="en-US" altLang="ko-KR" sz="12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입지선정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상권분석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인테리어</a:t>
            </a:r>
            <a:endParaRPr lang="en-US" altLang="ko-KR" sz="1200" b="1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점포계획 및 인테리어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운영계획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457200" lvl="1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영업 및 마케팅 계획</a:t>
            </a:r>
            <a:endParaRPr lang="en-US" altLang="ko-KR" sz="1200" dirty="0">
              <a:solidFill>
                <a:srgbClr val="374151"/>
              </a:solidFill>
              <a:latin typeface="+mj-ea"/>
              <a:ea typeface="+mj-ea"/>
            </a:endParaRPr>
          </a:p>
          <a:p>
            <a:pPr marL="514350" indent="-514350">
              <a:buFont typeface="+mj-lt"/>
              <a:buAutoNum type="romanUcPeriod"/>
            </a:pPr>
            <a:r>
              <a:rPr lang="ko-KR" altLang="en-US" sz="1200" b="1" dirty="0" smtClean="0">
                <a:solidFill>
                  <a:srgbClr val="374151"/>
                </a:solidFill>
                <a:latin typeface="+mj-ea"/>
                <a:ea typeface="+mj-ea"/>
              </a:rPr>
              <a:t>자금계획</a:t>
            </a:r>
            <a:endParaRPr lang="en-US" altLang="ko-KR" sz="1200" b="1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 1.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투</a:t>
            </a:r>
            <a:r>
              <a:rPr lang="ko-KR" altLang="en-US" sz="1200" dirty="0">
                <a:solidFill>
                  <a:srgbClr val="374151"/>
                </a:solidFill>
                <a:latin typeface="+mj-ea"/>
                <a:ea typeface="+mj-ea"/>
              </a:rPr>
              <a:t>자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계획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ko-KR" sz="1200" dirty="0">
                <a:solidFill>
                  <a:srgbClr val="374151"/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374151"/>
                </a:solidFill>
                <a:latin typeface="+mj-ea"/>
                <a:ea typeface="+mj-ea"/>
              </a:rPr>
              <a:t>        2. </a:t>
            </a:r>
            <a:r>
              <a:rPr lang="ko-KR" altLang="en-US" sz="1200" dirty="0" smtClean="0">
                <a:solidFill>
                  <a:srgbClr val="374151"/>
                </a:solidFill>
                <a:latin typeface="+mj-ea"/>
                <a:ea typeface="+mj-ea"/>
              </a:rPr>
              <a:t>사업타당성 진단</a:t>
            </a:r>
            <a:endParaRPr lang="en-US" altLang="ko-KR" sz="1200" dirty="0" smtClean="0">
              <a:solidFill>
                <a:srgbClr val="3741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997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</a:rPr>
              <a:t>C</a:t>
            </a:r>
            <a:r>
              <a:rPr lang="ko-KR" altLang="en-US" sz="2000" dirty="0" smtClean="0">
                <a:latin typeface="+mj-ea"/>
              </a:rPr>
              <a:t>업체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/>
          <a:stretch/>
        </p:blipFill>
        <p:spPr bwMode="auto">
          <a:xfrm>
            <a:off x="403159" y="1735814"/>
            <a:ext cx="3190875" cy="360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38004"/>
            <a:ext cx="2284444" cy="213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93" y="4221088"/>
            <a:ext cx="2382763" cy="185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35814"/>
            <a:ext cx="1988512" cy="206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4621" y="3821275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평균 </a:t>
            </a:r>
            <a:r>
              <a:rPr lang="en-US" altLang="ko-KR" dirty="0" smtClean="0"/>
              <a:t>1,650</a:t>
            </a:r>
            <a:r>
              <a:rPr lang="ko-KR" altLang="en-US" dirty="0" smtClean="0"/>
              <a:t>만원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141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</a:rPr>
              <a:t>D</a:t>
            </a:r>
            <a:r>
              <a:rPr lang="ko-KR" altLang="en-US" sz="2000" dirty="0" smtClean="0">
                <a:latin typeface="+mj-ea"/>
              </a:rPr>
              <a:t>업체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4"/>
          <a:stretch/>
        </p:blipFill>
        <p:spPr bwMode="auto">
          <a:xfrm>
            <a:off x="448028" y="1700808"/>
            <a:ext cx="3162300" cy="348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00808"/>
            <a:ext cx="2729509" cy="2606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810" y="4307366"/>
            <a:ext cx="2662696" cy="202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36" y="1916240"/>
            <a:ext cx="1995936" cy="217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72998" y="3743137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평균 </a:t>
            </a:r>
            <a:r>
              <a:rPr lang="en-US" altLang="ko-KR" dirty="0" smtClean="0"/>
              <a:t>1,400</a:t>
            </a:r>
            <a:r>
              <a:rPr lang="ko-KR" altLang="en-US" dirty="0" smtClean="0"/>
              <a:t>만원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1566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</a:rPr>
              <a:t>E</a:t>
            </a:r>
            <a:r>
              <a:rPr lang="ko-KR" altLang="en-US" sz="2000" dirty="0" smtClean="0">
                <a:latin typeface="+mj-ea"/>
              </a:rPr>
              <a:t>업체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5"/>
          <a:stretch/>
        </p:blipFill>
        <p:spPr bwMode="auto">
          <a:xfrm>
            <a:off x="452028" y="1772816"/>
            <a:ext cx="3162300" cy="362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2816"/>
            <a:ext cx="2519823" cy="239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71202"/>
            <a:ext cx="2697983" cy="204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735" y="1916832"/>
            <a:ext cx="2268123" cy="237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76998" y="3996300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평균 </a:t>
            </a:r>
            <a:r>
              <a:rPr lang="en-US" altLang="ko-KR" dirty="0" smtClean="0"/>
              <a:t>1,500</a:t>
            </a:r>
            <a:r>
              <a:rPr lang="ko-KR" altLang="en-US" dirty="0" smtClean="0"/>
              <a:t>만원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217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위</a:t>
            </a:r>
            <a:r>
              <a:rPr lang="ko-KR" altLang="en-US" sz="2000" dirty="0">
                <a:latin typeface="+mj-ea"/>
                <a:ea typeface="+mj-ea"/>
              </a:rPr>
              <a:t>치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09" y="1772816"/>
            <a:ext cx="7477125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3602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2" y="1628800"/>
            <a:ext cx="4240971" cy="472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2816"/>
            <a:ext cx="3600400" cy="291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타원 1"/>
          <p:cNvSpPr/>
          <p:nvPr/>
        </p:nvSpPr>
        <p:spPr>
          <a:xfrm>
            <a:off x="5796136" y="2276872"/>
            <a:ext cx="2160240" cy="2160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4620"/>
            <a:ext cx="3218109" cy="158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타원 10"/>
          <p:cNvSpPr/>
          <p:nvPr/>
        </p:nvSpPr>
        <p:spPr>
          <a:xfrm>
            <a:off x="6268380" y="4950171"/>
            <a:ext cx="1215752" cy="121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16417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105" y="1772816"/>
            <a:ext cx="6981825" cy="4551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23753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</a:rPr>
              <a:t>입지분석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3624"/>
            <a:ext cx="3959721" cy="49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218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입지분석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9" y="1916832"/>
            <a:ext cx="3903948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4314998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689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입지분석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672" y="1648824"/>
            <a:ext cx="4692311" cy="464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7665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입지선정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입지분석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480969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69160"/>
            <a:ext cx="62007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95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창업자 소개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113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5" y="1700808"/>
            <a:ext cx="44577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972" y="1772816"/>
            <a:ext cx="3926828" cy="428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6121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79" y="1844824"/>
            <a:ext cx="3939498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392" y="1818039"/>
            <a:ext cx="3862045" cy="3519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949026"/>
            <a:ext cx="3600400" cy="221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78699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입지선정과 상권분석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상권분석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</a:rPr>
              <a:t>상권분석</a:t>
            </a:r>
            <a:endParaRPr lang="ko-KR" altLang="en-US" sz="2000" dirty="0">
              <a:latin typeface="+mj-ea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387" y="1700808"/>
            <a:ext cx="4047570" cy="471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285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인테리어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점포계획 및 인테리</a:t>
            </a:r>
            <a:r>
              <a:rPr lang="ko-KR" altLang="en-US" sz="2000" dirty="0">
                <a:latin typeface="+mj-ea"/>
                <a:ea typeface="+mj-ea"/>
              </a:rPr>
              <a:t>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+mj-ea"/>
              </a:rPr>
              <a:t>본사 지침</a:t>
            </a:r>
          </a:p>
        </p:txBody>
      </p:sp>
      <p:pic>
        <p:nvPicPr>
          <p:cNvPr id="29700" name="Picture 4" descr="https://postfiles.pstatic.net/MjAyMTEwMjlfMTcg/MDAxNjM1NDY5ODc2NDEx.9p4cpuh7E5UuWQx_I-XDnyNpm_X7JadWfOoJAS17cOsg.mf_ngzp4OIDZUKi4TaDKkCVgmHBxzWxRhOwid1RVs64g.JPEG.hk00411/IMG_9024.JPG?type=w7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5767"/>
            <a:ext cx="3456384" cy="46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s://postfiles.pstatic.net/MjAyMTEwMjlfMTM2/MDAxNjM1NDY5ODc4Njcw.36-Hlarj7ll4H-JS-2x_yHwCmnYsxnVf-jhcNGQpLjcg.yX0KMt8QWaOuNKIBIoB5cmURAQQeVnzJMlk0ToBvVmkg.JPEG.hk00411/IMG_9017.JPG?type=w7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180" y="1690727"/>
            <a:ext cx="3456384" cy="461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0095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운영계획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영업 및 마케팅 계획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본사 지침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7174776" cy="271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2094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투자계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1628800"/>
            <a:ext cx="3759932" cy="316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4789552"/>
            <a:ext cx="6071021" cy="18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259" y="1758274"/>
            <a:ext cx="3960440" cy="290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0727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자금계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투자계</a:t>
            </a:r>
            <a:r>
              <a:rPr lang="ko-KR" altLang="en-US" sz="2000" dirty="0">
                <a:latin typeface="+mj-ea"/>
                <a:ea typeface="+mj-ea"/>
              </a:rPr>
              <a:t>획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="" xmlns:a16="http://schemas.microsoft.com/office/drawing/2014/main" id="{3AF91747-82ED-4C6F-8DD7-E5F8E9946F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422322"/>
              </p:ext>
            </p:extLst>
          </p:nvPr>
        </p:nvGraphicFramePr>
        <p:xfrm>
          <a:off x="1561942" y="2276872"/>
          <a:ext cx="6020117" cy="2484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3217">
                  <a:extLst>
                    <a:ext uri="{9D8B030D-6E8A-4147-A177-3AD203B41FA5}">
                      <a16:colId xmlns="" xmlns:a16="http://schemas.microsoft.com/office/drawing/2014/main" val="1690727027"/>
                    </a:ext>
                  </a:extLst>
                </a:gridCol>
                <a:gridCol w="881380">
                  <a:extLst>
                    <a:ext uri="{9D8B030D-6E8A-4147-A177-3AD203B41FA5}">
                      <a16:colId xmlns="" xmlns:a16="http://schemas.microsoft.com/office/drawing/2014/main" val="575733465"/>
                    </a:ext>
                  </a:extLst>
                </a:gridCol>
                <a:gridCol w="881380">
                  <a:extLst>
                    <a:ext uri="{9D8B030D-6E8A-4147-A177-3AD203B41FA5}">
                      <a16:colId xmlns="" xmlns:a16="http://schemas.microsoft.com/office/drawing/2014/main" val="1909140441"/>
                    </a:ext>
                  </a:extLst>
                </a:gridCol>
                <a:gridCol w="881380">
                  <a:extLst>
                    <a:ext uri="{9D8B030D-6E8A-4147-A177-3AD203B41FA5}">
                      <a16:colId xmlns="" xmlns:a16="http://schemas.microsoft.com/office/drawing/2014/main" val="3622243035"/>
                    </a:ext>
                  </a:extLst>
                </a:gridCol>
                <a:gridCol w="881380">
                  <a:extLst>
                    <a:ext uri="{9D8B030D-6E8A-4147-A177-3AD203B41FA5}">
                      <a16:colId xmlns="" xmlns:a16="http://schemas.microsoft.com/office/drawing/2014/main" val="3763762851"/>
                    </a:ext>
                  </a:extLst>
                </a:gridCol>
                <a:gridCol w="881380"/>
              </a:tblGrid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차년도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차년도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959511946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</a:rPr>
                        <a:t>계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/>
                        </a:rPr>
                        <a:t>23,090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/>
                        </a:rPr>
                        <a:t>7,090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/>
                        </a:rPr>
                        <a:t>7,090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/>
                        </a:rPr>
                        <a:t>7,090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/>
                        </a:rPr>
                        <a:t>7,090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임대료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90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90</a:t>
                      </a:r>
                      <a:endParaRPr lang="en-US" altLang="ko-KR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90</a:t>
                      </a:r>
                      <a:endParaRPr lang="en-US" altLang="ko-KR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90</a:t>
                      </a:r>
                      <a:endParaRPr lang="en-US" altLang="ko-KR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590189546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인테리어 및 장비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14,000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37525232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인건비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4,000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4,500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5,000</a:t>
                      </a:r>
                      <a:endParaRPr lang="en-US" altLang="ko-KR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70775697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기타비용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1376993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052FFD4-2767-4B43-8696-BA9C25634AFF}"/>
              </a:ext>
            </a:extLst>
          </p:cNvPr>
          <p:cNvSpPr txBox="1"/>
          <p:nvPr/>
        </p:nvSpPr>
        <p:spPr>
          <a:xfrm>
            <a:off x="6516216" y="1951305"/>
            <a:ext cx="152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   (</a:t>
            </a:r>
            <a:r>
              <a:rPr lang="ko-KR" altLang="en-US" sz="1200" b="1" dirty="0"/>
              <a:t>단위</a:t>
            </a:r>
            <a:r>
              <a:rPr lang="en-US" altLang="ko-KR" sz="1200" b="1" dirty="0" smtClean="0"/>
              <a:t>:</a:t>
            </a:r>
            <a:r>
              <a:rPr lang="ko-KR" altLang="en-US" sz="1200" b="1" dirty="0" smtClean="0"/>
              <a:t>만원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2691582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사업타당성 진단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매출분석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828" y="1779399"/>
            <a:ext cx="60960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82" y="4299679"/>
            <a:ext cx="62388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96151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자금계획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사업타당성 진단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latin typeface="+mj-ea"/>
              </a:rPr>
              <a:t>월매출목표</a:t>
            </a:r>
            <a:endParaRPr lang="ko-KR" altLang="en-US" sz="2000" dirty="0">
              <a:latin typeface="+mj-ea"/>
            </a:endParaRPr>
          </a:p>
        </p:txBody>
      </p:sp>
      <p:graphicFrame>
        <p:nvGraphicFramePr>
          <p:cNvPr id="7" name="차트 6">
            <a:extLst>
              <a:ext uri="{FF2B5EF4-FFF2-40B4-BE49-F238E27FC236}">
                <a16:creationId xmlns="" xmlns:a16="http://schemas.microsoft.com/office/drawing/2014/main" id="{8A0E235E-3774-47F0-BE85-B9749C67E1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249981"/>
              </p:ext>
            </p:extLst>
          </p:nvPr>
        </p:nvGraphicFramePr>
        <p:xfrm>
          <a:off x="1048780" y="1700808"/>
          <a:ext cx="70567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80164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창업동기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4740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사업배경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488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사업개요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사업배경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j-ea"/>
                <a:ea typeface="+mj-ea"/>
              </a:rPr>
              <a:t>-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7765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아이템 선정 배경 및 주요고객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국내 최다 매장 보유 치킨 </a:t>
            </a:r>
            <a:r>
              <a:rPr lang="ko-KR" altLang="en-US" sz="2000" dirty="0" err="1" smtClean="0">
                <a:latin typeface="+mj-ea"/>
                <a:ea typeface="+mj-ea"/>
              </a:rPr>
              <a:t>프렌차이즈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17"/>
          <a:stretch/>
        </p:blipFill>
        <p:spPr bwMode="auto">
          <a:xfrm>
            <a:off x="462372" y="1772816"/>
            <a:ext cx="2443297" cy="452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104" y="1772816"/>
            <a:ext cx="5667548" cy="234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3059832" y="3861048"/>
            <a:ext cx="5528820" cy="2565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741" y="4167604"/>
            <a:ext cx="5408662" cy="235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109930" y="6264182"/>
            <a:ext cx="5528820" cy="2565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452028" y="2276872"/>
            <a:ext cx="2247764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97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프랜차이즈 </a:t>
            </a:r>
            <a:r>
              <a:rPr lang="ko-KR" altLang="en-US" sz="2000" smtClean="0">
                <a:latin typeface="+mj-ea"/>
                <a:ea typeface="+mj-ea"/>
              </a:rPr>
              <a:t>경쟁업체 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25" y="1813899"/>
            <a:ext cx="2343483" cy="230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08774"/>
            <a:ext cx="2821375" cy="218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3" y="1918732"/>
            <a:ext cx="2621680" cy="209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68" y="4120908"/>
            <a:ext cx="6247734" cy="252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00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>
          <a:xfrm>
            <a:off x="462372" y="274638"/>
            <a:ext cx="8229600" cy="49006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2000" dirty="0" smtClean="0">
                <a:solidFill>
                  <a:schemeClr val="bg1"/>
                </a:solidFill>
                <a:latin typeface="+mj-ea"/>
              </a:rPr>
              <a:t>아이템 선정</a:t>
            </a:r>
            <a:endParaRPr lang="ko-KR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2" y="760638"/>
            <a:ext cx="82296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경쟁환경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028" y="1144219"/>
            <a:ext cx="8229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+mj-ea"/>
                <a:ea typeface="+mj-ea"/>
              </a:rPr>
              <a:t>입지에 따른 경쟁 분석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11" y="1772816"/>
            <a:ext cx="7158154" cy="40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61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600</Words>
  <Application>Microsoft Office PowerPoint</Application>
  <PresentationFormat>화면 슬라이드 쇼(4:3)</PresentationFormat>
  <Paragraphs>315</Paragraphs>
  <Slides>38</Slides>
  <Notes>34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39" baseType="lpstr">
      <vt:lpstr>Office 테마</vt:lpstr>
      <vt:lpstr>치킨 창업계획서</vt:lpstr>
      <vt:lpstr>목차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본죽&amp;비빔밥 창업계획서</dc:title>
  <dc:creator>user</dc:creator>
  <cp:lastModifiedBy>user</cp:lastModifiedBy>
  <cp:revision>29</cp:revision>
  <dcterms:created xsi:type="dcterms:W3CDTF">2023-08-08T00:06:50Z</dcterms:created>
  <dcterms:modified xsi:type="dcterms:W3CDTF">2023-10-12T00:16:44Z</dcterms:modified>
</cp:coreProperties>
</file>