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61" r:id="rId4"/>
    <p:sldId id="267" r:id="rId5"/>
    <p:sldId id="266" r:id="rId6"/>
    <p:sldId id="265" r:id="rId7"/>
    <p:sldId id="276" r:id="rId8"/>
    <p:sldId id="269" r:id="rId9"/>
    <p:sldId id="277" r:id="rId10"/>
    <p:sldId id="268" r:id="rId11"/>
    <p:sldId id="271" r:id="rId12"/>
    <p:sldId id="282" r:id="rId13"/>
    <p:sldId id="284" r:id="rId14"/>
    <p:sldId id="285" r:id="rId15"/>
    <p:sldId id="270" r:id="rId16"/>
    <p:sldId id="278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2500</c:v>
                </c:pt>
                <c:pt idx="1">
                  <c:v>3000</c:v>
                </c:pt>
                <c:pt idx="2">
                  <c:v>3500</c:v>
                </c:pt>
                <c:pt idx="3">
                  <c:v>4000</c:v>
                </c:pt>
                <c:pt idx="4">
                  <c:v>4500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7528352"/>
        <c:axId val="327526176"/>
      </c:lineChart>
      <c:catAx>
        <c:axId val="32752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27526176"/>
        <c:crosses val="autoZero"/>
        <c:auto val="1"/>
        <c:lblAlgn val="ctr"/>
        <c:lblOffset val="100"/>
        <c:noMultiLvlLbl val="0"/>
      </c:catAx>
      <c:valAx>
        <c:axId val="327526176"/>
        <c:scaling>
          <c:orientation val="minMax"/>
          <c:max val="5000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27528352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AE161-3A33-4EE9-837C-DA6A1987E94B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52D66-0200-4E0B-B770-ECC78F754A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37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52D66-0200-4E0B-B770-ECC78F754A7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692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smtClean="0"/>
              <a:t>중식당 </a:t>
            </a:r>
            <a:r>
              <a:rPr lang="ko-KR" altLang="en-US" b="1" dirty="0" smtClean="0"/>
              <a:t>창업계획서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매장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1772817"/>
            <a:ext cx="400697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101" y="1772817"/>
            <a:ext cx="3965928" cy="331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6373116"/>
            <a:ext cx="1612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부동산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</a:rPr>
              <a:t>석봉동</a:t>
            </a:r>
            <a:endParaRPr lang="ko-KR" altLang="en-US" sz="2000" dirty="0">
              <a:latin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5ED62841-56DF-44D4-95C7-7E5937CAA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984" y="1991185"/>
            <a:ext cx="5484912" cy="33248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136834A-539B-4626-BE4E-F8B64EF3B5C9}"/>
              </a:ext>
            </a:extLst>
          </p:cNvPr>
          <p:cNvSpPr txBox="1"/>
          <p:nvPr/>
        </p:nvSpPr>
        <p:spPr>
          <a:xfrm>
            <a:off x="1194048" y="551861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건물중심 반경 </a:t>
            </a:r>
            <a:r>
              <a:rPr lang="en-US" altLang="ko-KR" sz="2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400</a:t>
            </a:r>
            <a:r>
              <a:rPr lang="ko-KR" altLang="en-US" sz="2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미터</a:t>
            </a:r>
          </a:p>
        </p:txBody>
      </p:sp>
    </p:spTree>
    <p:extLst>
      <p:ext uri="{BB962C8B-B14F-4D97-AF65-F5344CB8AC3E}">
        <p14:creationId xmlns:p14="http://schemas.microsoft.com/office/powerpoint/2010/main" val="3590612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r>
              <a:rPr lang="ko-KR" altLang="en-US" sz="2000" dirty="0" smtClean="0">
                <a:latin typeface="+mj-ea"/>
                <a:ea typeface="+mj-ea"/>
              </a:rPr>
              <a:t> 시장조사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매출 및 업소 수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7FC8E191-EC8C-4279-BA69-6DEF3B185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36" y="2204864"/>
            <a:ext cx="7960184" cy="383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37311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30152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</a:rPr>
              <a:t>석봉동</a:t>
            </a:r>
            <a:endParaRPr lang="ko-KR" altLang="en-US" sz="2000" dirty="0">
              <a:latin typeface="+mj-ea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E36F4ABB-F304-4978-ADBC-F113AF244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46" y="2164280"/>
            <a:ext cx="6881092" cy="4121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637311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1773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690CAFD-0DD9-46CB-ADFA-C2BF83801176}"/>
              </a:ext>
            </a:extLst>
          </p:cNvPr>
          <p:cNvSpPr txBox="1"/>
          <p:nvPr/>
        </p:nvSpPr>
        <p:spPr>
          <a:xfrm>
            <a:off x="-612576" y="164747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ko-KR" altLang="en-US" sz="2800" dirty="0" err="1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석봉동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시장조사</a:t>
            </a:r>
            <a:r>
              <a:rPr lang="en-US" altLang="ko-KR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-</a:t>
            </a:r>
            <a:r>
              <a:rPr lang="ko-KR" altLang="en-US" sz="28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주거인구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0BF6454C-EAE1-4B24-AADA-B83D0E2DF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83" y="2468562"/>
            <a:ext cx="3343275" cy="41148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75372BFF-9408-42AF-A635-47E7747B6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73673"/>
            <a:ext cx="3935517" cy="40387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6373116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</a:t>
            </a:r>
            <a:r>
              <a:rPr lang="ko-KR" altLang="en-US" sz="1200" dirty="0" err="1"/>
              <a:t>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54569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내부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516832" y="2051178"/>
            <a:ext cx="6120680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619672" y="2106159"/>
            <a:ext cx="2304256" cy="32403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주방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067944" y="2291348"/>
            <a:ext cx="1193304" cy="3823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테이블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5940152" y="2293662"/>
            <a:ext cx="1193304" cy="3823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테이블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101584" y="4856165"/>
            <a:ext cx="1193304" cy="3823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테이블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5947913" y="4856165"/>
            <a:ext cx="1193304" cy="3823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테이블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 rot="16200000">
            <a:off x="6819664" y="3818935"/>
            <a:ext cx="905272" cy="5040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테이블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3512468" y="2843535"/>
            <a:ext cx="822920" cy="648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키오스크</a:t>
            </a:r>
            <a:endParaRPr lang="ko-KR" altLang="en-US" dirty="0"/>
          </a:p>
        </p:txBody>
      </p:sp>
      <p:sp>
        <p:nvSpPr>
          <p:cNvPr id="10" name="현 9"/>
          <p:cNvSpPr/>
          <p:nvPr/>
        </p:nvSpPr>
        <p:spPr>
          <a:xfrm>
            <a:off x="7169460" y="2680036"/>
            <a:ext cx="936104" cy="748601"/>
          </a:xfrm>
          <a:prstGeom prst="chord">
            <a:avLst>
              <a:gd name="adj1" fmla="val 5094379"/>
              <a:gd name="adj2" fmla="val 1609425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출입구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16832" y="5579948"/>
            <a:ext cx="4657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33㎡(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10</a:t>
            </a:r>
            <a:r>
              <a:rPr lang="ko-KR" altLang="en-US" dirty="0" smtClean="0"/>
              <a:t>평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배달 및 간단한 식사에 특화된 주방과 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인테리어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1" y="2295293"/>
            <a:ext cx="4624056" cy="308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420" y="3429000"/>
            <a:ext cx="269847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38737" y="2348880"/>
            <a:ext cx="2967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깔끔하고 모던한 분위기 및 가족 등 누구나 편하게 식사할 수 있는 분위기 제공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179512" y="6392361"/>
            <a:ext cx="6266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https://blog.naver.com/ejejej0179/223021837558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80054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운영계획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운</a:t>
            </a:r>
            <a:r>
              <a:rPr lang="ko-KR" altLang="en-US" sz="2000" dirty="0">
                <a:latin typeface="+mj-ea"/>
                <a:ea typeface="+mj-ea"/>
              </a:rPr>
              <a:t>영</a:t>
            </a:r>
            <a:r>
              <a:rPr lang="ko-KR" altLang="en-US" sz="2000" dirty="0" smtClean="0">
                <a:latin typeface="+mj-ea"/>
                <a:ea typeface="+mj-ea"/>
              </a:rPr>
              <a:t> 및 마케팅 계획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영</a:t>
            </a:r>
            <a:r>
              <a:rPr lang="ko-KR" altLang="en-US" sz="2000" dirty="0">
                <a:latin typeface="+mj-ea"/>
                <a:ea typeface="+mj-ea"/>
              </a:rPr>
              <a:t>업</a:t>
            </a:r>
            <a:r>
              <a:rPr lang="ko-KR" altLang="en-US" sz="2000" dirty="0" smtClean="0">
                <a:latin typeface="+mj-ea"/>
                <a:ea typeface="+mj-ea"/>
              </a:rPr>
              <a:t> 및 인력구성</a:t>
            </a:r>
            <a:r>
              <a:rPr lang="en-US" altLang="ko-KR" sz="2000" dirty="0" smtClean="0">
                <a:latin typeface="+mj-ea"/>
                <a:ea typeface="+mj-ea"/>
              </a:rPr>
              <a:t>, </a:t>
            </a:r>
            <a:r>
              <a:rPr lang="ko-KR" altLang="en-US" sz="2000" dirty="0" smtClean="0">
                <a:latin typeface="+mj-ea"/>
                <a:ea typeface="+mj-ea"/>
              </a:rPr>
              <a:t>마케팅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영</a:t>
            </a:r>
            <a:r>
              <a:rPr lang="ko-KR" altLang="en-US" sz="2000" b="1" dirty="0">
                <a:latin typeface="+mj-ea"/>
                <a:ea typeface="+mj-ea"/>
              </a:rPr>
              <a:t>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  <a:r>
              <a:rPr lang="ko-KR" altLang="en-US" sz="2000" b="1" dirty="0" smtClean="0">
                <a:latin typeface="+mj-ea"/>
                <a:ea typeface="+mj-ea"/>
              </a:rPr>
              <a:t> 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운영일정 </a:t>
            </a:r>
            <a:r>
              <a:rPr lang="en-US" altLang="ko-KR" sz="2000" dirty="0">
                <a:latin typeface="+mj-ea"/>
                <a:ea typeface="+mj-ea"/>
              </a:rPr>
              <a:t>:</a:t>
            </a:r>
            <a:r>
              <a:rPr lang="ko-KR" altLang="en-US" sz="2000" dirty="0">
                <a:latin typeface="+mj-ea"/>
                <a:ea typeface="+mj-ea"/>
              </a:rPr>
              <a:t>연중무휴</a:t>
            </a:r>
            <a:r>
              <a:rPr lang="en-US" altLang="ko-KR" sz="2000" dirty="0">
                <a:latin typeface="+mj-ea"/>
                <a:ea typeface="+mj-ea"/>
              </a:rPr>
              <a:t>(</a:t>
            </a:r>
            <a:r>
              <a:rPr lang="ko-KR" altLang="en-US" sz="2000" dirty="0">
                <a:latin typeface="+mj-ea"/>
                <a:ea typeface="+mj-ea"/>
              </a:rPr>
              <a:t>국경일</a:t>
            </a:r>
            <a:r>
              <a:rPr lang="en-US" altLang="ko-KR" sz="2000" dirty="0">
                <a:latin typeface="+mj-ea"/>
                <a:ea typeface="+mj-ea"/>
              </a:rPr>
              <a:t>, </a:t>
            </a:r>
            <a:r>
              <a:rPr lang="ko-KR" altLang="en-US" sz="2000" dirty="0">
                <a:latin typeface="+mj-ea"/>
                <a:ea typeface="+mj-ea"/>
              </a:rPr>
              <a:t>명절 제외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운영시간 </a:t>
            </a:r>
            <a:r>
              <a:rPr lang="en-US" altLang="ko-KR" sz="2000" dirty="0">
                <a:latin typeface="+mj-ea"/>
                <a:ea typeface="+mj-ea"/>
              </a:rPr>
              <a:t>:</a:t>
            </a:r>
            <a:r>
              <a:rPr lang="ko-KR" altLang="en-US" sz="2000" dirty="0" smtClean="0">
                <a:latin typeface="+mj-ea"/>
                <a:ea typeface="+mj-ea"/>
              </a:rPr>
              <a:t>월</a:t>
            </a:r>
            <a:r>
              <a:rPr lang="en-US" altLang="ko-KR" sz="2000" dirty="0" smtClean="0">
                <a:latin typeface="+mj-ea"/>
                <a:ea typeface="+mj-ea"/>
              </a:rPr>
              <a:t>~</a:t>
            </a:r>
            <a:r>
              <a:rPr lang="ko-KR" altLang="en-US" sz="2000" dirty="0" smtClean="0">
                <a:latin typeface="+mj-ea"/>
                <a:ea typeface="+mj-ea"/>
              </a:rPr>
              <a:t>금</a:t>
            </a:r>
            <a:r>
              <a:rPr lang="en-US" altLang="ko-KR" sz="2000" dirty="0" smtClean="0">
                <a:latin typeface="+mj-ea"/>
                <a:ea typeface="+mj-ea"/>
              </a:rPr>
              <a:t>10:00~22:00 </a:t>
            </a:r>
            <a:r>
              <a:rPr lang="ko-KR" altLang="en-US" sz="2000" dirty="0" smtClean="0">
                <a:latin typeface="+mj-ea"/>
                <a:ea typeface="+mj-ea"/>
              </a:rPr>
              <a:t>토</a:t>
            </a:r>
            <a:r>
              <a:rPr lang="en-US" altLang="ko-KR" sz="2000" dirty="0" smtClean="0">
                <a:latin typeface="+mj-ea"/>
                <a:ea typeface="+mj-ea"/>
              </a:rPr>
              <a:t>, </a:t>
            </a:r>
            <a:r>
              <a:rPr lang="ko-KR" altLang="en-US" sz="2000" dirty="0" smtClean="0">
                <a:latin typeface="+mj-ea"/>
                <a:ea typeface="+mj-ea"/>
              </a:rPr>
              <a:t>일</a:t>
            </a:r>
            <a:r>
              <a:rPr lang="en-US" altLang="ko-KR" sz="2000" dirty="0" smtClean="0">
                <a:latin typeface="+mj-ea"/>
                <a:ea typeface="+mj-ea"/>
              </a:rPr>
              <a:t>11:00~20:00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52028" y="2996952"/>
            <a:ext cx="82177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인력구성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latin typeface="+mj-ea"/>
                <a:ea typeface="+mj-ea"/>
              </a:rPr>
              <a:t>월 총 인건비 </a:t>
            </a:r>
            <a:r>
              <a:rPr lang="en-US" altLang="ko-KR" sz="2000" b="1" dirty="0" smtClean="0">
                <a:latin typeface="+mj-ea"/>
                <a:ea typeface="+mj-ea"/>
              </a:rPr>
              <a:t>1,050</a:t>
            </a:r>
            <a:r>
              <a:rPr lang="ko-KR" altLang="en-US" sz="2000" b="1" dirty="0" smtClean="0">
                <a:latin typeface="+mj-ea"/>
                <a:ea typeface="+mj-ea"/>
              </a:rPr>
              <a:t>만원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주방 정규직 </a:t>
            </a:r>
            <a:r>
              <a:rPr lang="en-US" altLang="ko-KR" sz="2000" dirty="0" smtClean="0">
                <a:latin typeface="+mj-ea"/>
                <a:ea typeface="+mj-ea"/>
              </a:rPr>
              <a:t>2</a:t>
            </a:r>
            <a:r>
              <a:rPr lang="ko-KR" altLang="en-US" sz="2000" dirty="0" smtClean="0">
                <a:latin typeface="+mj-ea"/>
                <a:ea typeface="+mj-ea"/>
              </a:rPr>
              <a:t>인</a:t>
            </a:r>
            <a:r>
              <a:rPr lang="en-US" altLang="ko-KR" sz="2000" dirty="0" smtClean="0">
                <a:latin typeface="+mj-ea"/>
                <a:ea typeface="+mj-ea"/>
              </a:rPr>
              <a:t>*280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r>
              <a:rPr lang="en-US" altLang="ko-KR" sz="2000" dirty="0" smtClean="0">
                <a:latin typeface="+mj-ea"/>
                <a:ea typeface="+mj-ea"/>
              </a:rPr>
              <a:t>=560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홀 아르바이트 </a:t>
            </a:r>
            <a:r>
              <a:rPr lang="en-US" altLang="ko-KR" sz="2000" dirty="0" smtClean="0">
                <a:latin typeface="+mj-ea"/>
                <a:ea typeface="+mj-ea"/>
              </a:rPr>
              <a:t>1</a:t>
            </a:r>
            <a:r>
              <a:rPr lang="ko-KR" altLang="en-US" sz="2000" dirty="0" smtClean="0">
                <a:latin typeface="+mj-ea"/>
                <a:ea typeface="+mj-ea"/>
              </a:rPr>
              <a:t>인</a:t>
            </a:r>
            <a:r>
              <a:rPr lang="en-US" altLang="ko-KR" sz="2000" dirty="0" smtClean="0">
                <a:latin typeface="+mj-ea"/>
                <a:ea typeface="+mj-ea"/>
              </a:rPr>
              <a:t>*220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r>
              <a:rPr lang="en-US" altLang="ko-KR" sz="2000" dirty="0" smtClean="0">
                <a:latin typeface="+mj-ea"/>
                <a:ea typeface="+mj-ea"/>
              </a:rPr>
              <a:t>=220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배달 정규직 </a:t>
            </a:r>
            <a:r>
              <a:rPr lang="en-US" altLang="ko-KR" sz="2000" dirty="0" smtClean="0">
                <a:latin typeface="+mj-ea"/>
                <a:ea typeface="+mj-ea"/>
              </a:rPr>
              <a:t>1</a:t>
            </a:r>
            <a:r>
              <a:rPr lang="ko-KR" altLang="en-US" sz="2000" dirty="0" smtClean="0">
                <a:latin typeface="+mj-ea"/>
                <a:ea typeface="+mj-ea"/>
              </a:rPr>
              <a:t>인</a:t>
            </a:r>
            <a:r>
              <a:rPr lang="en-US" altLang="ko-KR" sz="2000" dirty="0" smtClean="0">
                <a:latin typeface="+mj-ea"/>
                <a:ea typeface="+mj-ea"/>
              </a:rPr>
              <a:t>*250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r>
              <a:rPr lang="en-US" altLang="ko-KR" sz="2000" dirty="0" smtClean="0">
                <a:latin typeface="+mj-ea"/>
                <a:ea typeface="+mj-ea"/>
              </a:rPr>
              <a:t>=250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기타인건비 </a:t>
            </a:r>
            <a:r>
              <a:rPr lang="en-US" altLang="ko-KR" sz="2000" dirty="0" smtClean="0">
                <a:latin typeface="+mj-ea"/>
                <a:ea typeface="+mj-ea"/>
              </a:rPr>
              <a:t>20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99177" y="5164868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마케팅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배달 </a:t>
            </a:r>
            <a:r>
              <a:rPr lang="ko-KR" altLang="en-US" sz="2000" dirty="0" err="1" smtClean="0">
                <a:latin typeface="+mj-ea"/>
                <a:ea typeface="+mj-ea"/>
              </a:rPr>
              <a:t>어플을</a:t>
            </a:r>
            <a:r>
              <a:rPr lang="ko-KR" altLang="en-US" sz="2000" dirty="0" smtClean="0">
                <a:latin typeface="+mj-ea"/>
                <a:ea typeface="+mj-ea"/>
              </a:rPr>
              <a:t> 활용하여 할인 쿠폰 배포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오픈 시 맛보기 행사 개최</a:t>
            </a:r>
            <a:endParaRPr lang="en-US" altLang="ko-KR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투자계획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투자비용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3AF91747-82ED-4C6F-8DD7-E5F8E9946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846656"/>
              </p:ext>
            </p:extLst>
          </p:nvPr>
        </p:nvGraphicFramePr>
        <p:xfrm>
          <a:off x="1907704" y="2276872"/>
          <a:ext cx="5138737" cy="2898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217">
                  <a:extLst>
                    <a:ext uri="{9D8B030D-6E8A-4147-A177-3AD203B41FA5}">
                      <a16:colId xmlns:a16="http://schemas.microsoft.com/office/drawing/2014/main" xmlns="" val="1690727027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575733465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1909140441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3622243035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3763762851"/>
                    </a:ext>
                  </a:extLst>
                </a:gridCol>
              </a:tblGrid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구분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95119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계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680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235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210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205</a:t>
                      </a:r>
                      <a:endParaRPr lang="ko-KR" altLang="en-US" sz="1400" b="1" dirty="0"/>
                    </a:p>
                  </a:txBody>
                  <a:tcPr/>
                </a:tc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임대료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01895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인테리어 및 장비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350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752523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식자재 및 재고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45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479346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인건비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100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0775697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기타비용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50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376993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52FFD4-2767-4B43-8696-BA9C25634AFF}"/>
              </a:ext>
            </a:extLst>
          </p:cNvPr>
          <p:cNvSpPr txBox="1"/>
          <p:nvPr/>
        </p:nvSpPr>
        <p:spPr>
          <a:xfrm>
            <a:off x="5940152" y="1825116"/>
            <a:ext cx="152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   (</a:t>
            </a:r>
            <a:r>
              <a:rPr lang="ko-KR" altLang="en-US" sz="1200" b="1" dirty="0"/>
              <a:t>단위</a:t>
            </a:r>
            <a:r>
              <a:rPr lang="en-US" altLang="ko-KR" sz="1200" b="1" dirty="0" smtClean="0"/>
              <a:t>:</a:t>
            </a:r>
            <a:r>
              <a:rPr lang="ko-KR" altLang="en-US" sz="1200" b="1" dirty="0" smtClean="0"/>
              <a:t>만원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사업타당성 진단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매출목표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xmlns="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4549117"/>
              </p:ext>
            </p:extLst>
          </p:nvPr>
        </p:nvGraphicFramePr>
        <p:xfrm>
          <a:off x="1048780" y="2132856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+mj-ea"/>
              </a:rPr>
              <a:t> 목차</a:t>
            </a:r>
            <a:endParaRPr lang="ko-KR" altLang="en-US" b="1" dirty="0">
              <a:latin typeface="+mj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075240" cy="4709120"/>
          </a:xfrm>
        </p:spPr>
        <p:txBody>
          <a:bodyPr>
            <a:no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사업개요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 창업자  소개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창업동기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3.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사업배경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아이템 선정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 아이템  선정 배경 및 주요고객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경쟁 환경 분석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입지선정과 상권분석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입지선정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상권분석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인테리어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점포계획 및 인테리어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운영계획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영업 및 마케팅 계획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</a:rPr>
              <a:t>자금계획</a:t>
            </a:r>
            <a:endParaRPr lang="en-US" altLang="ko-KR" sz="1400" b="1" dirty="0">
              <a:solidFill>
                <a:srgbClr val="374151"/>
              </a:solidFill>
              <a:latin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      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자금계획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</a:rPr>
              <a:t>       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</a:rPr>
              <a:t>사업타당성 진단</a:t>
            </a:r>
            <a:endParaRPr lang="en-US" altLang="ko-KR" sz="1200" dirty="0">
              <a:solidFill>
                <a:srgbClr val="37415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창업자 소개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사업배경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창업동기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선정 배경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메뉴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" name="Picture 2" descr="https://postfiles.pstatic.net/MjAyMDA0MTVfMjUx/MDAxNTg2OTQyNzUwNzMw.h9gqA2kvIoNZ97VhE8ZQ_B63HJIpokz8HrfdBrFv-iog.wIKlL5VPdLwi2zCGSuUfeOPsNh-8JhvLdfpv1X-WlpYg.JPEG.mapssi8274/1586942749104.jpg?type=w966">
            <a:extLst>
              <a:ext uri="{FF2B5EF4-FFF2-40B4-BE49-F238E27FC236}">
                <a16:creationId xmlns:a16="http://schemas.microsoft.com/office/drawing/2014/main" xmlns="" id="{EEA69B28-5219-4A0D-B99A-872498BB5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661" y="1818522"/>
            <a:ext cx="309774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postfiles.pstatic.net/MjAyMDA0MTVfNzAg/MDAxNTg2OTQyNzUxOTQz.M_q3mTZSpLz_GkWM_kdalJJbvUbtBQDLmUioX-OARH0g.cNYGJWym3VHDVX-tVDQyTJ0FBdoLv8I7fCSt4VAYFh4g.JPEG.mapssi8274/1586942750361.jpg?type=w966">
            <a:extLst>
              <a:ext uri="{FF2B5EF4-FFF2-40B4-BE49-F238E27FC236}">
                <a16:creationId xmlns:a16="http://schemas.microsoft.com/office/drawing/2014/main" xmlns="" id="{C8F975B3-E2C6-4D43-B161-57D47C575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525" y="4062611"/>
            <a:ext cx="309774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0C435699-96EE-4186-89B8-C583700B6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844824"/>
            <a:ext cx="397192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선정 배경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448B2E5B-7591-48EB-9D08-51D345EFA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73" y="2263942"/>
            <a:ext cx="8129198" cy="267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6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인근 동종업소 매출분석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03172"/>
              </p:ext>
            </p:extLst>
          </p:nvPr>
        </p:nvGraphicFramePr>
        <p:xfrm>
          <a:off x="462372" y="206084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지역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상호명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월매출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월수익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재료비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인건비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월세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관리비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공과금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기타경비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평균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3,688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553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1,475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1,106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184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184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184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목표</a:t>
                      </a:r>
                      <a:endParaRPr lang="ko-KR" altLang="en-US" sz="1200" dirty="0"/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3,500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525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1,400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1,050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175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-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175</a:t>
                      </a:r>
                      <a:endParaRPr lang="ko-KR" altLang="en-US" sz="105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175</a:t>
                      </a:r>
                      <a:endParaRPr lang="ko-KR" altLang="en-US" sz="1050" dirty="0"/>
                    </a:p>
                  </a:txBody>
                  <a:tcPr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덕암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2,800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420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1,120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840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140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140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140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석봉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B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4,700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705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1,880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1,410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235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235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235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덕암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1,800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270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720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540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90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덕암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3,300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495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1,320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165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덕암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E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6,500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975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2,600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1,950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325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325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325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신탄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F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3,700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555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1,480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1,110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185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185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185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/>
                        <a:t>신탄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G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3,200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480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1,280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960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160</a:t>
                      </a:r>
                      <a:endParaRPr lang="ko-KR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2372" y="5939988"/>
            <a:ext cx="8055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err="1" smtClean="0"/>
              <a:t>월수익</a:t>
            </a:r>
            <a:r>
              <a:rPr lang="ko-KR" altLang="en-US" dirty="0" smtClean="0"/>
              <a:t> </a:t>
            </a:r>
            <a:r>
              <a:rPr lang="en-US" altLang="ko-KR" dirty="0" smtClean="0"/>
              <a:t>15%, </a:t>
            </a:r>
            <a:r>
              <a:rPr lang="ko-KR" altLang="en-US" dirty="0" smtClean="0"/>
              <a:t>재료비 </a:t>
            </a:r>
            <a:r>
              <a:rPr lang="en-US" altLang="ko-KR" dirty="0" smtClean="0"/>
              <a:t>40%, </a:t>
            </a:r>
            <a:r>
              <a:rPr lang="ko-KR" altLang="en-US" dirty="0" smtClean="0"/>
              <a:t>인건비 </a:t>
            </a:r>
            <a:r>
              <a:rPr lang="en-US" altLang="ko-KR" dirty="0" smtClean="0"/>
              <a:t>30%, </a:t>
            </a:r>
            <a:r>
              <a:rPr lang="ko-KR" altLang="en-US" dirty="0" smtClean="0"/>
              <a:t>월세 </a:t>
            </a:r>
            <a:r>
              <a:rPr lang="en-US" altLang="ko-KR" dirty="0" smtClean="0"/>
              <a:t>5%, </a:t>
            </a:r>
            <a:r>
              <a:rPr lang="ko-KR" altLang="en-US" dirty="0" smtClean="0"/>
              <a:t>공과금 </a:t>
            </a:r>
            <a:r>
              <a:rPr lang="en-US" altLang="ko-KR" dirty="0" smtClean="0"/>
              <a:t>5%, </a:t>
            </a:r>
            <a:r>
              <a:rPr lang="ko-KR" altLang="en-US" dirty="0" smtClean="0"/>
              <a:t>기타경비</a:t>
            </a:r>
            <a:r>
              <a:rPr lang="en-US" altLang="ko-KR" dirty="0" smtClean="0"/>
              <a:t> 5%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767432" y="1660158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단위</a:t>
            </a:r>
            <a:r>
              <a:rPr lang="en-US" altLang="ko-KR" sz="1100" dirty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만원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차별화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5" name="Picture 2" descr="https://postfiles.pstatic.net/MjAyMDA0MTVfMjUx/MDAxNTg2OTQyNzUwNzMw.h9gqA2kvIoNZ97VhE8ZQ_B63HJIpokz8HrfdBrFv-iog.wIKlL5VPdLwi2zCGSuUfeOPsNh-8JhvLdfpv1X-WlpYg.JPEG.mapssi8274/1586942749104.jpg?type=w966">
            <a:extLst>
              <a:ext uri="{FF2B5EF4-FFF2-40B4-BE49-F238E27FC236}">
                <a16:creationId xmlns:a16="http://schemas.microsoft.com/office/drawing/2014/main" xmlns="" id="{B8A79E54-D521-44D9-8150-E47116A48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31" y="2671831"/>
            <a:ext cx="2646062" cy="214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A871989-99B9-4E87-9DBC-C4FC798518FC}"/>
              </a:ext>
            </a:extLst>
          </p:cNvPr>
          <p:cNvSpPr txBox="1"/>
          <p:nvPr/>
        </p:nvSpPr>
        <p:spPr>
          <a:xfrm>
            <a:off x="341761" y="5011656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/>
              <a:t>짬뽕을 </a:t>
            </a:r>
            <a:r>
              <a:rPr lang="ko-KR" altLang="en-US" sz="1400" dirty="0" err="1"/>
              <a:t>메인요리로</a:t>
            </a:r>
            <a:r>
              <a:rPr lang="ko-KR" altLang="en-US" sz="1400" dirty="0"/>
              <a:t> 정하고 </a:t>
            </a:r>
            <a:endParaRPr lang="en-US" altLang="ko-KR" sz="1400" dirty="0"/>
          </a:p>
          <a:p>
            <a:r>
              <a:rPr lang="en-US" altLang="ko-KR" sz="1400" dirty="0"/>
              <a:t>    </a:t>
            </a:r>
            <a:r>
              <a:rPr lang="ko-KR" altLang="en-US" sz="1400" dirty="0" err="1"/>
              <a:t>세분화시켜</a:t>
            </a:r>
            <a:r>
              <a:rPr lang="ko-KR" altLang="en-US" sz="1400" dirty="0"/>
              <a:t> 다양한 메뉴개발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1D3F96D4-73BF-4575-BB5C-BE34B2081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565" y="2612500"/>
            <a:ext cx="2045117" cy="22638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5E3819E-FAC4-4621-8BA6-94042A3B180A}"/>
              </a:ext>
            </a:extLst>
          </p:cNvPr>
          <p:cNvSpPr txBox="1"/>
          <p:nvPr/>
        </p:nvSpPr>
        <p:spPr>
          <a:xfrm>
            <a:off x="3330093" y="501165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/>
              <a:t>탕수육소스에 비트를 첨가해 </a:t>
            </a:r>
            <a:endParaRPr lang="en-US" altLang="ko-KR" sz="1400" dirty="0"/>
          </a:p>
          <a:p>
            <a:r>
              <a:rPr lang="en-US" altLang="ko-KR" sz="1400" dirty="0"/>
              <a:t>    </a:t>
            </a:r>
            <a:r>
              <a:rPr lang="ko-KR" altLang="en-US" sz="1400" dirty="0"/>
              <a:t>영양과 비주얼을 둘다 잡아냄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5DB09D8B-2674-4D57-AACC-B84440EA3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473" y="2612500"/>
            <a:ext cx="1872208" cy="22321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700770-C584-47DC-AEBF-7F2F8EDC5545}"/>
              </a:ext>
            </a:extLst>
          </p:cNvPr>
          <p:cNvSpPr txBox="1"/>
          <p:nvPr/>
        </p:nvSpPr>
        <p:spPr>
          <a:xfrm>
            <a:off x="6318425" y="501165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/>
              <a:t>남녀노소 모두가 즐길 수 있는 </a:t>
            </a:r>
            <a:endParaRPr lang="en-US" altLang="ko-KR" sz="1400" dirty="0"/>
          </a:p>
          <a:p>
            <a:r>
              <a:rPr lang="en-US" altLang="ko-KR" sz="1400" dirty="0"/>
              <a:t>     </a:t>
            </a:r>
            <a:r>
              <a:rPr lang="ko-KR" altLang="en-US" sz="1400" dirty="0"/>
              <a:t>다양한 메뉴구성</a:t>
            </a:r>
          </a:p>
        </p:txBody>
      </p:sp>
    </p:spTree>
    <p:extLst>
      <p:ext uri="{BB962C8B-B14F-4D97-AF65-F5344CB8AC3E}">
        <p14:creationId xmlns:p14="http://schemas.microsoft.com/office/powerpoint/2010/main" val="1071331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487</Words>
  <Application>Microsoft Office PowerPoint</Application>
  <PresentationFormat>화면 슬라이드 쇼(4:3)</PresentationFormat>
  <Paragraphs>259</Paragraphs>
  <Slides>19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맑은 고딕</vt:lpstr>
      <vt:lpstr>한컴 말랑말랑 Regular</vt:lpstr>
      <vt:lpstr>Arial</vt:lpstr>
      <vt:lpstr>Office 테마</vt:lpstr>
      <vt:lpstr>중식당 창업계획서</vt:lpstr>
      <vt:lpstr> 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15</cp:revision>
  <dcterms:created xsi:type="dcterms:W3CDTF">2023-08-08T00:06:50Z</dcterms:created>
  <dcterms:modified xsi:type="dcterms:W3CDTF">2023-08-11T05:28:02Z</dcterms:modified>
</cp:coreProperties>
</file>