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64" r:id="rId3"/>
    <p:sldId id="261" r:id="rId4"/>
    <p:sldId id="266" r:id="rId5"/>
    <p:sldId id="267" r:id="rId6"/>
    <p:sldId id="265" r:id="rId7"/>
    <p:sldId id="286" r:id="rId8"/>
    <p:sldId id="296" r:id="rId9"/>
    <p:sldId id="269" r:id="rId10"/>
    <p:sldId id="285" r:id="rId11"/>
    <p:sldId id="287" r:id="rId12"/>
    <p:sldId id="288" r:id="rId13"/>
    <p:sldId id="268" r:id="rId14"/>
    <p:sldId id="271" r:id="rId15"/>
    <p:sldId id="289" r:id="rId16"/>
    <p:sldId id="292" r:id="rId17"/>
    <p:sldId id="293" r:id="rId18"/>
    <p:sldId id="290" r:id="rId19"/>
    <p:sldId id="291" r:id="rId20"/>
    <p:sldId id="279" r:id="rId21"/>
    <p:sldId id="270" r:id="rId22"/>
    <p:sldId id="297" r:id="rId23"/>
    <p:sldId id="272" r:id="rId24"/>
    <p:sldId id="273" r:id="rId25"/>
    <p:sldId id="276" r:id="rId26"/>
    <p:sldId id="275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5748031496063E-2"/>
          <c:y val="0.17549237204724413"/>
          <c:w val="0.91042519685039369"/>
          <c:h val="0.646765748031496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매출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2024년</c:v>
                </c:pt>
                <c:pt idx="1">
                  <c:v>2025년</c:v>
                </c:pt>
                <c:pt idx="2">
                  <c:v>2026년</c:v>
                </c:pt>
                <c:pt idx="3">
                  <c:v>2027년</c:v>
                </c:pt>
                <c:pt idx="4">
                  <c:v>2028년</c:v>
                </c:pt>
              </c:strCache>
            </c:strRef>
          </c:cat>
          <c:val>
            <c:numRef>
              <c:f>Sheet1!$B$2:$B$6</c:f>
              <c:numCache>
                <c:formatCode>#,##0_ </c:formatCode>
                <c:ptCount val="5"/>
                <c:pt idx="0">
                  <c:v>500</c:v>
                </c:pt>
                <c:pt idx="1">
                  <c:v>800</c:v>
                </c:pt>
                <c:pt idx="2">
                  <c:v>1000</c:v>
                </c:pt>
                <c:pt idx="3">
                  <c:v>1300</c:v>
                </c:pt>
                <c:pt idx="4">
                  <c:v>1500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986-4B01-BD4E-78BA520A0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17995568"/>
        <c:axId val="-817997744"/>
      </c:lineChart>
      <c:catAx>
        <c:axId val="-81799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817997744"/>
        <c:crosses val="autoZero"/>
        <c:auto val="1"/>
        <c:lblAlgn val="ctr"/>
        <c:lblOffset val="100"/>
        <c:noMultiLvlLbl val="0"/>
      </c:catAx>
      <c:valAx>
        <c:axId val="-817997744"/>
        <c:scaling>
          <c:orientation val="minMax"/>
          <c:max val="2000"/>
          <c:min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817995568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ACC98-7240-4E5D-8FFB-EB428957435C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D6FF6-EB81-4E0A-AA0B-DB345C30E4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429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본죽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381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https://blog.naver.com/d2m1006/223135010122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346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https://blog.naver.com/d2m1006/223135010122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346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공정거래위원회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2516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1557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출처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상권정보시스템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07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https://www.openub.com/region/3023052500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416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05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438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64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98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6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27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83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83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45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83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38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14CCC-8993-4FAF-8180-55B3A1BE6DCA}" type="datetimeFigureOut">
              <a:rPr lang="ko-KR" altLang="en-US" smtClean="0"/>
              <a:t>2023-08-11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44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 dirty="0" smtClean="0"/>
              <a:t>한식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죽 전문점 창업계획서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570646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A(</a:t>
            </a:r>
            <a:r>
              <a:rPr lang="ko-KR" altLang="en-US" sz="2000" dirty="0" err="1" smtClean="0">
                <a:latin typeface="+mj-ea"/>
                <a:ea typeface="+mj-ea"/>
              </a:rPr>
              <a:t>석봉동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9"/>
          <a:stretch/>
        </p:blipFill>
        <p:spPr bwMode="auto">
          <a:xfrm>
            <a:off x="462372" y="2348880"/>
            <a:ext cx="2605623" cy="260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200" y="2443177"/>
            <a:ext cx="317182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024" y="2443177"/>
            <a:ext cx="2051133" cy="218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3608681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C(</a:t>
            </a:r>
            <a:r>
              <a:rPr lang="ko-KR" altLang="en-US" sz="2000" dirty="0" err="1" smtClean="0">
                <a:latin typeface="+mj-ea"/>
                <a:ea typeface="+mj-ea"/>
              </a:rPr>
              <a:t>송촌동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" t="11785" r="-280"/>
          <a:stretch/>
        </p:blipFill>
        <p:spPr bwMode="auto">
          <a:xfrm>
            <a:off x="539553" y="2060848"/>
            <a:ext cx="2376264" cy="2357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447" y="2065532"/>
            <a:ext cx="32194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047022"/>
            <a:ext cx="2254801" cy="237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927278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F(</a:t>
            </a:r>
            <a:r>
              <a:rPr lang="ko-KR" altLang="en-US" sz="2000" dirty="0" err="1" smtClean="0">
                <a:latin typeface="+mj-ea"/>
                <a:ea typeface="+mj-ea"/>
              </a:rPr>
              <a:t>대사동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5" r="3084" b="-699"/>
          <a:stretch/>
        </p:blipFill>
        <p:spPr bwMode="auto">
          <a:xfrm>
            <a:off x="437133" y="1844825"/>
            <a:ext cx="273903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165" y="1940204"/>
            <a:ext cx="32385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665" y="1940204"/>
            <a:ext cx="2090092" cy="221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4277525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입지선정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한식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3203"/>
            <a:ext cx="32194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3200400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5191" y="6370295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 smtClean="0"/>
              <a:t>오픈업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66360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대화</a:t>
            </a:r>
            <a:r>
              <a:rPr lang="ko-KR" altLang="en-US" sz="2000" dirty="0" err="1">
                <a:latin typeface="+mj-ea"/>
                <a:ea typeface="+mj-ea"/>
              </a:rPr>
              <a:t>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88" y="1772816"/>
            <a:ext cx="6912768" cy="46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3590612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대화</a:t>
            </a:r>
            <a:r>
              <a:rPr lang="ko-KR" altLang="en-US" sz="2000" dirty="0" err="1">
                <a:latin typeface="+mj-ea"/>
                <a:ea typeface="+mj-ea"/>
              </a:rPr>
              <a:t>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220" y="1628800"/>
            <a:ext cx="6635080" cy="273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644" y="4293096"/>
            <a:ext cx="5243056" cy="20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2560829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오정동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88" y="1916832"/>
            <a:ext cx="6912768" cy="445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1142002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오정동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490" y="1747837"/>
            <a:ext cx="6924675" cy="2545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640" y="4293096"/>
            <a:ext cx="6867525" cy="20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4153095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</a:t>
            </a:r>
            <a:r>
              <a:rPr lang="ko-KR" altLang="en-US" sz="2000" dirty="0" err="1">
                <a:latin typeface="+mj-ea"/>
                <a:ea typeface="+mj-ea"/>
              </a:rPr>
              <a:t>오정동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29-5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2" y="1700808"/>
            <a:ext cx="7488832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00" y="3501008"/>
            <a:ext cx="746814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1146989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상권분석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</a:t>
            </a:r>
            <a:r>
              <a:rPr lang="ko-KR" altLang="en-US" sz="2000" dirty="0" err="1">
                <a:latin typeface="+mj-ea"/>
                <a:ea typeface="+mj-ea"/>
              </a:rPr>
              <a:t>오정동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29-5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78" y="1700808"/>
            <a:ext cx="77685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2760" y="5589240"/>
            <a:ext cx="5291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오정동과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대화동을</a:t>
            </a:r>
            <a:r>
              <a:rPr lang="ko-KR" altLang="en-US" dirty="0" smtClean="0"/>
              <a:t> 커버할 수 있는 위치로 선정함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942157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ko-KR" altLang="en-US" b="1" dirty="0">
                <a:latin typeface="+mj-ea"/>
              </a:rPr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075240" cy="5256584"/>
          </a:xfrm>
        </p:spPr>
        <p:txBody>
          <a:bodyPr>
            <a:noAutofit/>
          </a:bodyPr>
          <a:lstStyle/>
          <a:p>
            <a:pPr marL="400050" indent="-4000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사업개요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1.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 창업자  소개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창업동기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3.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사업배경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아이템 </a:t>
            </a: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선정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1.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 아이템  선정 배경 및 주요고객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경쟁 환경 분석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입지선정과 </a:t>
            </a: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상권분석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1.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입지선정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상권분석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인테리어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점포계획 및 인테리어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운영계획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</a:t>
            </a: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영업 및 마케팅 계획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 smtClean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4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       1.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</a:t>
            </a:r>
            <a:r>
              <a:rPr lang="en-US" altLang="ko-KR" sz="1200" dirty="0" smtClean="0">
                <a:solidFill>
                  <a:srgbClr val="374151"/>
                </a:solidFill>
                <a:latin typeface="+mj-ea"/>
                <a:ea typeface="+mj-ea"/>
              </a:rPr>
              <a:t>        2. </a:t>
            </a:r>
            <a:r>
              <a:rPr lang="ko-KR" altLang="en-US" sz="1200" dirty="0" smtClean="0">
                <a:solidFill>
                  <a:srgbClr val="374151"/>
                </a:solidFill>
                <a:latin typeface="+mj-ea"/>
                <a:ea typeface="+mj-ea"/>
              </a:rPr>
              <a:t>사업타당성 진단</a:t>
            </a:r>
            <a:endParaRPr lang="en-US" altLang="ko-KR" sz="1200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973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입지선정과 상권분석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입지선정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</a:t>
            </a:r>
            <a:r>
              <a:rPr lang="ko-KR" altLang="en-US" sz="2000" dirty="0" err="1">
                <a:latin typeface="+mj-ea"/>
                <a:ea typeface="+mj-ea"/>
              </a:rPr>
              <a:t>오정동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29-5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370" y="1822257"/>
            <a:ext cx="3619802" cy="402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974" y="1876467"/>
            <a:ext cx="3312368" cy="252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타원 1"/>
          <p:cNvSpPr/>
          <p:nvPr/>
        </p:nvSpPr>
        <p:spPr>
          <a:xfrm>
            <a:off x="6210368" y="2510209"/>
            <a:ext cx="1224136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4932040" y="486916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 smtClean="0"/>
              <a:t>대로변 </a:t>
            </a:r>
            <a:r>
              <a:rPr lang="en-US" altLang="ko-KR" dirty="0" smtClean="0"/>
              <a:t>1</a:t>
            </a:r>
            <a:r>
              <a:rPr lang="ko-KR" altLang="en-US" dirty="0" smtClean="0"/>
              <a:t>층을 선정하여 인근 주거단지 도보 방문고객의 접근성과 배달의 </a:t>
            </a:r>
            <a:r>
              <a:rPr lang="ko-KR" altLang="en-US" dirty="0" err="1" smtClean="0"/>
              <a:t>용의성을</a:t>
            </a:r>
            <a:r>
              <a:rPr lang="ko-KR" altLang="en-US" dirty="0" smtClean="0"/>
              <a:t> 제고</a:t>
            </a:r>
            <a:r>
              <a:rPr lang="ko-KR" altLang="en-US" dirty="0"/>
              <a:t>함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95191" y="6370295"/>
            <a:ext cx="16129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 smtClean="0"/>
              <a:t>네이버</a:t>
            </a:r>
            <a:r>
              <a:rPr lang="ko-KR" altLang="en-US" sz="1200" dirty="0" smtClean="0"/>
              <a:t> 부동산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53781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인테리어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점포계획 및 인테리</a:t>
            </a:r>
            <a:r>
              <a:rPr lang="ko-KR" altLang="en-US" sz="2000" dirty="0">
                <a:latin typeface="+mj-ea"/>
                <a:ea typeface="+mj-ea"/>
              </a:rPr>
              <a:t>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내부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090" y="1844824"/>
            <a:ext cx="646747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37076" y="627999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/>
              <a:t>https://blog.naver.com/d2m1006/223135010122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46009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인테리어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점포계획 및 인테리</a:t>
            </a:r>
            <a:r>
              <a:rPr lang="ko-KR" altLang="en-US" sz="2000" dirty="0">
                <a:latin typeface="+mj-ea"/>
                <a:ea typeface="+mj-ea"/>
              </a:rPr>
              <a:t>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27984" y="4237759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ko-KR" altLang="en-US" dirty="0" smtClean="0"/>
              <a:t>프랜차이즈 </a:t>
            </a:r>
            <a:r>
              <a:rPr lang="ko-KR" altLang="en-US" dirty="0" err="1" smtClean="0"/>
              <a:t>본죽</a:t>
            </a:r>
            <a:r>
              <a:rPr lang="ko-KR" altLang="en-US" dirty="0" smtClean="0"/>
              <a:t> 경우</a:t>
            </a:r>
            <a:r>
              <a:rPr lang="en-US" altLang="ko-KR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인테리어 </a:t>
            </a:r>
            <a:r>
              <a:rPr lang="ko-KR" altLang="en-US" dirty="0" err="1" smtClean="0"/>
              <a:t>컨셉</a:t>
            </a:r>
            <a:r>
              <a:rPr lang="ko-KR" altLang="en-US" dirty="0" smtClean="0"/>
              <a:t> 정보 본사에서 제공</a:t>
            </a:r>
            <a:r>
              <a:rPr lang="en-US" altLang="ko-KR" dirty="0" smtClean="0"/>
              <a:t>,</a:t>
            </a:r>
            <a:r>
              <a:rPr lang="ko-KR" altLang="en-US" dirty="0" smtClean="0"/>
              <a:t> 자체시공 가능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/>
              <a:t>5</a:t>
            </a:r>
            <a:r>
              <a:rPr lang="ko-KR" altLang="en-US" dirty="0" smtClean="0"/>
              <a:t>년 이상 가맹점의 경우 인테리어 교체 할 수 있음</a:t>
            </a:r>
            <a:r>
              <a:rPr lang="en-US" altLang="ko-KR" dirty="0" smtClean="0"/>
              <a:t>(</a:t>
            </a:r>
            <a:r>
              <a:rPr lang="ko-KR" altLang="en-US" dirty="0" smtClean="0"/>
              <a:t>의무사항은 아니나 매장과 브랜드 이미지 관리차원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416" y="1896216"/>
            <a:ext cx="274880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27984" y="1872516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ko-KR" altLang="en-US" dirty="0" smtClean="0"/>
              <a:t>개인창업 경우</a:t>
            </a:r>
            <a:r>
              <a:rPr lang="en-US" altLang="ko-KR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깔끔하고 평화로운 분위기와 건강한 느낌의 색상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배달 및 포장을 </a:t>
            </a:r>
            <a:r>
              <a:rPr lang="ko-KR" altLang="en-US" dirty="0" err="1" smtClean="0"/>
              <a:t>주로하고</a:t>
            </a:r>
            <a:r>
              <a:rPr lang="ko-KR" altLang="en-US" dirty="0" smtClean="0"/>
              <a:t> 간단한 식사를 할 수 있는 공간 마련</a:t>
            </a:r>
            <a:endParaRPr lang="en-US" altLang="ko-KR" dirty="0" smtClean="0"/>
          </a:p>
        </p:txBody>
      </p:sp>
      <p:pic>
        <p:nvPicPr>
          <p:cNvPr id="14340" name="Picture 4" descr="https://search.pstatic.net/common/?src=http%3A%2F%2Fblogfiles.naver.net%2FMjAyMzAxMDNfNDQg%2FMDAxNjcyNzIzNjI0ODk5.VF30WWYZ7zkg7xkOORSVYSw-OZHfe8wrNsnk2wpna7wg.ejcHfNDZktt3ZbgJr3ZUTkesciE6_77D3ex4GggOzekg.PNG.dudskadl1227%2FKakaoTalk_20230103_142315727.png&amp;type=sc960_8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167" y="4248779"/>
            <a:ext cx="2769990" cy="203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07504" y="640107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/>
              <a:t>https://blog.naver.com/d2m1006/223135010122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90268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운영계획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운</a:t>
            </a:r>
            <a:r>
              <a:rPr lang="ko-KR" altLang="en-US" sz="2000" dirty="0">
                <a:latin typeface="+mj-ea"/>
                <a:ea typeface="+mj-ea"/>
              </a:rPr>
              <a:t>영</a:t>
            </a:r>
            <a:r>
              <a:rPr lang="ko-KR" altLang="en-US" sz="2000" dirty="0" smtClean="0">
                <a:latin typeface="+mj-ea"/>
                <a:ea typeface="+mj-ea"/>
              </a:rPr>
              <a:t> 및 마케팅 계획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</a:rPr>
              <a:t>영</a:t>
            </a:r>
            <a:r>
              <a:rPr lang="ko-KR" altLang="en-US" sz="2000" dirty="0">
                <a:latin typeface="+mj-ea"/>
              </a:rPr>
              <a:t>업</a:t>
            </a:r>
            <a:r>
              <a:rPr lang="ko-KR" altLang="en-US" sz="2000" dirty="0" smtClean="0">
                <a:latin typeface="+mj-ea"/>
              </a:rPr>
              <a:t> </a:t>
            </a:r>
            <a:r>
              <a:rPr lang="ko-KR" altLang="en-US" sz="2000" dirty="0">
                <a:latin typeface="+mj-ea"/>
              </a:rPr>
              <a:t>및 </a:t>
            </a:r>
            <a:r>
              <a:rPr lang="ko-KR" altLang="en-US" sz="2000" dirty="0" smtClean="0">
                <a:latin typeface="+mj-ea"/>
              </a:rPr>
              <a:t>인력구성</a:t>
            </a:r>
            <a:r>
              <a:rPr lang="en-US" altLang="ko-KR" sz="2000" dirty="0" smtClean="0">
                <a:latin typeface="+mj-ea"/>
              </a:rPr>
              <a:t>, </a:t>
            </a:r>
            <a:r>
              <a:rPr lang="ko-KR" altLang="en-US" sz="2000" dirty="0" smtClean="0">
                <a:latin typeface="+mj-ea"/>
              </a:rPr>
              <a:t>마케팅</a:t>
            </a:r>
            <a:endParaRPr lang="ko-KR" altLang="en-US" sz="2000" dirty="0">
              <a:latin typeface="+mj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52028" y="1772816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영</a:t>
            </a:r>
            <a:r>
              <a:rPr lang="ko-KR" altLang="en-US" sz="2000" b="1" dirty="0">
                <a:latin typeface="+mj-ea"/>
                <a:ea typeface="+mj-ea"/>
              </a:rPr>
              <a:t>업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  <a:r>
              <a:rPr lang="ko-KR" altLang="en-US" sz="2000" b="1" dirty="0" smtClean="0">
                <a:latin typeface="+mj-ea"/>
                <a:ea typeface="+mj-ea"/>
              </a:rPr>
              <a:t> 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운영일정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매 주 일요일 휴무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운영시간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월</a:t>
            </a:r>
            <a:r>
              <a:rPr lang="en-US" altLang="ko-KR" sz="2000" dirty="0" smtClean="0">
                <a:latin typeface="+mj-ea"/>
                <a:ea typeface="+mj-ea"/>
              </a:rPr>
              <a:t>~</a:t>
            </a:r>
            <a:r>
              <a:rPr lang="ko-KR" altLang="en-US" sz="2000" dirty="0" smtClean="0">
                <a:latin typeface="+mj-ea"/>
                <a:ea typeface="+mj-ea"/>
              </a:rPr>
              <a:t>금</a:t>
            </a:r>
            <a:r>
              <a:rPr lang="en-US" altLang="ko-KR" sz="2000" dirty="0" smtClean="0">
                <a:latin typeface="+mj-ea"/>
                <a:ea typeface="+mj-ea"/>
              </a:rPr>
              <a:t>07:00~20:00, </a:t>
            </a:r>
            <a:r>
              <a:rPr lang="ko-KR" altLang="en-US" sz="2000" dirty="0" smtClean="0">
                <a:latin typeface="+mj-ea"/>
                <a:ea typeface="+mj-ea"/>
              </a:rPr>
              <a:t>토</a:t>
            </a:r>
            <a:r>
              <a:rPr lang="en-US" altLang="ko-KR" sz="2000" dirty="0" smtClean="0">
                <a:latin typeface="+mj-ea"/>
                <a:ea typeface="+mj-ea"/>
              </a:rPr>
              <a:t>07:00~14:00</a:t>
            </a:r>
            <a:r>
              <a:rPr lang="ko-KR" altLang="en-US" sz="2000" dirty="0" smtClean="0">
                <a:latin typeface="+mj-ea"/>
                <a:ea typeface="+mj-ea"/>
              </a:rPr>
              <a:t> </a:t>
            </a:r>
            <a:endParaRPr lang="en-US" altLang="ko-KR" sz="2000" dirty="0">
              <a:latin typeface="+mj-ea"/>
              <a:ea typeface="+mj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52028" y="3257689"/>
            <a:ext cx="82177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인력구성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latin typeface="+mj-ea"/>
                <a:ea typeface="+mj-ea"/>
              </a:rPr>
              <a:t>월 총 인건비 </a:t>
            </a:r>
            <a:r>
              <a:rPr lang="en-US" altLang="ko-KR" sz="2000" b="1" dirty="0" smtClean="0">
                <a:latin typeface="+mj-ea"/>
                <a:ea typeface="+mj-ea"/>
              </a:rPr>
              <a:t>300</a:t>
            </a:r>
            <a:r>
              <a:rPr lang="ko-KR" altLang="en-US" sz="2000" b="1" dirty="0" smtClean="0">
                <a:latin typeface="+mj-ea"/>
                <a:ea typeface="+mj-ea"/>
              </a:rPr>
              <a:t>만원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주방 정규직 </a:t>
            </a:r>
            <a:r>
              <a:rPr lang="en-US" altLang="ko-KR" sz="2000" dirty="0" smtClean="0">
                <a:latin typeface="+mj-ea"/>
                <a:ea typeface="+mj-ea"/>
              </a:rPr>
              <a:t>1</a:t>
            </a:r>
            <a:r>
              <a:rPr lang="ko-KR" altLang="en-US" sz="2000" dirty="0" smtClean="0">
                <a:latin typeface="+mj-ea"/>
                <a:ea typeface="+mj-ea"/>
              </a:rPr>
              <a:t>인</a:t>
            </a:r>
            <a:r>
              <a:rPr lang="en-US" altLang="ko-KR" sz="2000" dirty="0" smtClean="0">
                <a:latin typeface="+mj-ea"/>
                <a:ea typeface="+mj-ea"/>
              </a:rPr>
              <a:t>*250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r>
              <a:rPr lang="en-US" altLang="ko-KR" sz="2000" dirty="0" smtClean="0">
                <a:latin typeface="+mj-ea"/>
                <a:ea typeface="+mj-ea"/>
              </a:rPr>
              <a:t>=250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342900" indent="-342900">
              <a:buFontTx/>
              <a:buChar char="-"/>
            </a:pPr>
            <a:r>
              <a:rPr lang="ko-KR" altLang="en-US" sz="2000" dirty="0" smtClean="0">
                <a:latin typeface="+mj-ea"/>
                <a:ea typeface="+mj-ea"/>
              </a:rPr>
              <a:t>홀 아르바이트 </a:t>
            </a:r>
            <a:r>
              <a:rPr lang="en-US" altLang="ko-KR" sz="2000" dirty="0" smtClean="0">
                <a:latin typeface="+mj-ea"/>
                <a:ea typeface="+mj-ea"/>
              </a:rPr>
              <a:t>1</a:t>
            </a:r>
            <a:r>
              <a:rPr lang="ko-KR" altLang="en-US" sz="2000" dirty="0" smtClean="0">
                <a:latin typeface="+mj-ea"/>
                <a:ea typeface="+mj-ea"/>
              </a:rPr>
              <a:t>인</a:t>
            </a:r>
            <a:r>
              <a:rPr lang="en-US" altLang="ko-KR" sz="2000" dirty="0" smtClean="0">
                <a:latin typeface="+mj-ea"/>
                <a:ea typeface="+mj-ea"/>
              </a:rPr>
              <a:t>*50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r>
              <a:rPr lang="en-US" altLang="ko-KR" sz="2000" dirty="0" smtClean="0">
                <a:latin typeface="+mj-ea"/>
                <a:ea typeface="+mj-ea"/>
              </a:rPr>
              <a:t>=50</a:t>
            </a:r>
            <a:r>
              <a:rPr lang="ko-KR" altLang="en-US" sz="2000" dirty="0" smtClean="0">
                <a:latin typeface="+mj-ea"/>
                <a:ea typeface="+mj-ea"/>
              </a:rPr>
              <a:t>만원</a:t>
            </a: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9C10682-8F69-491A-B10C-EA5432C76D28}"/>
              </a:ext>
            </a:extLst>
          </p:cNvPr>
          <p:cNvSpPr txBox="1"/>
          <p:nvPr/>
        </p:nvSpPr>
        <p:spPr>
          <a:xfrm>
            <a:off x="499177" y="5164868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j-ea"/>
                <a:ea typeface="+mj-ea"/>
              </a:rPr>
              <a:t>&lt;</a:t>
            </a:r>
            <a:r>
              <a:rPr lang="ko-KR" altLang="en-US" sz="2000" b="1" dirty="0" smtClean="0">
                <a:latin typeface="+mj-ea"/>
                <a:ea typeface="+mj-ea"/>
              </a:rPr>
              <a:t>마케팅</a:t>
            </a:r>
            <a:r>
              <a:rPr lang="en-US" altLang="ko-KR" sz="2000" b="1" dirty="0" smtClean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배달 </a:t>
            </a:r>
            <a:r>
              <a:rPr lang="ko-KR" altLang="en-US" sz="2000" dirty="0" err="1" smtClean="0">
                <a:latin typeface="+mj-ea"/>
                <a:ea typeface="+mj-ea"/>
              </a:rPr>
              <a:t>어플을</a:t>
            </a:r>
            <a:r>
              <a:rPr lang="ko-KR" altLang="en-US" sz="2000" dirty="0" smtClean="0">
                <a:latin typeface="+mj-ea"/>
                <a:ea typeface="+mj-ea"/>
              </a:rPr>
              <a:t> 활용하여 할인 쿠폰 배포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smtClean="0">
                <a:latin typeface="+mj-ea"/>
                <a:ea typeface="+mj-ea"/>
              </a:rPr>
              <a:t>오픈 시 맛보기 행사 개최</a:t>
            </a:r>
            <a:endParaRPr lang="en-US" altLang="ko-KR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55209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자금계</a:t>
            </a:r>
            <a:r>
              <a:rPr lang="ko-KR" altLang="en-US" sz="2000" dirty="0">
                <a:latin typeface="+mj-ea"/>
                <a:ea typeface="+mj-ea"/>
              </a:rPr>
              <a:t>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예상 창업비용 및 운영비용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2372" y="1850649"/>
            <a:ext cx="8219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ko-KR" altLang="en-US" dirty="0" smtClean="0"/>
              <a:t>프랜차이즈 </a:t>
            </a:r>
            <a:r>
              <a:rPr lang="en-US" altLang="ko-KR" dirty="0" smtClean="0"/>
              <a:t>- </a:t>
            </a:r>
            <a:r>
              <a:rPr lang="ko-KR" altLang="en-US" dirty="0" err="1" smtClean="0"/>
              <a:t>본죽</a:t>
            </a:r>
            <a:r>
              <a:rPr lang="en-US" altLang="ko-KR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/>
              <a:t>10</a:t>
            </a:r>
            <a:r>
              <a:rPr lang="ko-KR" altLang="en-US" dirty="0" err="1" smtClean="0"/>
              <a:t>평기준</a:t>
            </a:r>
            <a:r>
              <a:rPr lang="ko-KR" altLang="en-US" dirty="0" smtClean="0"/>
              <a:t> 부가세 제외 시 약 </a:t>
            </a:r>
            <a:r>
              <a:rPr lang="en-US" altLang="ko-KR" dirty="0" smtClean="0"/>
              <a:t>6,550</a:t>
            </a:r>
            <a:r>
              <a:rPr lang="ko-KR" altLang="en-US" dirty="0" smtClean="0"/>
              <a:t>만원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dirty="0" err="1" smtClean="0"/>
              <a:t>가맹비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교육비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개점점검비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계약이행보긍금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인테리어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간판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의탁자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주방기기 포함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점포 환경에 따른 추가공사비용 등</a:t>
            </a:r>
            <a:r>
              <a:rPr lang="en-US" altLang="ko-K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추가공사의 평균 비용은 약 </a:t>
            </a:r>
            <a:r>
              <a:rPr lang="en-US" altLang="ko-KR" dirty="0" smtClean="0"/>
              <a:t>1,500</a:t>
            </a:r>
            <a:r>
              <a:rPr lang="ko-KR" altLang="en-US" dirty="0" smtClean="0"/>
              <a:t>만원 수준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부가세 포함 시 약 </a:t>
            </a:r>
            <a:r>
              <a:rPr lang="en-US" altLang="ko-KR" dirty="0" smtClean="0"/>
              <a:t>9</a:t>
            </a:r>
            <a:r>
              <a:rPr lang="ko-KR" altLang="en-US" dirty="0" err="1" smtClean="0"/>
              <a:t>천안원</a:t>
            </a:r>
            <a:r>
              <a:rPr lang="ko-KR" altLang="en-US" dirty="0" smtClean="0"/>
              <a:t> 대 창업 비용 발생</a:t>
            </a:r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2028" y="4221088"/>
            <a:ext cx="8219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&lt;</a:t>
            </a:r>
            <a:r>
              <a:rPr lang="ko-KR" altLang="en-US" dirty="0"/>
              <a:t>프랜차이즈 </a:t>
            </a:r>
            <a:r>
              <a:rPr lang="en-US" altLang="ko-KR" dirty="0"/>
              <a:t>- </a:t>
            </a:r>
            <a:r>
              <a:rPr lang="ko-KR" altLang="en-US" dirty="0" err="1"/>
              <a:t>본죽</a:t>
            </a:r>
            <a:r>
              <a:rPr lang="en-US" altLang="ko-KR" dirty="0" smtClean="0"/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본사 물품사용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원부자재에 대한 </a:t>
            </a:r>
            <a:r>
              <a:rPr lang="ko-KR" altLang="en-US" dirty="0" err="1" smtClean="0"/>
              <a:t>식자재</a:t>
            </a:r>
            <a:r>
              <a:rPr lang="ko-KR" altLang="en-US" dirty="0" smtClean="0"/>
              <a:t> 원가 약 </a:t>
            </a:r>
            <a:r>
              <a:rPr lang="en-US" altLang="ko-KR" dirty="0" smtClean="0"/>
              <a:t>39%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평균 </a:t>
            </a:r>
            <a:r>
              <a:rPr lang="ko-KR" altLang="en-US" dirty="0" err="1" smtClean="0"/>
              <a:t>인검비</a:t>
            </a:r>
            <a:r>
              <a:rPr lang="ko-KR" altLang="en-US" dirty="0" smtClean="0"/>
              <a:t> 및 임대료 제외 시 </a:t>
            </a:r>
            <a:r>
              <a:rPr lang="en-US" altLang="ko-KR" dirty="0" smtClean="0"/>
              <a:t>20% </a:t>
            </a:r>
            <a:r>
              <a:rPr lang="ko-KR" altLang="en-US" dirty="0" smtClean="0"/>
              <a:t>내외의 영업이익 발생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4240727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자금계</a:t>
            </a:r>
            <a:r>
              <a:rPr lang="ko-KR" altLang="en-US" sz="2000" dirty="0">
                <a:latin typeface="+mj-ea"/>
                <a:ea typeface="+mj-ea"/>
              </a:rPr>
              <a:t>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프랜차이즈 비용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2372" y="1850649"/>
            <a:ext cx="5913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가맹금</a:t>
            </a:r>
            <a:r>
              <a:rPr lang="ko-KR" altLang="en-US" dirty="0" smtClean="0"/>
              <a:t> 사업자의 부담금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예치제</a:t>
            </a:r>
            <a:r>
              <a:rPr lang="en-US" altLang="ko-KR" dirty="0" smtClean="0"/>
              <a:t>) : </a:t>
            </a:r>
            <a:r>
              <a:rPr lang="ko-KR" altLang="en-US" dirty="0" err="1" smtClean="0"/>
              <a:t>예치가맹금</a:t>
            </a:r>
            <a:r>
              <a:rPr lang="ko-KR" altLang="en-US" dirty="0" smtClean="0"/>
              <a:t> </a:t>
            </a:r>
            <a:r>
              <a:rPr lang="en-US" altLang="ko-KR" dirty="0" smtClean="0"/>
              <a:t>21,920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544122"/>
              </p:ext>
            </p:extLst>
          </p:nvPr>
        </p:nvGraphicFramePr>
        <p:xfrm>
          <a:off x="466825" y="3201730"/>
          <a:ext cx="8225145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029"/>
                <a:gridCol w="1645029"/>
                <a:gridCol w="1645029"/>
                <a:gridCol w="1645029"/>
                <a:gridCol w="1645029"/>
              </a:tblGrid>
              <a:tr h="1440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합계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가입비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가맹비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교육비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보증금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기타비용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90,607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12,230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6,600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3,000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68,687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0486" y="2769682"/>
            <a:ext cx="8201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가맹점 사업자의 부담금                                                     단위</a:t>
            </a:r>
            <a:r>
              <a:rPr lang="en-US" altLang="ko-KR" dirty="0" smtClean="0"/>
              <a:t>(</a:t>
            </a:r>
            <a:r>
              <a:rPr lang="ko-KR" altLang="en-US" dirty="0" smtClean="0"/>
              <a:t>천원</a:t>
            </a:r>
            <a:r>
              <a:rPr lang="en-US" altLang="ko-KR" dirty="0" smtClean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2372" y="4437112"/>
            <a:ext cx="8201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인테리어 비용                                                                 </a:t>
            </a:r>
            <a:r>
              <a:rPr lang="ko-KR" altLang="en-US" dirty="0"/>
              <a:t>단위</a:t>
            </a:r>
            <a:r>
              <a:rPr lang="en-US" altLang="ko-KR" dirty="0"/>
              <a:t>(</a:t>
            </a:r>
            <a:r>
              <a:rPr lang="ko-KR" altLang="en-US" dirty="0"/>
              <a:t>천원</a:t>
            </a:r>
            <a:r>
              <a:rPr lang="en-US" altLang="ko-KR" dirty="0" smtClean="0"/>
              <a:t>)</a:t>
            </a:r>
            <a:endParaRPr lang="en-US" altLang="ko-KR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647710"/>
              </p:ext>
            </p:extLst>
          </p:nvPr>
        </p:nvGraphicFramePr>
        <p:xfrm>
          <a:off x="438713" y="4946486"/>
          <a:ext cx="8225145" cy="1146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1119"/>
                <a:gridCol w="3024336"/>
                <a:gridCol w="257969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>
                          <a:solidFill>
                            <a:schemeClr val="bg1"/>
                          </a:solidFill>
                          <a:effectLst/>
                        </a:rPr>
                        <a:t>인테리어 비용</a:t>
                      </a:r>
                    </a:p>
                  </a:txBody>
                  <a:tcPr marL="76200" marR="7620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>
                          <a:solidFill>
                            <a:schemeClr val="bg1"/>
                          </a:solidFill>
                          <a:effectLst/>
                        </a:rPr>
                        <a:t>기준점포면적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effectLst/>
                        </a:rPr>
                        <a:t>(㎡)</a:t>
                      </a:r>
                    </a:p>
                  </a:txBody>
                  <a:tcPr marL="76200" marR="7620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>
                          <a:solidFill>
                            <a:schemeClr val="bg1"/>
                          </a:solidFill>
                          <a:effectLst/>
                        </a:rPr>
                        <a:t>단위면적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effectLst/>
                        </a:rPr>
                        <a:t>(3.3㎡)</a:t>
                      </a:r>
                      <a:r>
                        <a:rPr lang="ko-KR" altLang="en-US" b="1" dirty="0">
                          <a:solidFill>
                            <a:schemeClr val="bg1"/>
                          </a:solidFill>
                          <a:effectLst/>
                        </a:rPr>
                        <a:t>당 인테리어 비용</a:t>
                      </a:r>
                    </a:p>
                  </a:txBody>
                  <a:tcPr marL="76200" marR="76200" marT="95250" marB="9525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ko-KR" b="0" dirty="0">
                          <a:solidFill>
                            <a:srgbClr val="555555"/>
                          </a:solidFill>
                          <a:effectLst/>
                        </a:rPr>
                        <a:t>33,000 </a:t>
                      </a:r>
                    </a:p>
                  </a:txBody>
                  <a:tcPr marL="76200" marR="76200" marT="66675" marB="66675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50 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b="0" dirty="0">
                          <a:solidFill>
                            <a:srgbClr val="555555"/>
                          </a:solidFill>
                          <a:effectLst/>
                        </a:rPr>
                        <a:t>2,200 </a:t>
                      </a:r>
                    </a:p>
                  </a:txBody>
                  <a:tcPr marL="76200" marR="76200" marT="66675" marB="666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09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자금계획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사업타당성 진단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+mj-ea"/>
                <a:ea typeface="+mj-ea"/>
              </a:rPr>
              <a:t>월매출목표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xmlns="" id="{8A0E235E-3774-47F0-BE85-B9749C67E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7253617"/>
              </p:ext>
            </p:extLst>
          </p:nvPr>
        </p:nvGraphicFramePr>
        <p:xfrm>
          <a:off x="1038436" y="1725307"/>
          <a:ext cx="70567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585399" y="1985077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단위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원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8961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창업자 소개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1113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창업동기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7404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사업개요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사업배경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 smtClean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 smtClean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488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아이템 </a:t>
            </a:r>
            <a:r>
              <a:rPr lang="ko-KR" altLang="en-US" sz="2000" dirty="0" smtClean="0">
                <a:latin typeface="+mj-ea"/>
              </a:rPr>
              <a:t>및 </a:t>
            </a:r>
            <a:r>
              <a:rPr lang="ko-KR" altLang="en-US" sz="2000" dirty="0">
                <a:latin typeface="+mj-ea"/>
              </a:rPr>
              <a:t>주요고객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메뉴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94" y="1700808"/>
            <a:ext cx="5084867" cy="4842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1916832"/>
            <a:ext cx="227658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전복죽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야채죽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참치죽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쇠고기죽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잣죽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얼큰짬뽕죽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육개장죽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r>
              <a:rPr lang="ko-KR" altLang="en-US" dirty="0" smtClean="0"/>
              <a:t>인기가 많은 죽 선정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96136" y="6244476"/>
            <a:ext cx="31133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이미지 출처 </a:t>
            </a:r>
            <a:r>
              <a:rPr lang="en-US" altLang="ko-KR" sz="1400" dirty="0" smtClean="0"/>
              <a:t>: </a:t>
            </a:r>
            <a:r>
              <a:rPr lang="ko-KR" altLang="en-US" sz="1400" dirty="0" err="1" smtClean="0"/>
              <a:t>본죽</a:t>
            </a:r>
            <a:r>
              <a:rPr lang="ko-KR" altLang="en-US" sz="1400" dirty="0" smtClean="0"/>
              <a:t> 홈페이지 이미지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9697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아이템 및 주요고객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주요고객 </a:t>
            </a:r>
            <a:r>
              <a:rPr lang="en-US" altLang="ko-KR" sz="2000" dirty="0" smtClean="0">
                <a:latin typeface="+mj-ea"/>
                <a:ea typeface="+mj-ea"/>
              </a:rPr>
              <a:t>- </a:t>
            </a:r>
            <a:r>
              <a:rPr lang="ko-KR" altLang="en-US" sz="2000" dirty="0" err="1" smtClean="0">
                <a:latin typeface="+mj-ea"/>
                <a:ea typeface="+mj-ea"/>
              </a:rPr>
              <a:t>대화동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80" y="1916832"/>
            <a:ext cx="7056784" cy="438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2038602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아이템 및 주요고객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주요고객 </a:t>
            </a:r>
            <a:r>
              <a:rPr lang="en-US" altLang="ko-KR" sz="2000" dirty="0" smtClean="0">
                <a:latin typeface="+mj-ea"/>
                <a:ea typeface="+mj-ea"/>
              </a:rPr>
              <a:t>- </a:t>
            </a:r>
            <a:r>
              <a:rPr lang="ko-KR" altLang="en-US" sz="2000" dirty="0" err="1" smtClean="0">
                <a:latin typeface="+mj-ea"/>
                <a:ea typeface="+mj-ea"/>
              </a:rPr>
              <a:t>오정동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88" y="1916832"/>
            <a:ext cx="6979604" cy="43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2569856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 smtClean="0">
                <a:solidFill>
                  <a:schemeClr val="bg1"/>
                </a:solidFill>
                <a:latin typeface="+mj-ea"/>
              </a:rPr>
              <a:t>아이템 선정</a:t>
            </a:r>
            <a:endParaRPr lang="ko-KR" altLang="en-US" sz="20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+mj-ea"/>
                <a:ea typeface="+mj-ea"/>
              </a:rPr>
              <a:t>경쟁환경 분석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인근 동종업소 매출분석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433596"/>
              </p:ext>
            </p:extLst>
          </p:nvPr>
        </p:nvGraphicFramePr>
        <p:xfrm>
          <a:off x="452028" y="2010504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지역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/>
                        <a:t>상호명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월매출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월수익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재료비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인건비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월세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관리비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공과금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기타경비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평균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1,442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216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577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433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72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-</a:t>
                      </a:r>
                      <a:endParaRPr lang="ko-KR" altLang="en-US" sz="1200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72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72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목표</a:t>
                      </a:r>
                      <a:endParaRPr lang="ko-KR" altLang="en-US" sz="1200" dirty="0"/>
                    </a:p>
                  </a:txBody>
                  <a:tcPr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1,000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150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석봉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</a:t>
                      </a:r>
                      <a:r>
                        <a:rPr lang="ko-KR" altLang="en-US" sz="1200" dirty="0" smtClean="0"/>
                        <a:t>업체</a:t>
                      </a:r>
                      <a:endParaRPr lang="ko-KR" altLang="en-US" sz="1200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1,100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165 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440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330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법</a:t>
                      </a:r>
                      <a:r>
                        <a:rPr lang="en-US" altLang="ko-KR" sz="1200" dirty="0" smtClean="0"/>
                        <a:t>2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B</a:t>
                      </a:r>
                      <a:r>
                        <a:rPr lang="ko-KR" altLang="en-US" sz="1200" dirty="0" smtClean="0"/>
                        <a:t>업체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210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송촌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</a:t>
                      </a:r>
                      <a:r>
                        <a:rPr lang="ko-KR" altLang="en-US" sz="1200" dirty="0" smtClean="0"/>
                        <a:t>업체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1,500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225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비래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</a:t>
                      </a:r>
                      <a:r>
                        <a:rPr lang="ko-KR" altLang="en-US" sz="1200" dirty="0" smtClean="0"/>
                        <a:t>업체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37.5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/>
                        <a:t>송촌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E</a:t>
                      </a:r>
                      <a:r>
                        <a:rPr lang="ko-KR" altLang="en-US" sz="1200" dirty="0" smtClean="0"/>
                        <a:t>업체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대사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F</a:t>
                      </a:r>
                      <a:r>
                        <a:rPr lang="ko-KR" altLang="en-US" sz="1000" dirty="0" smtClean="0"/>
                        <a:t>업체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3,500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1,400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1,050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67432" y="1660158"/>
            <a:ext cx="8787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/>
              <a:t>단위</a:t>
            </a:r>
            <a:r>
              <a:rPr lang="en-US" altLang="ko-KR" sz="1100" dirty="0"/>
              <a:t>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만원</a:t>
            </a:r>
            <a:endParaRPr lang="ko-KR" alt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462372" y="5445224"/>
            <a:ext cx="8055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※ </a:t>
            </a:r>
            <a:r>
              <a:rPr lang="ko-KR" altLang="en-US" dirty="0" err="1" smtClean="0"/>
              <a:t>월수익</a:t>
            </a:r>
            <a:r>
              <a:rPr lang="ko-KR" altLang="en-US" dirty="0" smtClean="0"/>
              <a:t> </a:t>
            </a:r>
            <a:r>
              <a:rPr lang="en-US" altLang="ko-KR" dirty="0" smtClean="0"/>
              <a:t>15%, </a:t>
            </a:r>
            <a:r>
              <a:rPr lang="ko-KR" altLang="en-US" dirty="0" smtClean="0"/>
              <a:t>재료비 </a:t>
            </a:r>
            <a:r>
              <a:rPr lang="en-US" altLang="ko-KR" dirty="0" smtClean="0"/>
              <a:t>40%, </a:t>
            </a:r>
            <a:r>
              <a:rPr lang="ko-KR" altLang="en-US" dirty="0" smtClean="0"/>
              <a:t>인건비 </a:t>
            </a:r>
            <a:r>
              <a:rPr lang="en-US" altLang="ko-KR" dirty="0" smtClean="0"/>
              <a:t>30%, </a:t>
            </a:r>
            <a:r>
              <a:rPr lang="ko-KR" altLang="en-US" dirty="0" smtClean="0"/>
              <a:t>월세 </a:t>
            </a:r>
            <a:r>
              <a:rPr lang="en-US" altLang="ko-KR" dirty="0" smtClean="0"/>
              <a:t>5%, </a:t>
            </a:r>
            <a:r>
              <a:rPr lang="ko-KR" altLang="en-US" dirty="0" smtClean="0"/>
              <a:t>공과금 </a:t>
            </a:r>
            <a:r>
              <a:rPr lang="en-US" altLang="ko-KR" dirty="0" smtClean="0"/>
              <a:t>5%, </a:t>
            </a:r>
            <a:r>
              <a:rPr lang="ko-KR" altLang="en-US" dirty="0" smtClean="0"/>
              <a:t>기타경비</a:t>
            </a:r>
            <a:r>
              <a:rPr lang="en-US" altLang="ko-KR" dirty="0" smtClean="0"/>
              <a:t> 5%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900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662</Words>
  <Application>Microsoft Office PowerPoint</Application>
  <PresentationFormat>화면 슬라이드 쇼(4:3)</PresentationFormat>
  <Paragraphs>293</Paragraphs>
  <Slides>26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9" baseType="lpstr">
      <vt:lpstr>맑은 고딕</vt:lpstr>
      <vt:lpstr>Arial</vt:lpstr>
      <vt:lpstr>Office 테마</vt:lpstr>
      <vt:lpstr>한식 – 죽 전문점 창업계획서</vt:lpstr>
      <vt:lpstr>목차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본죽&amp;비빔밥 창업계획서</dc:title>
  <dc:creator>user</dc:creator>
  <cp:lastModifiedBy>user</cp:lastModifiedBy>
  <cp:revision>41</cp:revision>
  <dcterms:created xsi:type="dcterms:W3CDTF">2023-08-08T00:06:50Z</dcterms:created>
  <dcterms:modified xsi:type="dcterms:W3CDTF">2023-08-11T05:05:34Z</dcterms:modified>
</cp:coreProperties>
</file>