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256" r:id="rId2"/>
    <p:sldId id="257" r:id="rId3"/>
    <p:sldId id="260" r:id="rId4"/>
    <p:sldId id="261" r:id="rId5"/>
    <p:sldId id="333" r:id="rId6"/>
    <p:sldId id="329" r:id="rId7"/>
    <p:sldId id="266" r:id="rId8"/>
    <p:sldId id="321" r:id="rId9"/>
    <p:sldId id="339" r:id="rId10"/>
    <p:sldId id="360" r:id="rId11"/>
    <p:sldId id="363" r:id="rId12"/>
    <p:sldId id="364" r:id="rId13"/>
    <p:sldId id="344" r:id="rId14"/>
    <p:sldId id="335" r:id="rId15"/>
    <p:sldId id="349" r:id="rId16"/>
    <p:sldId id="337" r:id="rId17"/>
    <p:sldId id="356" r:id="rId18"/>
    <p:sldId id="340" r:id="rId19"/>
    <p:sldId id="383" r:id="rId20"/>
    <p:sldId id="389" r:id="rId21"/>
    <p:sldId id="382" r:id="rId22"/>
    <p:sldId id="380" r:id="rId23"/>
    <p:sldId id="342" r:id="rId24"/>
    <p:sldId id="282" r:id="rId25"/>
    <p:sldId id="345" r:id="rId26"/>
    <p:sldId id="305" r:id="rId27"/>
    <p:sldId id="391" r:id="rId28"/>
    <p:sldId id="346" r:id="rId29"/>
    <p:sldId id="354" r:id="rId30"/>
    <p:sldId id="313" r:id="rId31"/>
    <p:sldId id="311" r:id="rId32"/>
    <p:sldId id="281" r:id="rId33"/>
    <p:sldId id="347" r:id="rId34"/>
    <p:sldId id="348" r:id="rId35"/>
    <p:sldId id="314" r:id="rId36"/>
    <p:sldId id="312" r:id="rId37"/>
    <p:sldId id="306" r:id="rId38"/>
    <p:sldId id="303" r:id="rId39"/>
    <p:sldId id="307" r:id="rId40"/>
    <p:sldId id="304" r:id="rId41"/>
    <p:sldId id="315" r:id="rId42"/>
    <p:sldId id="283" r:id="rId43"/>
    <p:sldId id="320" r:id="rId44"/>
    <p:sldId id="325" r:id="rId45"/>
    <p:sldId id="331" r:id="rId46"/>
    <p:sldId id="330" r:id="rId47"/>
    <p:sldId id="334" r:id="rId48"/>
    <p:sldId id="316" r:id="rId49"/>
    <p:sldId id="369" r:id="rId50"/>
    <p:sldId id="288" r:id="rId51"/>
    <p:sldId id="289" r:id="rId52"/>
    <p:sldId id="291" r:id="rId53"/>
    <p:sldId id="378" r:id="rId54"/>
    <p:sldId id="292" r:id="rId55"/>
    <p:sldId id="385" r:id="rId56"/>
    <p:sldId id="386" r:id="rId57"/>
    <p:sldId id="388" r:id="rId58"/>
    <p:sldId id="379" r:id="rId59"/>
  </p:sldIdLst>
  <p:sldSz cx="9144000" cy="6858000" type="screen4x3"/>
  <p:notesSz cx="6797675" cy="9926638"/>
  <p:embeddedFontLst>
    <p:embeddedFont>
      <p:font typeface="맑은 고딕" panose="020B0503020000020004" pitchFamily="50" charset="-127"/>
      <p:regular r:id="rId62"/>
      <p:bold r:id="rId63"/>
    </p:embeddedFont>
    <p:embeddedFont>
      <p:font typeface="함초롬바탕" panose="02030604000101010101" pitchFamily="18" charset="-127"/>
      <p:regular r:id="rId64"/>
      <p:bold r:id="rId65"/>
    </p:embeddedFont>
    <p:embeddedFont>
      <p:font typeface="HY헤드라인M" panose="02030600000101010101" pitchFamily="18" charset="-127"/>
      <p:regular r:id="rId6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194" autoAdjust="0"/>
  </p:normalViewPr>
  <p:slideViewPr>
    <p:cSldViewPr>
      <p:cViewPr varScale="1">
        <p:scale>
          <a:sx n="112" d="100"/>
          <a:sy n="112" d="100"/>
        </p:scale>
        <p:origin x="158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5.fntdata"/><Relationship Id="rId5" Type="http://schemas.openxmlformats.org/officeDocument/2006/relationships/slide" Target="slides/slide4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요일별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월</c:v>
                </c:pt>
                <c:pt idx="1">
                  <c:v>화</c:v>
                </c:pt>
                <c:pt idx="2">
                  <c:v>수</c:v>
                </c:pt>
                <c:pt idx="3">
                  <c:v>목</c:v>
                </c:pt>
                <c:pt idx="4">
                  <c:v>금</c:v>
                </c:pt>
                <c:pt idx="5">
                  <c:v>토</c:v>
                </c:pt>
                <c:pt idx="6">
                  <c:v>일</c:v>
                </c:pt>
              </c:strCache>
            </c:strRef>
          </c:cat>
          <c:val>
            <c:numRef>
              <c:f>Sheet1!$B$2:$B$8</c:f>
              <c:numCache>
                <c:formatCode>#,##0_);[Red]\(#,##0\)</c:formatCode>
                <c:ptCount val="7"/>
                <c:pt idx="0">
                  <c:v>125655</c:v>
                </c:pt>
                <c:pt idx="1">
                  <c:v>121721</c:v>
                </c:pt>
                <c:pt idx="2">
                  <c:v>121479</c:v>
                </c:pt>
                <c:pt idx="3">
                  <c:v>125380</c:v>
                </c:pt>
                <c:pt idx="4">
                  <c:v>133116</c:v>
                </c:pt>
                <c:pt idx="5">
                  <c:v>132415</c:v>
                </c:pt>
                <c:pt idx="6">
                  <c:v>124830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1km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월</c:v>
                </c:pt>
                <c:pt idx="1">
                  <c:v>화</c:v>
                </c:pt>
                <c:pt idx="2">
                  <c:v>수</c:v>
                </c:pt>
                <c:pt idx="3">
                  <c:v>목</c:v>
                </c:pt>
                <c:pt idx="4">
                  <c:v>금</c:v>
                </c:pt>
                <c:pt idx="5">
                  <c:v>토</c:v>
                </c:pt>
                <c:pt idx="6">
                  <c:v>일</c:v>
                </c:pt>
              </c:strCache>
            </c:strRef>
          </c:cat>
          <c:val>
            <c:numRef>
              <c:f>Sheet1!$C$2:$C$8</c:f>
              <c:numCache>
                <c:formatCode>#,##0_);[Red]\(#,##0\)</c:formatCode>
                <c:ptCount val="7"/>
                <c:pt idx="0">
                  <c:v>144729</c:v>
                </c:pt>
                <c:pt idx="1">
                  <c:v>140111</c:v>
                </c:pt>
                <c:pt idx="2">
                  <c:v>140152</c:v>
                </c:pt>
                <c:pt idx="3">
                  <c:v>144776</c:v>
                </c:pt>
                <c:pt idx="4">
                  <c:v>154532</c:v>
                </c:pt>
                <c:pt idx="5">
                  <c:v>152485</c:v>
                </c:pt>
                <c:pt idx="6">
                  <c:v>143425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701068096"/>
        <c:axId val="-1701063200"/>
      </c:lineChart>
      <c:catAx>
        <c:axId val="-1701068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1701063200"/>
        <c:crosses val="autoZero"/>
        <c:auto val="1"/>
        <c:lblAlgn val="ctr"/>
        <c:lblOffset val="100"/>
        <c:noMultiLvlLbl val="0"/>
      </c:catAx>
      <c:valAx>
        <c:axId val="-1701063200"/>
        <c:scaling>
          <c:orientation val="minMax"/>
          <c:min val="120000"/>
        </c:scaling>
        <c:delete val="0"/>
        <c:axPos val="l"/>
        <c:majorGridlines/>
        <c:numFmt formatCode="#,##0_);[Red]\(#,##0\)" sourceLinked="1"/>
        <c:majorTickMark val="out"/>
        <c:minorTickMark val="none"/>
        <c:tickLblPos val="nextTo"/>
        <c:crossAx val="-17010680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분석영역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00~06시</c:v>
                </c:pt>
                <c:pt idx="1">
                  <c:v>06~11시</c:v>
                </c:pt>
                <c:pt idx="2">
                  <c:v>11~14시</c:v>
                </c:pt>
                <c:pt idx="3">
                  <c:v>14~17시</c:v>
                </c:pt>
                <c:pt idx="4">
                  <c:v>17~21시</c:v>
                </c:pt>
                <c:pt idx="5">
                  <c:v>21~24시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11970</c:v>
                </c:pt>
                <c:pt idx="1">
                  <c:v>29094</c:v>
                </c:pt>
                <c:pt idx="2">
                  <c:v>21444</c:v>
                </c:pt>
                <c:pt idx="3">
                  <c:v>24461</c:v>
                </c:pt>
                <c:pt idx="4">
                  <c:v>29473</c:v>
                </c:pt>
                <c:pt idx="5">
                  <c:v>10077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1km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00~06시</c:v>
                </c:pt>
                <c:pt idx="1">
                  <c:v>06~11시</c:v>
                </c:pt>
                <c:pt idx="2">
                  <c:v>11~14시</c:v>
                </c:pt>
                <c:pt idx="3">
                  <c:v>14~17시</c:v>
                </c:pt>
                <c:pt idx="4">
                  <c:v>17~21시</c:v>
                </c:pt>
                <c:pt idx="5">
                  <c:v>21~24시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13528</c:v>
                </c:pt>
                <c:pt idx="1">
                  <c:v>33712</c:v>
                </c:pt>
                <c:pt idx="2">
                  <c:v>24648</c:v>
                </c:pt>
                <c:pt idx="3">
                  <c:v>28177</c:v>
                </c:pt>
                <c:pt idx="4">
                  <c:v>34093</c:v>
                </c:pt>
                <c:pt idx="5">
                  <c:v>11732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701065376"/>
        <c:axId val="-1701062656"/>
      </c:lineChart>
      <c:catAx>
        <c:axId val="-17010653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701062656"/>
        <c:crosses val="autoZero"/>
        <c:auto val="1"/>
        <c:lblAlgn val="ctr"/>
        <c:lblOffset val="100"/>
        <c:noMultiLvlLbl val="0"/>
      </c:catAx>
      <c:valAx>
        <c:axId val="-17010626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17010653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200"/>
      </a:pPr>
      <a:endParaRPr lang="ko-KR"/>
    </a:p>
  </c:txPr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image" Target="../media/image62.jpeg"/><Relationship Id="rId4" Type="http://schemas.openxmlformats.org/officeDocument/2006/relationships/image" Target="../media/image65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image" Target="../media/image62.jpeg"/><Relationship Id="rId4" Type="http://schemas.openxmlformats.org/officeDocument/2006/relationships/image" Target="../media/image6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5C30AA-5321-41A7-B986-AB74E7CC81B2}" type="doc">
      <dgm:prSet loTypeId="urn:microsoft.com/office/officeart/2008/layout/RadialCluster" loCatId="cycle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pPr latinLnBrk="1"/>
          <a:endParaRPr lang="ko-KR" altLang="en-US"/>
        </a:p>
      </dgm:t>
    </dgm:pt>
    <dgm:pt modelId="{453EC04B-2A93-45FE-B950-2544B6BB3ECA}">
      <dgm:prSet phldrT="[텍스트]"/>
      <dgm:spPr/>
      <dgm:t>
        <a:bodyPr/>
        <a:lstStyle/>
        <a:p>
          <a:pPr latinLnBrk="1"/>
          <a:r>
            <a:rPr lang="ko-KR" altLang="en-US" dirty="0" err="1" smtClean="0"/>
            <a:t>신탄진</a:t>
          </a:r>
          <a:r>
            <a:rPr lang="en-US" altLang="ko-KR" dirty="0" smtClean="0"/>
            <a:t/>
          </a:r>
          <a:br>
            <a:rPr lang="en-US" altLang="ko-KR" dirty="0" smtClean="0"/>
          </a:br>
          <a:r>
            <a:rPr lang="ko-KR" altLang="en-US" dirty="0" smtClean="0"/>
            <a:t>술고래</a:t>
          </a:r>
          <a:endParaRPr lang="ko-KR" altLang="en-US" dirty="0"/>
        </a:p>
      </dgm:t>
    </dgm:pt>
    <dgm:pt modelId="{E557B3B4-7AC1-416B-B423-11121B8FEB1F}" type="parTrans" cxnId="{BA20B76B-6158-43A5-B12A-E2D40D76601C}">
      <dgm:prSet/>
      <dgm:spPr/>
      <dgm:t>
        <a:bodyPr/>
        <a:lstStyle/>
        <a:p>
          <a:pPr latinLnBrk="1"/>
          <a:endParaRPr lang="ko-KR" altLang="en-US"/>
        </a:p>
      </dgm:t>
    </dgm:pt>
    <dgm:pt modelId="{013F133F-0ED6-4622-83FF-216469EBF621}" type="sibTrans" cxnId="{BA20B76B-6158-43A5-B12A-E2D40D76601C}">
      <dgm:prSet/>
      <dgm:spPr/>
      <dgm:t>
        <a:bodyPr/>
        <a:lstStyle/>
        <a:p>
          <a:pPr latinLnBrk="1"/>
          <a:endParaRPr lang="ko-KR" altLang="en-US"/>
        </a:p>
      </dgm:t>
    </dgm:pt>
    <dgm:pt modelId="{7A56D45F-048D-422E-AADD-470904FACA4E}">
      <dgm:prSet phldrT="[텍스트]" custT="1"/>
      <dgm:spPr/>
      <dgm:t>
        <a:bodyPr/>
        <a:lstStyle/>
        <a:p>
          <a:pPr latinLnBrk="1"/>
          <a:r>
            <a:rPr lang="ko-KR" altLang="en-US" sz="1400" dirty="0" smtClean="0"/>
            <a:t>안주의 맛 차별화 어려움</a:t>
          </a:r>
          <a:endParaRPr lang="ko-KR" altLang="en-US" sz="1400" dirty="0"/>
        </a:p>
      </dgm:t>
    </dgm:pt>
    <dgm:pt modelId="{EFB13454-36C1-4C7F-99BD-BC2A8D5E2658}" type="parTrans" cxnId="{A72CC03F-3ACF-42CB-9B45-729558507879}">
      <dgm:prSet/>
      <dgm:spPr/>
      <dgm:t>
        <a:bodyPr/>
        <a:lstStyle/>
        <a:p>
          <a:pPr latinLnBrk="1"/>
          <a:endParaRPr lang="ko-KR" altLang="en-US"/>
        </a:p>
      </dgm:t>
    </dgm:pt>
    <dgm:pt modelId="{EF9A19D3-FB07-498F-9B32-A9E85CF7E8E4}" type="sibTrans" cxnId="{A72CC03F-3ACF-42CB-9B45-729558507879}">
      <dgm:prSet/>
      <dgm:spPr/>
      <dgm:t>
        <a:bodyPr/>
        <a:lstStyle/>
        <a:p>
          <a:pPr latinLnBrk="1"/>
          <a:endParaRPr lang="ko-KR" altLang="en-US"/>
        </a:p>
      </dgm:t>
    </dgm:pt>
    <dgm:pt modelId="{DD46636F-C5B3-4498-A3AA-B65F8885476E}">
      <dgm:prSet phldrT="[텍스트]" custT="1"/>
      <dgm:spPr/>
      <dgm:t>
        <a:bodyPr/>
        <a:lstStyle/>
        <a:p>
          <a:pPr latinLnBrk="1"/>
          <a:r>
            <a:rPr lang="ko-KR" altLang="en-US" sz="1400" dirty="0" smtClean="0"/>
            <a:t>지역 술의 소비력 약세</a:t>
          </a:r>
          <a:endParaRPr lang="ko-KR" altLang="en-US" sz="1400" dirty="0"/>
        </a:p>
      </dgm:t>
    </dgm:pt>
    <dgm:pt modelId="{C30BE318-8DEB-4C04-90F6-3F7F3194A380}" type="parTrans" cxnId="{BE1A89D9-452C-40C7-AA68-7364DE6CEBCB}">
      <dgm:prSet/>
      <dgm:spPr/>
      <dgm:t>
        <a:bodyPr/>
        <a:lstStyle/>
        <a:p>
          <a:pPr latinLnBrk="1"/>
          <a:endParaRPr lang="ko-KR" altLang="en-US"/>
        </a:p>
      </dgm:t>
    </dgm:pt>
    <dgm:pt modelId="{0FCA4BCD-914D-4DE8-B8BB-5F4A2116F1D8}" type="sibTrans" cxnId="{BE1A89D9-452C-40C7-AA68-7364DE6CEBCB}">
      <dgm:prSet/>
      <dgm:spPr/>
      <dgm:t>
        <a:bodyPr/>
        <a:lstStyle/>
        <a:p>
          <a:pPr latinLnBrk="1"/>
          <a:endParaRPr lang="ko-KR" altLang="en-US"/>
        </a:p>
      </dgm:t>
    </dgm:pt>
    <dgm:pt modelId="{A8C36790-8C26-448F-B399-E0F009661206}">
      <dgm:prSet phldrT="[텍스트]" custT="1"/>
      <dgm:spPr/>
      <dgm:t>
        <a:bodyPr/>
        <a:lstStyle/>
        <a:p>
          <a:pPr latinLnBrk="1"/>
          <a:r>
            <a:rPr lang="ko-KR" altLang="en-US" sz="1400" dirty="0" smtClean="0"/>
            <a:t>대전 내 대표적인  상권 아님</a:t>
          </a:r>
          <a:endParaRPr lang="ko-KR" altLang="en-US" sz="1400" dirty="0"/>
        </a:p>
      </dgm:t>
    </dgm:pt>
    <dgm:pt modelId="{E138E741-412E-46E8-8472-C3E43516D540}" type="parTrans" cxnId="{4721435E-0FD4-4B2D-B943-8A9B80FAF465}">
      <dgm:prSet/>
      <dgm:spPr/>
      <dgm:t>
        <a:bodyPr/>
        <a:lstStyle/>
        <a:p>
          <a:pPr latinLnBrk="1"/>
          <a:endParaRPr lang="ko-KR" altLang="en-US"/>
        </a:p>
      </dgm:t>
    </dgm:pt>
    <dgm:pt modelId="{515F64C0-5179-410E-A71F-FD024E0A6ED8}" type="sibTrans" cxnId="{4721435E-0FD4-4B2D-B943-8A9B80FAF465}">
      <dgm:prSet/>
      <dgm:spPr/>
      <dgm:t>
        <a:bodyPr/>
        <a:lstStyle/>
        <a:p>
          <a:pPr latinLnBrk="1"/>
          <a:endParaRPr lang="ko-KR" altLang="en-US"/>
        </a:p>
      </dgm:t>
    </dgm:pt>
    <dgm:pt modelId="{2D84D1DD-435E-4F8D-B965-9439F3D60978}">
      <dgm:prSet phldrT="[텍스트]" custT="1"/>
      <dgm:spPr/>
      <dgm:t>
        <a:bodyPr/>
        <a:lstStyle/>
        <a:p>
          <a:pPr latinLnBrk="1"/>
          <a:r>
            <a:rPr lang="ko-KR" altLang="en-US" sz="1400" dirty="0" smtClean="0"/>
            <a:t>청년층의 일자리  창출 필요</a:t>
          </a:r>
          <a:endParaRPr lang="ko-KR" altLang="en-US" sz="1400" dirty="0"/>
        </a:p>
      </dgm:t>
    </dgm:pt>
    <dgm:pt modelId="{EACCC601-ADC5-49D6-830A-A6CFF8A5A352}" type="parTrans" cxnId="{26F80003-CC99-4E2C-9821-F9A583F7D204}">
      <dgm:prSet/>
      <dgm:spPr/>
      <dgm:t>
        <a:bodyPr/>
        <a:lstStyle/>
        <a:p>
          <a:pPr latinLnBrk="1"/>
          <a:endParaRPr lang="ko-KR" altLang="en-US"/>
        </a:p>
      </dgm:t>
    </dgm:pt>
    <dgm:pt modelId="{06DCB1AC-31FB-46A2-BD53-847210DD9B4A}" type="sibTrans" cxnId="{26F80003-CC99-4E2C-9821-F9A583F7D204}">
      <dgm:prSet/>
      <dgm:spPr/>
      <dgm:t>
        <a:bodyPr/>
        <a:lstStyle/>
        <a:p>
          <a:pPr latinLnBrk="1"/>
          <a:endParaRPr lang="ko-KR" altLang="en-US"/>
        </a:p>
      </dgm:t>
    </dgm:pt>
    <dgm:pt modelId="{22718312-C681-4F2F-998B-BAD94EECAC5F}" type="pres">
      <dgm:prSet presAssocID="{275C30AA-5321-41A7-B986-AB74E7CC81B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D81403A-BD46-43D5-9D8E-F99EB2DEF73F}" type="pres">
      <dgm:prSet presAssocID="{453EC04B-2A93-45FE-B950-2544B6BB3ECA}" presName="singleCycle" presStyleCnt="0"/>
      <dgm:spPr/>
      <dgm:t>
        <a:bodyPr/>
        <a:lstStyle/>
        <a:p>
          <a:pPr latinLnBrk="1"/>
          <a:endParaRPr lang="ko-KR" altLang="en-US"/>
        </a:p>
      </dgm:t>
    </dgm:pt>
    <dgm:pt modelId="{96B11877-AD50-4CA4-AB84-0AAAE18F4C41}" type="pres">
      <dgm:prSet presAssocID="{453EC04B-2A93-45FE-B950-2544B6BB3ECA}" presName="singleCenter" presStyleLbl="node1" presStyleIdx="0" presStyleCnt="5" custScaleX="194629" custScaleY="196838" custLinFactNeighborX="57567" custLinFactNeighborY="-10104">
        <dgm:presLayoutVars>
          <dgm:chMax val="7"/>
          <dgm:chPref val="7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3EDF685-F2F9-4EC4-B258-625EC088E463}" type="pres">
      <dgm:prSet presAssocID="{EFB13454-36C1-4C7F-99BD-BC2A8D5E2658}" presName="Name56" presStyleLbl="parChTrans1D2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6C692ED8-2E62-4FA4-87F0-A3C67699CB71}" type="pres">
      <dgm:prSet presAssocID="{7A56D45F-048D-422E-AADD-470904FACA4E}" presName="text0" presStyleLbl="node1" presStyleIdx="1" presStyleCnt="5" custScaleX="206898" custRadScaleRad="164442" custRadScaleInc="-12102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A8459A3-A1E8-4D35-BFE0-74022C54EA72}" type="pres">
      <dgm:prSet presAssocID="{C30BE318-8DEB-4C04-90F6-3F7F3194A380}" presName="Name56" presStyleLbl="parChTrans1D2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40BC44E1-19A3-416B-8E25-23D8B38D1D7A}" type="pres">
      <dgm:prSet presAssocID="{DD46636F-C5B3-4498-A3AA-B65F8885476E}" presName="text0" presStyleLbl="node1" presStyleIdx="2" presStyleCnt="5" custScaleX="206898" custRadScaleRad="137933" custRadScaleInc="-36878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426B9B6-D16E-490C-B648-BFD6B0EB025C}" type="pres">
      <dgm:prSet presAssocID="{E138E741-412E-46E8-8472-C3E43516D540}" presName="Name56" presStyleLbl="parChTrans1D2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3AB9765C-263C-47D2-8282-BCDB47FBDE53}" type="pres">
      <dgm:prSet presAssocID="{A8C36790-8C26-448F-B399-E0F009661206}" presName="text0" presStyleLbl="node1" presStyleIdx="3" presStyleCnt="5" custScaleX="216231" custRadScaleRad="164544" custRadScaleInc="12147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3A5EDB0-041E-47DD-A1F8-32AE69087773}" type="pres">
      <dgm:prSet presAssocID="{EACCC601-ADC5-49D6-830A-A6CFF8A5A352}" presName="Name56" presStyleLbl="parChTrans1D2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AA0BA62F-D7D7-4FAE-BF9B-5412DC699032}" type="pres">
      <dgm:prSet presAssocID="{2D84D1DD-435E-4F8D-B965-9439F3D60978}" presName="text0" presStyleLbl="node1" presStyleIdx="4" presStyleCnt="5" custScaleX="213760" custRadScaleRad="141198" custRadScaleInc="-2648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A20B76B-6158-43A5-B12A-E2D40D76601C}" srcId="{275C30AA-5321-41A7-B986-AB74E7CC81B2}" destId="{453EC04B-2A93-45FE-B950-2544B6BB3ECA}" srcOrd="0" destOrd="0" parTransId="{E557B3B4-7AC1-416B-B423-11121B8FEB1F}" sibTransId="{013F133F-0ED6-4622-83FF-216469EBF621}"/>
    <dgm:cxn modelId="{7B2FA98C-2397-4B2E-8F8E-E3F3F3E76AB7}" type="presOf" srcId="{7A56D45F-048D-422E-AADD-470904FACA4E}" destId="{6C692ED8-2E62-4FA4-87F0-A3C67699CB71}" srcOrd="0" destOrd="0" presId="urn:microsoft.com/office/officeart/2008/layout/RadialCluster"/>
    <dgm:cxn modelId="{4721435E-0FD4-4B2D-B943-8A9B80FAF465}" srcId="{453EC04B-2A93-45FE-B950-2544B6BB3ECA}" destId="{A8C36790-8C26-448F-B399-E0F009661206}" srcOrd="2" destOrd="0" parTransId="{E138E741-412E-46E8-8472-C3E43516D540}" sibTransId="{515F64C0-5179-410E-A71F-FD024E0A6ED8}"/>
    <dgm:cxn modelId="{26F80003-CC99-4E2C-9821-F9A583F7D204}" srcId="{453EC04B-2A93-45FE-B950-2544B6BB3ECA}" destId="{2D84D1DD-435E-4F8D-B965-9439F3D60978}" srcOrd="3" destOrd="0" parTransId="{EACCC601-ADC5-49D6-830A-A6CFF8A5A352}" sibTransId="{06DCB1AC-31FB-46A2-BD53-847210DD9B4A}"/>
    <dgm:cxn modelId="{D8F663EC-DC1B-4AEE-871E-8277DA171FB8}" type="presOf" srcId="{E138E741-412E-46E8-8472-C3E43516D540}" destId="{7426B9B6-D16E-490C-B648-BFD6B0EB025C}" srcOrd="0" destOrd="0" presId="urn:microsoft.com/office/officeart/2008/layout/RadialCluster"/>
    <dgm:cxn modelId="{A72CC03F-3ACF-42CB-9B45-729558507879}" srcId="{453EC04B-2A93-45FE-B950-2544B6BB3ECA}" destId="{7A56D45F-048D-422E-AADD-470904FACA4E}" srcOrd="0" destOrd="0" parTransId="{EFB13454-36C1-4C7F-99BD-BC2A8D5E2658}" sibTransId="{EF9A19D3-FB07-498F-9B32-A9E85CF7E8E4}"/>
    <dgm:cxn modelId="{7AAFF132-6007-4C61-8D0D-33F7F72CC004}" type="presOf" srcId="{EACCC601-ADC5-49D6-830A-A6CFF8A5A352}" destId="{C3A5EDB0-041E-47DD-A1F8-32AE69087773}" srcOrd="0" destOrd="0" presId="urn:microsoft.com/office/officeart/2008/layout/RadialCluster"/>
    <dgm:cxn modelId="{BE1A89D9-452C-40C7-AA68-7364DE6CEBCB}" srcId="{453EC04B-2A93-45FE-B950-2544B6BB3ECA}" destId="{DD46636F-C5B3-4498-A3AA-B65F8885476E}" srcOrd="1" destOrd="0" parTransId="{C30BE318-8DEB-4C04-90F6-3F7F3194A380}" sibTransId="{0FCA4BCD-914D-4DE8-B8BB-5F4A2116F1D8}"/>
    <dgm:cxn modelId="{41687BB0-F430-431F-B062-A6F1C33FD344}" type="presOf" srcId="{C30BE318-8DEB-4C04-90F6-3F7F3194A380}" destId="{1A8459A3-A1E8-4D35-BFE0-74022C54EA72}" srcOrd="0" destOrd="0" presId="urn:microsoft.com/office/officeart/2008/layout/RadialCluster"/>
    <dgm:cxn modelId="{EA979804-6474-4DB3-BC16-FA285BF37F23}" type="presOf" srcId="{DD46636F-C5B3-4498-A3AA-B65F8885476E}" destId="{40BC44E1-19A3-416B-8E25-23D8B38D1D7A}" srcOrd="0" destOrd="0" presId="urn:microsoft.com/office/officeart/2008/layout/RadialCluster"/>
    <dgm:cxn modelId="{37052F44-9131-47D7-86D1-D2ED5661F016}" type="presOf" srcId="{275C30AA-5321-41A7-B986-AB74E7CC81B2}" destId="{22718312-C681-4F2F-998B-BAD94EECAC5F}" srcOrd="0" destOrd="0" presId="urn:microsoft.com/office/officeart/2008/layout/RadialCluster"/>
    <dgm:cxn modelId="{261F2C97-C19E-41F8-815F-CBCB2011538D}" type="presOf" srcId="{2D84D1DD-435E-4F8D-B965-9439F3D60978}" destId="{AA0BA62F-D7D7-4FAE-BF9B-5412DC699032}" srcOrd="0" destOrd="0" presId="urn:microsoft.com/office/officeart/2008/layout/RadialCluster"/>
    <dgm:cxn modelId="{FE2C6C21-ECD9-4F31-9955-280E81513835}" type="presOf" srcId="{A8C36790-8C26-448F-B399-E0F009661206}" destId="{3AB9765C-263C-47D2-8282-BCDB47FBDE53}" srcOrd="0" destOrd="0" presId="urn:microsoft.com/office/officeart/2008/layout/RadialCluster"/>
    <dgm:cxn modelId="{5A617889-8CED-499D-87A8-89164F1E1D47}" type="presOf" srcId="{EFB13454-36C1-4C7F-99BD-BC2A8D5E2658}" destId="{E3EDF685-F2F9-4EC4-B258-625EC088E463}" srcOrd="0" destOrd="0" presId="urn:microsoft.com/office/officeart/2008/layout/RadialCluster"/>
    <dgm:cxn modelId="{759D7881-3976-4A12-9BA2-3EFFC9F94A96}" type="presOf" srcId="{453EC04B-2A93-45FE-B950-2544B6BB3ECA}" destId="{96B11877-AD50-4CA4-AB84-0AAAE18F4C41}" srcOrd="0" destOrd="0" presId="urn:microsoft.com/office/officeart/2008/layout/RadialCluster"/>
    <dgm:cxn modelId="{C960EEB3-AAED-44C3-BC33-42461F9B4FC3}" type="presParOf" srcId="{22718312-C681-4F2F-998B-BAD94EECAC5F}" destId="{5D81403A-BD46-43D5-9D8E-F99EB2DEF73F}" srcOrd="0" destOrd="0" presId="urn:microsoft.com/office/officeart/2008/layout/RadialCluster"/>
    <dgm:cxn modelId="{C1D3BCCF-EBA6-4586-9985-BF39A18BBA89}" type="presParOf" srcId="{5D81403A-BD46-43D5-9D8E-F99EB2DEF73F}" destId="{96B11877-AD50-4CA4-AB84-0AAAE18F4C41}" srcOrd="0" destOrd="0" presId="urn:microsoft.com/office/officeart/2008/layout/RadialCluster"/>
    <dgm:cxn modelId="{42502697-CD5D-409E-81FC-AF45779CC29F}" type="presParOf" srcId="{5D81403A-BD46-43D5-9D8E-F99EB2DEF73F}" destId="{E3EDF685-F2F9-4EC4-B258-625EC088E463}" srcOrd="1" destOrd="0" presId="urn:microsoft.com/office/officeart/2008/layout/RadialCluster"/>
    <dgm:cxn modelId="{2BB999B2-3833-482A-8293-02C6854AAB37}" type="presParOf" srcId="{5D81403A-BD46-43D5-9D8E-F99EB2DEF73F}" destId="{6C692ED8-2E62-4FA4-87F0-A3C67699CB71}" srcOrd="2" destOrd="0" presId="urn:microsoft.com/office/officeart/2008/layout/RadialCluster"/>
    <dgm:cxn modelId="{D3D066BA-3049-4E81-A8C5-A1FFA9A7B706}" type="presParOf" srcId="{5D81403A-BD46-43D5-9D8E-F99EB2DEF73F}" destId="{1A8459A3-A1E8-4D35-BFE0-74022C54EA72}" srcOrd="3" destOrd="0" presId="urn:microsoft.com/office/officeart/2008/layout/RadialCluster"/>
    <dgm:cxn modelId="{4BB074BD-55A0-4446-BA4C-354F242CFBC4}" type="presParOf" srcId="{5D81403A-BD46-43D5-9D8E-F99EB2DEF73F}" destId="{40BC44E1-19A3-416B-8E25-23D8B38D1D7A}" srcOrd="4" destOrd="0" presId="urn:microsoft.com/office/officeart/2008/layout/RadialCluster"/>
    <dgm:cxn modelId="{A9FAD296-8568-4287-9F81-6DE958AEE0F2}" type="presParOf" srcId="{5D81403A-BD46-43D5-9D8E-F99EB2DEF73F}" destId="{7426B9B6-D16E-490C-B648-BFD6B0EB025C}" srcOrd="5" destOrd="0" presId="urn:microsoft.com/office/officeart/2008/layout/RadialCluster"/>
    <dgm:cxn modelId="{C52DC6F6-04AB-463D-A696-018ABCACE2DC}" type="presParOf" srcId="{5D81403A-BD46-43D5-9D8E-F99EB2DEF73F}" destId="{3AB9765C-263C-47D2-8282-BCDB47FBDE53}" srcOrd="6" destOrd="0" presId="urn:microsoft.com/office/officeart/2008/layout/RadialCluster"/>
    <dgm:cxn modelId="{588D9339-E75D-4069-8C98-62240B9FECD6}" type="presParOf" srcId="{5D81403A-BD46-43D5-9D8E-F99EB2DEF73F}" destId="{C3A5EDB0-041E-47DD-A1F8-32AE69087773}" srcOrd="7" destOrd="0" presId="urn:microsoft.com/office/officeart/2008/layout/RadialCluster"/>
    <dgm:cxn modelId="{291A1461-72FD-497E-B206-DC598660694B}" type="presParOf" srcId="{5D81403A-BD46-43D5-9D8E-F99EB2DEF73F}" destId="{AA0BA62F-D7D7-4FAE-BF9B-5412DC699032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40CA35-21E1-4943-8E2F-34F588479A1A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1"/>
      <dgm:spPr/>
    </dgm:pt>
    <dgm:pt modelId="{8B02188C-D34F-4FB2-94A4-034A0415518C}">
      <dgm:prSet phldrT="[텍스트]"/>
      <dgm:spPr/>
      <dgm:t>
        <a:bodyPr/>
        <a:lstStyle/>
        <a:p>
          <a:pPr latinLnBrk="1"/>
          <a:r>
            <a:rPr lang="ko-KR" altLang="en-US" dirty="0" err="1" smtClean="0"/>
            <a:t>신탄진의개성있는</a:t>
          </a:r>
          <a:r>
            <a:rPr lang="ko-KR" altLang="en-US" dirty="0" smtClean="0"/>
            <a:t> </a:t>
          </a:r>
          <a:r>
            <a:rPr lang="ko-KR" altLang="en-US" dirty="0" err="1" smtClean="0"/>
            <a:t>컨셉</a:t>
          </a:r>
          <a:endParaRPr lang="ko-KR" altLang="en-US" dirty="0"/>
        </a:p>
      </dgm:t>
    </dgm:pt>
    <dgm:pt modelId="{C8160B49-2284-43D6-8512-42F787D44D12}" type="parTrans" cxnId="{97D37FED-7221-4C6C-8F0C-29712DA49491}">
      <dgm:prSet/>
      <dgm:spPr/>
      <dgm:t>
        <a:bodyPr/>
        <a:lstStyle/>
        <a:p>
          <a:pPr latinLnBrk="1"/>
          <a:endParaRPr lang="ko-KR" altLang="en-US"/>
        </a:p>
      </dgm:t>
    </dgm:pt>
    <dgm:pt modelId="{C7F2DCB2-A10C-43DD-9223-6307FC204185}" type="sibTrans" cxnId="{97D37FED-7221-4C6C-8F0C-29712DA49491}">
      <dgm:prSet/>
      <dgm:spPr/>
      <dgm:t>
        <a:bodyPr/>
        <a:lstStyle/>
        <a:p>
          <a:pPr latinLnBrk="1"/>
          <a:endParaRPr lang="ko-KR" altLang="en-US"/>
        </a:p>
      </dgm:t>
    </dgm:pt>
    <dgm:pt modelId="{4DE04D6F-AC4A-4F98-8F3F-7572AE3A90D7}">
      <dgm:prSet phldrT="[텍스트]"/>
      <dgm:spPr/>
      <dgm:t>
        <a:bodyPr/>
        <a:lstStyle/>
        <a:p>
          <a:pPr latinLnBrk="1"/>
          <a:r>
            <a:rPr lang="ko-KR" altLang="en-US" dirty="0" err="1" smtClean="0"/>
            <a:t>지역술이</a:t>
          </a:r>
          <a:r>
            <a:rPr lang="ko-KR" altLang="en-US" dirty="0" smtClean="0"/>
            <a:t> 돋보일 수 있는 </a:t>
          </a:r>
          <a:r>
            <a:rPr lang="ko-KR" altLang="en-US" dirty="0" err="1" smtClean="0"/>
            <a:t>컨셉</a:t>
          </a:r>
          <a:endParaRPr lang="ko-KR" altLang="en-US" dirty="0"/>
        </a:p>
      </dgm:t>
    </dgm:pt>
    <dgm:pt modelId="{09429E98-3D4F-4F0E-9B7E-8DEF2FF7E0B3}" type="parTrans" cxnId="{BC7CD0B5-A017-42C2-999D-5EBB396F7EA5}">
      <dgm:prSet/>
      <dgm:spPr/>
      <dgm:t>
        <a:bodyPr/>
        <a:lstStyle/>
        <a:p>
          <a:pPr latinLnBrk="1"/>
          <a:endParaRPr lang="ko-KR" altLang="en-US"/>
        </a:p>
      </dgm:t>
    </dgm:pt>
    <dgm:pt modelId="{F01C6437-99ED-43FC-AF19-5B218E1A1635}" type="sibTrans" cxnId="{BC7CD0B5-A017-42C2-999D-5EBB396F7EA5}">
      <dgm:prSet/>
      <dgm:spPr/>
      <dgm:t>
        <a:bodyPr/>
        <a:lstStyle/>
        <a:p>
          <a:pPr latinLnBrk="1"/>
          <a:endParaRPr lang="ko-KR" altLang="en-US"/>
        </a:p>
      </dgm:t>
    </dgm:pt>
    <dgm:pt modelId="{A20BA737-1996-4930-AE0D-2967A85CD7AF}">
      <dgm:prSet phldrT="[텍스트]"/>
      <dgm:spPr/>
      <dgm:t>
        <a:bodyPr/>
        <a:lstStyle/>
        <a:p>
          <a:pPr latinLnBrk="1"/>
          <a:r>
            <a:rPr lang="ko-KR" altLang="en-US" dirty="0" smtClean="0"/>
            <a:t>신탄진술고래</a:t>
          </a:r>
          <a:endParaRPr lang="ko-KR" altLang="en-US" dirty="0"/>
        </a:p>
      </dgm:t>
    </dgm:pt>
    <dgm:pt modelId="{A72AA0B6-08B2-47AE-B99D-6BDEA501FFA4}" type="parTrans" cxnId="{595B838B-07FF-487B-8CB2-8C32CFA22C27}">
      <dgm:prSet/>
      <dgm:spPr/>
      <dgm:t>
        <a:bodyPr/>
        <a:lstStyle/>
        <a:p>
          <a:pPr latinLnBrk="1"/>
          <a:endParaRPr lang="ko-KR" altLang="en-US"/>
        </a:p>
      </dgm:t>
    </dgm:pt>
    <dgm:pt modelId="{4E35E3A9-7854-4D14-A364-C629185272AC}" type="sibTrans" cxnId="{595B838B-07FF-487B-8CB2-8C32CFA22C27}">
      <dgm:prSet/>
      <dgm:spPr/>
      <dgm:t>
        <a:bodyPr/>
        <a:lstStyle/>
        <a:p>
          <a:pPr latinLnBrk="1"/>
          <a:endParaRPr lang="ko-KR" altLang="en-US"/>
        </a:p>
      </dgm:t>
    </dgm:pt>
    <dgm:pt modelId="{B9E0D62D-2BDF-4D44-B468-C123BB78D7D2}" type="pres">
      <dgm:prSet presAssocID="{0C40CA35-21E1-4943-8E2F-34F588479A1A}" presName="Name0" presStyleCnt="0">
        <dgm:presLayoutVars>
          <dgm:dir/>
          <dgm:resizeHandles val="exact"/>
        </dgm:presLayoutVars>
      </dgm:prSet>
      <dgm:spPr/>
    </dgm:pt>
    <dgm:pt modelId="{7B461C1B-C1AB-455F-8CB5-4E9F8CE097C6}" type="pres">
      <dgm:prSet presAssocID="{0C40CA35-21E1-4943-8E2F-34F588479A1A}" presName="vNodes" presStyleCnt="0"/>
      <dgm:spPr/>
    </dgm:pt>
    <dgm:pt modelId="{90A98FA8-DC19-4956-96F0-8B9D6541BB1D}" type="pres">
      <dgm:prSet presAssocID="{8B02188C-D34F-4FB2-94A4-034A0415518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60F13F3-333D-4193-A356-57162E372D2C}" type="pres">
      <dgm:prSet presAssocID="{C7F2DCB2-A10C-43DD-9223-6307FC204185}" presName="spacerT" presStyleCnt="0"/>
      <dgm:spPr/>
    </dgm:pt>
    <dgm:pt modelId="{EE135FDF-E0B3-46F5-88F0-305C392C11AD}" type="pres">
      <dgm:prSet presAssocID="{C7F2DCB2-A10C-43DD-9223-6307FC204185}" presName="sibTrans" presStyleLbl="sibTrans2D1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0C0B7B5D-BB33-4534-8EDB-D73EEE4640EB}" type="pres">
      <dgm:prSet presAssocID="{C7F2DCB2-A10C-43DD-9223-6307FC204185}" presName="spacerB" presStyleCnt="0"/>
      <dgm:spPr/>
    </dgm:pt>
    <dgm:pt modelId="{2A3E209D-373C-4578-A0AA-057586CBF06D}" type="pres">
      <dgm:prSet presAssocID="{4DE04D6F-AC4A-4F98-8F3F-7572AE3A90D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1A217BF-18F9-405C-878F-7A1C443AC949}" type="pres">
      <dgm:prSet presAssocID="{0C40CA35-21E1-4943-8E2F-34F588479A1A}" presName="sibTransLast" presStyleLbl="sibTrans2D1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87FA6DA6-E84C-4CD2-AEC6-DDE868514F7F}" type="pres">
      <dgm:prSet presAssocID="{0C40CA35-21E1-4943-8E2F-34F588479A1A}" presName="connectorText" presStyleLbl="sibTrans2D1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4D694789-62C8-45C3-B0CC-23DA0F03B807}" type="pres">
      <dgm:prSet presAssocID="{0C40CA35-21E1-4943-8E2F-34F588479A1A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2C57FC5B-D3AD-4C97-BBE1-16198F2A80E9}" type="presOf" srcId="{8B02188C-D34F-4FB2-94A4-034A0415518C}" destId="{90A98FA8-DC19-4956-96F0-8B9D6541BB1D}" srcOrd="0" destOrd="0" presId="urn:microsoft.com/office/officeart/2005/8/layout/equation2"/>
    <dgm:cxn modelId="{595B838B-07FF-487B-8CB2-8C32CFA22C27}" srcId="{0C40CA35-21E1-4943-8E2F-34F588479A1A}" destId="{A20BA737-1996-4930-AE0D-2967A85CD7AF}" srcOrd="2" destOrd="0" parTransId="{A72AA0B6-08B2-47AE-B99D-6BDEA501FFA4}" sibTransId="{4E35E3A9-7854-4D14-A364-C629185272AC}"/>
    <dgm:cxn modelId="{01FC2C8F-F51D-49AC-A3AF-073C2E1146E9}" type="presOf" srcId="{A20BA737-1996-4930-AE0D-2967A85CD7AF}" destId="{4D694789-62C8-45C3-B0CC-23DA0F03B807}" srcOrd="0" destOrd="0" presId="urn:microsoft.com/office/officeart/2005/8/layout/equation2"/>
    <dgm:cxn modelId="{CB6B62AD-1292-48F3-B6FF-4A62EEF405C0}" type="presOf" srcId="{4DE04D6F-AC4A-4F98-8F3F-7572AE3A90D7}" destId="{2A3E209D-373C-4578-A0AA-057586CBF06D}" srcOrd="0" destOrd="0" presId="urn:microsoft.com/office/officeart/2005/8/layout/equation2"/>
    <dgm:cxn modelId="{97D37FED-7221-4C6C-8F0C-29712DA49491}" srcId="{0C40CA35-21E1-4943-8E2F-34F588479A1A}" destId="{8B02188C-D34F-4FB2-94A4-034A0415518C}" srcOrd="0" destOrd="0" parTransId="{C8160B49-2284-43D6-8512-42F787D44D12}" sibTransId="{C7F2DCB2-A10C-43DD-9223-6307FC204185}"/>
    <dgm:cxn modelId="{6996DF5C-7F60-4448-B503-74B7980ED4E0}" type="presOf" srcId="{F01C6437-99ED-43FC-AF19-5B218E1A1635}" destId="{11A217BF-18F9-405C-878F-7A1C443AC949}" srcOrd="0" destOrd="0" presId="urn:microsoft.com/office/officeart/2005/8/layout/equation2"/>
    <dgm:cxn modelId="{3429BE98-7240-492D-A9A9-DCF25966858B}" type="presOf" srcId="{F01C6437-99ED-43FC-AF19-5B218E1A1635}" destId="{87FA6DA6-E84C-4CD2-AEC6-DDE868514F7F}" srcOrd="1" destOrd="0" presId="urn:microsoft.com/office/officeart/2005/8/layout/equation2"/>
    <dgm:cxn modelId="{28D99E27-865F-4FFD-812D-DB973175DB08}" type="presOf" srcId="{0C40CA35-21E1-4943-8E2F-34F588479A1A}" destId="{B9E0D62D-2BDF-4D44-B468-C123BB78D7D2}" srcOrd="0" destOrd="0" presId="urn:microsoft.com/office/officeart/2005/8/layout/equation2"/>
    <dgm:cxn modelId="{7C97F957-C6CB-4C92-9E40-A66129CFF1A7}" type="presOf" srcId="{C7F2DCB2-A10C-43DD-9223-6307FC204185}" destId="{EE135FDF-E0B3-46F5-88F0-305C392C11AD}" srcOrd="0" destOrd="0" presId="urn:microsoft.com/office/officeart/2005/8/layout/equation2"/>
    <dgm:cxn modelId="{BC7CD0B5-A017-42C2-999D-5EBB396F7EA5}" srcId="{0C40CA35-21E1-4943-8E2F-34F588479A1A}" destId="{4DE04D6F-AC4A-4F98-8F3F-7572AE3A90D7}" srcOrd="1" destOrd="0" parTransId="{09429E98-3D4F-4F0E-9B7E-8DEF2FF7E0B3}" sibTransId="{F01C6437-99ED-43FC-AF19-5B218E1A1635}"/>
    <dgm:cxn modelId="{9B2A2D67-93EE-4849-88E9-7BF60FFA596A}" type="presParOf" srcId="{B9E0D62D-2BDF-4D44-B468-C123BB78D7D2}" destId="{7B461C1B-C1AB-455F-8CB5-4E9F8CE097C6}" srcOrd="0" destOrd="0" presId="urn:microsoft.com/office/officeart/2005/8/layout/equation2"/>
    <dgm:cxn modelId="{03E92C92-7D57-4E7A-935C-E8E3082ABC4C}" type="presParOf" srcId="{7B461C1B-C1AB-455F-8CB5-4E9F8CE097C6}" destId="{90A98FA8-DC19-4956-96F0-8B9D6541BB1D}" srcOrd="0" destOrd="0" presId="urn:microsoft.com/office/officeart/2005/8/layout/equation2"/>
    <dgm:cxn modelId="{40CED7EE-7EA2-489E-BFC2-704C479167AF}" type="presParOf" srcId="{7B461C1B-C1AB-455F-8CB5-4E9F8CE097C6}" destId="{860F13F3-333D-4193-A356-57162E372D2C}" srcOrd="1" destOrd="0" presId="urn:microsoft.com/office/officeart/2005/8/layout/equation2"/>
    <dgm:cxn modelId="{AE345A2A-AED5-4D1D-86B6-5DAB67B601EE}" type="presParOf" srcId="{7B461C1B-C1AB-455F-8CB5-4E9F8CE097C6}" destId="{EE135FDF-E0B3-46F5-88F0-305C392C11AD}" srcOrd="2" destOrd="0" presId="urn:microsoft.com/office/officeart/2005/8/layout/equation2"/>
    <dgm:cxn modelId="{2BB459BA-4117-430D-A50F-2BBB5419C4E7}" type="presParOf" srcId="{7B461C1B-C1AB-455F-8CB5-4E9F8CE097C6}" destId="{0C0B7B5D-BB33-4534-8EDB-D73EEE4640EB}" srcOrd="3" destOrd="0" presId="urn:microsoft.com/office/officeart/2005/8/layout/equation2"/>
    <dgm:cxn modelId="{8FCFA94D-5745-4566-BD97-5F0F7DB21C46}" type="presParOf" srcId="{7B461C1B-C1AB-455F-8CB5-4E9F8CE097C6}" destId="{2A3E209D-373C-4578-A0AA-057586CBF06D}" srcOrd="4" destOrd="0" presId="urn:microsoft.com/office/officeart/2005/8/layout/equation2"/>
    <dgm:cxn modelId="{9BE9DF93-CFA9-4712-A560-76C67D50BC79}" type="presParOf" srcId="{B9E0D62D-2BDF-4D44-B468-C123BB78D7D2}" destId="{11A217BF-18F9-405C-878F-7A1C443AC949}" srcOrd="1" destOrd="0" presId="urn:microsoft.com/office/officeart/2005/8/layout/equation2"/>
    <dgm:cxn modelId="{5DFA7DA3-C1D5-4336-879E-368CE819F8DC}" type="presParOf" srcId="{11A217BF-18F9-405C-878F-7A1C443AC949}" destId="{87FA6DA6-E84C-4CD2-AEC6-DDE868514F7F}" srcOrd="0" destOrd="0" presId="urn:microsoft.com/office/officeart/2005/8/layout/equation2"/>
    <dgm:cxn modelId="{84214781-C7F4-4A8F-B546-694BAE4F8B90}" type="presParOf" srcId="{B9E0D62D-2BDF-4D44-B468-C123BB78D7D2}" destId="{4D694789-62C8-45C3-B0CC-23DA0F03B807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653CDFF-53EE-4CDE-8527-CE90B6EDDB43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2453A986-1456-42D4-AA51-6BCF019B2F30}">
      <dgm:prSet phldrT="[텍스트]"/>
      <dgm:spPr/>
      <dgm:t>
        <a:bodyPr/>
        <a:lstStyle/>
        <a:p>
          <a:pPr latinLnBrk="1"/>
          <a:r>
            <a:rPr lang="ko-KR" altLang="en-US" dirty="0" smtClean="0"/>
            <a:t>바닥 </a:t>
          </a:r>
          <a:r>
            <a:rPr lang="ko-KR" altLang="en-US" dirty="0" err="1" smtClean="0"/>
            <a:t>에폭시</a:t>
          </a:r>
          <a:endParaRPr lang="ko-KR" altLang="en-US" dirty="0"/>
        </a:p>
      </dgm:t>
    </dgm:pt>
    <dgm:pt modelId="{1DCBCAE4-4A3E-4122-B31F-3321F0458864}" type="parTrans" cxnId="{EAEB51F3-807B-483F-8CA3-F5052275F64D}">
      <dgm:prSet/>
      <dgm:spPr/>
      <dgm:t>
        <a:bodyPr/>
        <a:lstStyle/>
        <a:p>
          <a:pPr latinLnBrk="1"/>
          <a:endParaRPr lang="ko-KR" altLang="en-US"/>
        </a:p>
      </dgm:t>
    </dgm:pt>
    <dgm:pt modelId="{06087C4F-402C-4822-A7B4-5595578B3FBC}" type="sibTrans" cxnId="{EAEB51F3-807B-483F-8CA3-F5052275F64D}">
      <dgm:prSet/>
      <dgm:spPr/>
      <dgm:t>
        <a:bodyPr/>
        <a:lstStyle/>
        <a:p>
          <a:pPr latinLnBrk="1"/>
          <a:endParaRPr lang="ko-KR" altLang="en-US"/>
        </a:p>
      </dgm:t>
    </dgm:pt>
    <dgm:pt modelId="{D7704468-856F-41C9-8A31-34F04D9689A3}">
      <dgm:prSet phldrT="[텍스트]"/>
      <dgm:spPr/>
      <dgm:t>
        <a:bodyPr/>
        <a:lstStyle/>
        <a:p>
          <a:pPr latinLnBrk="1"/>
          <a:r>
            <a:rPr lang="ko-KR" altLang="en-US" dirty="0" smtClean="0"/>
            <a:t>바닥 </a:t>
          </a:r>
          <a:r>
            <a:rPr lang="ko-KR" altLang="en-US" dirty="0" err="1" smtClean="0"/>
            <a:t>프로젝션</a:t>
          </a:r>
          <a:r>
            <a:rPr lang="ko-KR" altLang="en-US" dirty="0" smtClean="0"/>
            <a:t> </a:t>
          </a:r>
          <a:r>
            <a:rPr lang="ko-KR" altLang="en-US" dirty="0" err="1" smtClean="0"/>
            <a:t>맵핑</a:t>
          </a:r>
          <a:endParaRPr lang="en-US" altLang="ko-KR" dirty="0" smtClean="0"/>
        </a:p>
      </dgm:t>
    </dgm:pt>
    <dgm:pt modelId="{9A5B7D8B-633C-4FFA-A033-D364DF6F5B7A}" type="parTrans" cxnId="{63BE6CBD-51F0-4968-B948-F6F2EA8C4A61}">
      <dgm:prSet/>
      <dgm:spPr/>
      <dgm:t>
        <a:bodyPr/>
        <a:lstStyle/>
        <a:p>
          <a:pPr latinLnBrk="1"/>
          <a:endParaRPr lang="ko-KR" altLang="en-US"/>
        </a:p>
      </dgm:t>
    </dgm:pt>
    <dgm:pt modelId="{10062E57-1B9B-4402-8091-98EDE0444C13}" type="sibTrans" cxnId="{63BE6CBD-51F0-4968-B948-F6F2EA8C4A61}">
      <dgm:prSet/>
      <dgm:spPr/>
      <dgm:t>
        <a:bodyPr/>
        <a:lstStyle/>
        <a:p>
          <a:pPr latinLnBrk="1"/>
          <a:endParaRPr lang="ko-KR" altLang="en-US"/>
        </a:p>
      </dgm:t>
    </dgm:pt>
    <dgm:pt modelId="{51BEC25A-A723-4971-A4BF-11C2F4BB9041}">
      <dgm:prSet phldrT="[텍스트]"/>
      <dgm:spPr/>
      <dgm:t>
        <a:bodyPr/>
        <a:lstStyle/>
        <a:p>
          <a:pPr latinLnBrk="1"/>
          <a:r>
            <a:rPr lang="ko-KR" altLang="en-US" dirty="0" smtClean="0"/>
            <a:t>미디어아트</a:t>
          </a:r>
          <a:endParaRPr lang="ko-KR" altLang="en-US" dirty="0"/>
        </a:p>
      </dgm:t>
    </dgm:pt>
    <dgm:pt modelId="{ABBB1721-236C-4379-AFBC-3EEFDBB82790}" type="parTrans" cxnId="{528D5388-FF68-446D-96E7-9964AAFA641A}">
      <dgm:prSet/>
      <dgm:spPr/>
      <dgm:t>
        <a:bodyPr/>
        <a:lstStyle/>
        <a:p>
          <a:pPr latinLnBrk="1"/>
          <a:endParaRPr lang="ko-KR" altLang="en-US"/>
        </a:p>
      </dgm:t>
    </dgm:pt>
    <dgm:pt modelId="{A5A669BB-7BA6-44A4-99A0-27D90AF6093E}" type="sibTrans" cxnId="{528D5388-FF68-446D-96E7-9964AAFA641A}">
      <dgm:prSet/>
      <dgm:spPr/>
      <dgm:t>
        <a:bodyPr/>
        <a:lstStyle/>
        <a:p>
          <a:pPr latinLnBrk="1"/>
          <a:endParaRPr lang="ko-KR" altLang="en-US"/>
        </a:p>
      </dgm:t>
    </dgm:pt>
    <dgm:pt modelId="{DC44E12E-A270-43F1-A871-9A3063571DAC}">
      <dgm:prSet phldrT="[텍스트]"/>
      <dgm:spPr/>
      <dgm:t>
        <a:bodyPr/>
        <a:lstStyle/>
        <a:p>
          <a:pPr latinLnBrk="1"/>
          <a:r>
            <a:rPr lang="ko-KR" altLang="en-US" dirty="0" smtClean="0"/>
            <a:t>고래 소품 활용</a:t>
          </a:r>
          <a:endParaRPr lang="ko-KR" altLang="en-US" dirty="0"/>
        </a:p>
      </dgm:t>
    </dgm:pt>
    <dgm:pt modelId="{A47C1EC4-3D63-4A03-BEFD-5B42AE1EA994}" type="parTrans" cxnId="{2D22941D-E0BB-478E-884F-6D7C280CBEF4}">
      <dgm:prSet/>
      <dgm:spPr/>
      <dgm:t>
        <a:bodyPr/>
        <a:lstStyle/>
        <a:p>
          <a:pPr latinLnBrk="1"/>
          <a:endParaRPr lang="ko-KR" altLang="en-US"/>
        </a:p>
      </dgm:t>
    </dgm:pt>
    <dgm:pt modelId="{1CB002C6-B226-45A4-851A-751633FCC1E0}" type="sibTrans" cxnId="{2D22941D-E0BB-478E-884F-6D7C280CBEF4}">
      <dgm:prSet/>
      <dgm:spPr/>
      <dgm:t>
        <a:bodyPr/>
        <a:lstStyle/>
        <a:p>
          <a:pPr latinLnBrk="1"/>
          <a:endParaRPr lang="ko-KR" altLang="en-US"/>
        </a:p>
      </dgm:t>
    </dgm:pt>
    <dgm:pt modelId="{94E99BD3-54EB-468B-88CE-3F170D92FDA7}" type="pres">
      <dgm:prSet presAssocID="{D653CDFF-53EE-4CDE-8527-CE90B6EDDB43}" presName="diagram" presStyleCnt="0">
        <dgm:presLayoutVars>
          <dgm:dir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A8A9328-2FE0-43EE-BF91-3FCFAD2E5336}" type="pres">
      <dgm:prSet presAssocID="{2453A986-1456-42D4-AA51-6BCF019B2F30}" presName="composite" presStyleCnt="0"/>
      <dgm:spPr/>
    </dgm:pt>
    <dgm:pt modelId="{9E297C4F-211C-46FA-89EE-E31609649FE0}" type="pres">
      <dgm:prSet presAssocID="{2453A986-1456-42D4-AA51-6BCF019B2F30}" presName="Image" presStyleLbl="bgShp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C3559A2F-0B85-463A-A898-5EA5B041BF29}" type="pres">
      <dgm:prSet presAssocID="{2453A986-1456-42D4-AA51-6BCF019B2F30}" presName="Parent" presStyleLbl="node0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846F57F-110D-4A8C-A53F-7A627105EBF8}" type="pres">
      <dgm:prSet presAssocID="{06087C4F-402C-4822-A7B4-5595578B3FBC}" presName="sibTrans" presStyleCnt="0"/>
      <dgm:spPr/>
    </dgm:pt>
    <dgm:pt modelId="{CCB36569-D0BD-4D6A-99C0-842E209D8701}" type="pres">
      <dgm:prSet presAssocID="{51BEC25A-A723-4971-A4BF-11C2F4BB9041}" presName="composite" presStyleCnt="0"/>
      <dgm:spPr/>
    </dgm:pt>
    <dgm:pt modelId="{AE0D4EF3-E8D8-4F2D-A336-0A802D8B9FFA}" type="pres">
      <dgm:prSet presAssocID="{51BEC25A-A723-4971-A4BF-11C2F4BB9041}" presName="Image" presStyleLbl="bgShp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4355E6DA-E0C1-470E-9BF5-04A61F4C98B5}" type="pres">
      <dgm:prSet presAssocID="{51BEC25A-A723-4971-A4BF-11C2F4BB9041}" presName="Parent" presStyleLbl="node0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C1E3EFC-1E11-43EC-B949-980F8D175FC2}" type="pres">
      <dgm:prSet presAssocID="{A5A669BB-7BA6-44A4-99A0-27D90AF6093E}" presName="sibTrans" presStyleCnt="0"/>
      <dgm:spPr/>
    </dgm:pt>
    <dgm:pt modelId="{E19CE224-F198-43BD-9077-2CC4095CDEBA}" type="pres">
      <dgm:prSet presAssocID="{DC44E12E-A270-43F1-A871-9A3063571DAC}" presName="composite" presStyleCnt="0"/>
      <dgm:spPr/>
    </dgm:pt>
    <dgm:pt modelId="{121482E5-5948-47BA-B9E1-A5E2235F3293}" type="pres">
      <dgm:prSet presAssocID="{DC44E12E-A270-43F1-A871-9A3063571DAC}" presName="Image" presStyleLbl="bgShp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</dgm:spPr>
    </dgm:pt>
    <dgm:pt modelId="{0C0BE6FE-28D7-436C-9E00-03F776DDF99A}" type="pres">
      <dgm:prSet presAssocID="{DC44E12E-A270-43F1-A871-9A3063571DAC}" presName="Parent" presStyleLbl="node0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7F783AE-9E15-4698-97AA-1B2B8399C560}" type="pres">
      <dgm:prSet presAssocID="{1CB002C6-B226-45A4-851A-751633FCC1E0}" presName="sibTrans" presStyleCnt="0"/>
      <dgm:spPr/>
    </dgm:pt>
    <dgm:pt modelId="{0E7C760D-B7DE-4D5C-A54C-70CEB030E19D}" type="pres">
      <dgm:prSet presAssocID="{D7704468-856F-41C9-8A31-34F04D9689A3}" presName="composite" presStyleCnt="0"/>
      <dgm:spPr/>
    </dgm:pt>
    <dgm:pt modelId="{5F01F88B-7E10-4CAB-AC5B-36ACCDBF6555}" type="pres">
      <dgm:prSet presAssocID="{D7704468-856F-41C9-8A31-34F04D9689A3}" presName="Image" presStyleLbl="bgShp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E1B9FD51-E3CD-4652-A06F-C2E38614CE2A}" type="pres">
      <dgm:prSet presAssocID="{D7704468-856F-41C9-8A31-34F04D9689A3}" presName="Parent" presStyleLbl="node0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528D5388-FF68-446D-96E7-9964AAFA641A}" srcId="{D653CDFF-53EE-4CDE-8527-CE90B6EDDB43}" destId="{51BEC25A-A723-4971-A4BF-11C2F4BB9041}" srcOrd="1" destOrd="0" parTransId="{ABBB1721-236C-4379-AFBC-3EEFDBB82790}" sibTransId="{A5A669BB-7BA6-44A4-99A0-27D90AF6093E}"/>
    <dgm:cxn modelId="{EAEB51F3-807B-483F-8CA3-F5052275F64D}" srcId="{D653CDFF-53EE-4CDE-8527-CE90B6EDDB43}" destId="{2453A986-1456-42D4-AA51-6BCF019B2F30}" srcOrd="0" destOrd="0" parTransId="{1DCBCAE4-4A3E-4122-B31F-3321F0458864}" sibTransId="{06087C4F-402C-4822-A7B4-5595578B3FBC}"/>
    <dgm:cxn modelId="{D17AA0B5-C41E-48DD-B15A-6E539D9CAE9B}" type="presOf" srcId="{2453A986-1456-42D4-AA51-6BCF019B2F30}" destId="{C3559A2F-0B85-463A-A898-5EA5B041BF29}" srcOrd="0" destOrd="0" presId="urn:microsoft.com/office/officeart/2008/layout/BendingPictureCaption"/>
    <dgm:cxn modelId="{C41974A5-B220-45A5-ADF7-1C9667D21233}" type="presOf" srcId="{DC44E12E-A270-43F1-A871-9A3063571DAC}" destId="{0C0BE6FE-28D7-436C-9E00-03F776DDF99A}" srcOrd="0" destOrd="0" presId="urn:microsoft.com/office/officeart/2008/layout/BendingPictureCaption"/>
    <dgm:cxn modelId="{AA29C133-113C-464D-86A7-050908A59034}" type="presOf" srcId="{D7704468-856F-41C9-8A31-34F04D9689A3}" destId="{E1B9FD51-E3CD-4652-A06F-C2E38614CE2A}" srcOrd="0" destOrd="0" presId="urn:microsoft.com/office/officeart/2008/layout/BendingPictureCaption"/>
    <dgm:cxn modelId="{22D7D194-4D10-429C-BDEA-1294D3910AAA}" type="presOf" srcId="{51BEC25A-A723-4971-A4BF-11C2F4BB9041}" destId="{4355E6DA-E0C1-470E-9BF5-04A61F4C98B5}" srcOrd="0" destOrd="0" presId="urn:microsoft.com/office/officeart/2008/layout/BendingPictureCaption"/>
    <dgm:cxn modelId="{301B9099-DC52-4DEE-8984-E423BA9BD9D0}" type="presOf" srcId="{D653CDFF-53EE-4CDE-8527-CE90B6EDDB43}" destId="{94E99BD3-54EB-468B-88CE-3F170D92FDA7}" srcOrd="0" destOrd="0" presId="urn:microsoft.com/office/officeart/2008/layout/BendingPictureCaption"/>
    <dgm:cxn modelId="{2D22941D-E0BB-478E-884F-6D7C280CBEF4}" srcId="{D653CDFF-53EE-4CDE-8527-CE90B6EDDB43}" destId="{DC44E12E-A270-43F1-A871-9A3063571DAC}" srcOrd="2" destOrd="0" parTransId="{A47C1EC4-3D63-4A03-BEFD-5B42AE1EA994}" sibTransId="{1CB002C6-B226-45A4-851A-751633FCC1E0}"/>
    <dgm:cxn modelId="{63BE6CBD-51F0-4968-B948-F6F2EA8C4A61}" srcId="{D653CDFF-53EE-4CDE-8527-CE90B6EDDB43}" destId="{D7704468-856F-41C9-8A31-34F04D9689A3}" srcOrd="3" destOrd="0" parTransId="{9A5B7D8B-633C-4FFA-A033-D364DF6F5B7A}" sibTransId="{10062E57-1B9B-4402-8091-98EDE0444C13}"/>
    <dgm:cxn modelId="{AFFBB98C-2CE7-4479-9C02-2377BA6BB5E8}" type="presParOf" srcId="{94E99BD3-54EB-468B-88CE-3F170D92FDA7}" destId="{EA8A9328-2FE0-43EE-BF91-3FCFAD2E5336}" srcOrd="0" destOrd="0" presId="urn:microsoft.com/office/officeart/2008/layout/BendingPictureCaption"/>
    <dgm:cxn modelId="{DCE59E60-DDBE-408F-8FEC-23542C954478}" type="presParOf" srcId="{EA8A9328-2FE0-43EE-BF91-3FCFAD2E5336}" destId="{9E297C4F-211C-46FA-89EE-E31609649FE0}" srcOrd="0" destOrd="0" presId="urn:microsoft.com/office/officeart/2008/layout/BendingPictureCaption"/>
    <dgm:cxn modelId="{BAB9455C-59B7-4C34-BD5D-A95512EED452}" type="presParOf" srcId="{EA8A9328-2FE0-43EE-BF91-3FCFAD2E5336}" destId="{C3559A2F-0B85-463A-A898-5EA5B041BF29}" srcOrd="1" destOrd="0" presId="urn:microsoft.com/office/officeart/2008/layout/BendingPictureCaption"/>
    <dgm:cxn modelId="{1B3B099B-0DA8-4CFF-BD41-AC5897B697BA}" type="presParOf" srcId="{94E99BD3-54EB-468B-88CE-3F170D92FDA7}" destId="{A846F57F-110D-4A8C-A53F-7A627105EBF8}" srcOrd="1" destOrd="0" presId="urn:microsoft.com/office/officeart/2008/layout/BendingPictureCaption"/>
    <dgm:cxn modelId="{B2BFD3FB-66A1-4F0C-80D5-5AEECF713665}" type="presParOf" srcId="{94E99BD3-54EB-468B-88CE-3F170D92FDA7}" destId="{CCB36569-D0BD-4D6A-99C0-842E209D8701}" srcOrd="2" destOrd="0" presId="urn:microsoft.com/office/officeart/2008/layout/BendingPictureCaption"/>
    <dgm:cxn modelId="{00551123-B288-4E97-9961-DEBF3F2733B2}" type="presParOf" srcId="{CCB36569-D0BD-4D6A-99C0-842E209D8701}" destId="{AE0D4EF3-E8D8-4F2D-A336-0A802D8B9FFA}" srcOrd="0" destOrd="0" presId="urn:microsoft.com/office/officeart/2008/layout/BendingPictureCaption"/>
    <dgm:cxn modelId="{0F0A6835-61E1-44D0-9A19-DC3A9600B875}" type="presParOf" srcId="{CCB36569-D0BD-4D6A-99C0-842E209D8701}" destId="{4355E6DA-E0C1-470E-9BF5-04A61F4C98B5}" srcOrd="1" destOrd="0" presId="urn:microsoft.com/office/officeart/2008/layout/BendingPictureCaption"/>
    <dgm:cxn modelId="{33BA1CA6-549D-440A-B0BE-6BB687147FC6}" type="presParOf" srcId="{94E99BD3-54EB-468B-88CE-3F170D92FDA7}" destId="{0C1E3EFC-1E11-43EC-B949-980F8D175FC2}" srcOrd="3" destOrd="0" presId="urn:microsoft.com/office/officeart/2008/layout/BendingPictureCaption"/>
    <dgm:cxn modelId="{3A3224C2-94C6-4FF1-A161-C8F2C58C789C}" type="presParOf" srcId="{94E99BD3-54EB-468B-88CE-3F170D92FDA7}" destId="{E19CE224-F198-43BD-9077-2CC4095CDEBA}" srcOrd="4" destOrd="0" presId="urn:microsoft.com/office/officeart/2008/layout/BendingPictureCaption"/>
    <dgm:cxn modelId="{41F2BE5D-5F4D-4B60-900D-DC13B1AE9780}" type="presParOf" srcId="{E19CE224-F198-43BD-9077-2CC4095CDEBA}" destId="{121482E5-5948-47BA-B9E1-A5E2235F3293}" srcOrd="0" destOrd="0" presId="urn:microsoft.com/office/officeart/2008/layout/BendingPictureCaption"/>
    <dgm:cxn modelId="{92AB612F-FE8A-4C2A-9BED-78C46329FA78}" type="presParOf" srcId="{E19CE224-F198-43BD-9077-2CC4095CDEBA}" destId="{0C0BE6FE-28D7-436C-9E00-03F776DDF99A}" srcOrd="1" destOrd="0" presId="urn:microsoft.com/office/officeart/2008/layout/BendingPictureCaption"/>
    <dgm:cxn modelId="{CA0EB0D4-58C2-408A-8D27-76E47D9C56A3}" type="presParOf" srcId="{94E99BD3-54EB-468B-88CE-3F170D92FDA7}" destId="{27F783AE-9E15-4698-97AA-1B2B8399C560}" srcOrd="5" destOrd="0" presId="urn:microsoft.com/office/officeart/2008/layout/BendingPictureCaption"/>
    <dgm:cxn modelId="{BE8EFBB7-EECA-44AB-B6D3-AAD6D19FA79D}" type="presParOf" srcId="{94E99BD3-54EB-468B-88CE-3F170D92FDA7}" destId="{0E7C760D-B7DE-4D5C-A54C-70CEB030E19D}" srcOrd="6" destOrd="0" presId="urn:microsoft.com/office/officeart/2008/layout/BendingPictureCaption"/>
    <dgm:cxn modelId="{F33CE3F1-8223-48F0-B898-BD8AE6156553}" type="presParOf" srcId="{0E7C760D-B7DE-4D5C-A54C-70CEB030E19D}" destId="{5F01F88B-7E10-4CAB-AC5B-36ACCDBF6555}" srcOrd="0" destOrd="0" presId="urn:microsoft.com/office/officeart/2008/layout/BendingPictureCaption"/>
    <dgm:cxn modelId="{B4F891E1-0ECA-4277-A813-86847359D50C}" type="presParOf" srcId="{0E7C760D-B7DE-4D5C-A54C-70CEB030E19D}" destId="{E1B9FD51-E3CD-4652-A06F-C2E38614CE2A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B11877-AD50-4CA4-AB84-0AAAE18F4C41}">
      <dsp:nvSpPr>
        <dsp:cNvPr id="0" name=""/>
        <dsp:cNvSpPr/>
      </dsp:nvSpPr>
      <dsp:spPr>
        <a:xfrm>
          <a:off x="3723083" y="504055"/>
          <a:ext cx="2372916" cy="239984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lvl="0" algn="ctr" defTabSz="1511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400" kern="1200" dirty="0" err="1" smtClean="0"/>
            <a:t>신탄진</a:t>
          </a:r>
          <a:r>
            <a:rPr lang="en-US" altLang="ko-KR" sz="3400" kern="1200" dirty="0" smtClean="0"/>
            <a:t/>
          </a:r>
          <a:br>
            <a:rPr lang="en-US" altLang="ko-KR" sz="3400" kern="1200" dirty="0" smtClean="0"/>
          </a:br>
          <a:r>
            <a:rPr lang="ko-KR" altLang="en-US" sz="3400" kern="1200" dirty="0" smtClean="0"/>
            <a:t>술고래</a:t>
          </a:r>
          <a:endParaRPr lang="ko-KR" altLang="en-US" sz="3400" kern="1200" dirty="0"/>
        </a:p>
      </dsp:txBody>
      <dsp:txXfrm>
        <a:off x="3838919" y="619891"/>
        <a:ext cx="2141244" cy="2168176"/>
      </dsp:txXfrm>
    </dsp:sp>
    <dsp:sp modelId="{E3EDF685-F2F9-4EC4-B258-625EC088E463}">
      <dsp:nvSpPr>
        <dsp:cNvPr id="0" name=""/>
        <dsp:cNvSpPr/>
      </dsp:nvSpPr>
      <dsp:spPr>
        <a:xfrm rot="11815816">
          <a:off x="1690023" y="1040243"/>
          <a:ext cx="207809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78092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692ED8-2E62-4FA4-87F0-A3C67699CB71}">
      <dsp:nvSpPr>
        <dsp:cNvPr id="0" name=""/>
        <dsp:cNvSpPr/>
      </dsp:nvSpPr>
      <dsp:spPr>
        <a:xfrm>
          <a:off x="44980" y="72004"/>
          <a:ext cx="1690075" cy="81686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kern="1200" dirty="0" smtClean="0"/>
            <a:t>안주의 맛 차별화 어려움</a:t>
          </a:r>
          <a:endParaRPr lang="ko-KR" altLang="en-US" sz="1400" kern="1200" dirty="0"/>
        </a:p>
      </dsp:txBody>
      <dsp:txXfrm>
        <a:off x="84856" y="111880"/>
        <a:ext cx="1610323" cy="737112"/>
      </dsp:txXfrm>
    </dsp:sp>
    <dsp:sp modelId="{1A8459A3-A1E8-4D35-BFE0-74022C54EA72}">
      <dsp:nvSpPr>
        <dsp:cNvPr id="0" name=""/>
        <dsp:cNvSpPr/>
      </dsp:nvSpPr>
      <dsp:spPr>
        <a:xfrm rot="10984066">
          <a:off x="1733623" y="1587120"/>
          <a:ext cx="199088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990886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BC44E1-19A3-416B-8E25-23D8B38D1D7A}">
      <dsp:nvSpPr>
        <dsp:cNvPr id="0" name=""/>
        <dsp:cNvSpPr/>
      </dsp:nvSpPr>
      <dsp:spPr>
        <a:xfrm>
          <a:off x="44974" y="1080126"/>
          <a:ext cx="1690075" cy="81686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kern="1200" dirty="0" smtClean="0"/>
            <a:t>지역 술의 소비력 약세</a:t>
          </a:r>
          <a:endParaRPr lang="ko-KR" altLang="en-US" sz="1400" kern="1200" dirty="0"/>
        </a:p>
      </dsp:txBody>
      <dsp:txXfrm>
        <a:off x="84850" y="1120002"/>
        <a:ext cx="1610323" cy="737112"/>
      </dsp:txXfrm>
    </dsp:sp>
    <dsp:sp modelId="{7426B9B6-D16E-490C-B648-BFD6B0EB025C}">
      <dsp:nvSpPr>
        <dsp:cNvPr id="0" name=""/>
        <dsp:cNvSpPr/>
      </dsp:nvSpPr>
      <dsp:spPr>
        <a:xfrm rot="9303317">
          <a:off x="1660339" y="2712096"/>
          <a:ext cx="216366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63662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B9765C-263C-47D2-8282-BCDB47FBDE53}">
      <dsp:nvSpPr>
        <dsp:cNvPr id="0" name=""/>
        <dsp:cNvSpPr/>
      </dsp:nvSpPr>
      <dsp:spPr>
        <a:xfrm>
          <a:off x="4" y="3168351"/>
          <a:ext cx="1766313" cy="81686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kern="1200" dirty="0" smtClean="0"/>
            <a:t>대전 내 대표적인  상권 아님</a:t>
          </a:r>
          <a:endParaRPr lang="ko-KR" altLang="en-US" sz="1400" kern="1200" dirty="0"/>
        </a:p>
      </dsp:txBody>
      <dsp:txXfrm>
        <a:off x="39880" y="3208227"/>
        <a:ext cx="1686561" cy="737112"/>
      </dsp:txXfrm>
    </dsp:sp>
    <dsp:sp modelId="{C3A5EDB0-041E-47DD-A1F8-32AE69087773}">
      <dsp:nvSpPr>
        <dsp:cNvPr id="0" name=""/>
        <dsp:cNvSpPr/>
      </dsp:nvSpPr>
      <dsp:spPr>
        <a:xfrm rot="10126293">
          <a:off x="1726838" y="2135751"/>
          <a:ext cx="201553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15534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0BA62F-D7D7-4FAE-BF9B-5412DC699032}">
      <dsp:nvSpPr>
        <dsp:cNvPr id="0" name=""/>
        <dsp:cNvSpPr/>
      </dsp:nvSpPr>
      <dsp:spPr>
        <a:xfrm>
          <a:off x="0" y="2096874"/>
          <a:ext cx="1746128" cy="81686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kern="1200" dirty="0" smtClean="0"/>
            <a:t>청년층의 일자리  창출 필요</a:t>
          </a:r>
          <a:endParaRPr lang="ko-KR" altLang="en-US" sz="1400" kern="1200" dirty="0"/>
        </a:p>
      </dsp:txBody>
      <dsp:txXfrm>
        <a:off x="39876" y="2136750"/>
        <a:ext cx="1666376" cy="7371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A98FA8-DC19-4956-96F0-8B9D6541BB1D}">
      <dsp:nvSpPr>
        <dsp:cNvPr id="0" name=""/>
        <dsp:cNvSpPr/>
      </dsp:nvSpPr>
      <dsp:spPr>
        <a:xfrm>
          <a:off x="382488" y="1472"/>
          <a:ext cx="1480839" cy="14808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kern="1200" dirty="0" err="1" smtClean="0"/>
            <a:t>신탄진의개성있는</a:t>
          </a:r>
          <a:r>
            <a:rPr lang="ko-KR" altLang="en-US" sz="1600" kern="1200" dirty="0" smtClean="0"/>
            <a:t> </a:t>
          </a:r>
          <a:r>
            <a:rPr lang="ko-KR" altLang="en-US" sz="1600" kern="1200" dirty="0" err="1" smtClean="0"/>
            <a:t>컨셉</a:t>
          </a:r>
          <a:endParaRPr lang="ko-KR" altLang="en-US" sz="1600" kern="1200" dirty="0"/>
        </a:p>
      </dsp:txBody>
      <dsp:txXfrm>
        <a:off x="599352" y="218336"/>
        <a:ext cx="1047111" cy="1047111"/>
      </dsp:txXfrm>
    </dsp:sp>
    <dsp:sp modelId="{EE135FDF-E0B3-46F5-88F0-305C392C11AD}">
      <dsp:nvSpPr>
        <dsp:cNvPr id="0" name=""/>
        <dsp:cNvSpPr/>
      </dsp:nvSpPr>
      <dsp:spPr>
        <a:xfrm>
          <a:off x="693464" y="1602556"/>
          <a:ext cx="858887" cy="858887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900" kern="1200"/>
        </a:p>
      </dsp:txBody>
      <dsp:txXfrm>
        <a:off x="807309" y="1930994"/>
        <a:ext cx="631197" cy="202011"/>
      </dsp:txXfrm>
    </dsp:sp>
    <dsp:sp modelId="{2A3E209D-373C-4578-A0AA-057586CBF06D}">
      <dsp:nvSpPr>
        <dsp:cNvPr id="0" name=""/>
        <dsp:cNvSpPr/>
      </dsp:nvSpPr>
      <dsp:spPr>
        <a:xfrm>
          <a:off x="382488" y="2581687"/>
          <a:ext cx="1480839" cy="14808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kern="1200" dirty="0" err="1" smtClean="0"/>
            <a:t>지역술이</a:t>
          </a:r>
          <a:r>
            <a:rPr lang="ko-KR" altLang="en-US" sz="1600" kern="1200" dirty="0" smtClean="0"/>
            <a:t> 돋보일 수 있는 </a:t>
          </a:r>
          <a:r>
            <a:rPr lang="ko-KR" altLang="en-US" sz="1600" kern="1200" dirty="0" err="1" smtClean="0"/>
            <a:t>컨셉</a:t>
          </a:r>
          <a:endParaRPr lang="ko-KR" altLang="en-US" sz="1600" kern="1200" dirty="0"/>
        </a:p>
      </dsp:txBody>
      <dsp:txXfrm>
        <a:off x="599352" y="2798551"/>
        <a:ext cx="1047111" cy="1047111"/>
      </dsp:txXfrm>
    </dsp:sp>
    <dsp:sp modelId="{11A217BF-18F9-405C-878F-7A1C443AC949}">
      <dsp:nvSpPr>
        <dsp:cNvPr id="0" name=""/>
        <dsp:cNvSpPr/>
      </dsp:nvSpPr>
      <dsp:spPr>
        <a:xfrm>
          <a:off x="2085454" y="1756563"/>
          <a:ext cx="470907" cy="5508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300" kern="1200"/>
        </a:p>
      </dsp:txBody>
      <dsp:txXfrm>
        <a:off x="2085454" y="1866737"/>
        <a:ext cx="329635" cy="330524"/>
      </dsp:txXfrm>
    </dsp:sp>
    <dsp:sp modelId="{4D694789-62C8-45C3-B0CC-23DA0F03B807}">
      <dsp:nvSpPr>
        <dsp:cNvPr id="0" name=""/>
        <dsp:cNvSpPr/>
      </dsp:nvSpPr>
      <dsp:spPr>
        <a:xfrm>
          <a:off x="2751832" y="551160"/>
          <a:ext cx="2961679" cy="296167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230" tIns="62230" rIns="62230" bIns="62230" numCol="1" spcCol="1270" anchor="ctr" anchorCtr="0">
          <a:noAutofit/>
        </a:bodyPr>
        <a:lstStyle/>
        <a:p>
          <a:pPr lvl="0" algn="ctr" defTabSz="2178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4900" kern="1200" dirty="0" smtClean="0"/>
            <a:t>신탄진술고래</a:t>
          </a:r>
          <a:endParaRPr lang="ko-KR" altLang="en-US" sz="4900" kern="1200" dirty="0"/>
        </a:p>
      </dsp:txBody>
      <dsp:txXfrm>
        <a:off x="3185560" y="984888"/>
        <a:ext cx="2094223" cy="20942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297C4F-211C-46FA-89EE-E31609649FE0}">
      <dsp:nvSpPr>
        <dsp:cNvPr id="0" name=""/>
        <dsp:cNvSpPr/>
      </dsp:nvSpPr>
      <dsp:spPr>
        <a:xfrm>
          <a:off x="3050" y="765788"/>
          <a:ext cx="1660842" cy="1227356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559A2F-0B85-463A-A898-5EA5B041BF29}">
      <dsp:nvSpPr>
        <dsp:cNvPr id="0" name=""/>
        <dsp:cNvSpPr/>
      </dsp:nvSpPr>
      <dsp:spPr>
        <a:xfrm>
          <a:off x="338753" y="1770602"/>
          <a:ext cx="1431151" cy="343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ko-KR" altLang="en-US" sz="1200" kern="1200" dirty="0" smtClean="0"/>
            <a:t>바닥 </a:t>
          </a:r>
          <a:r>
            <a:rPr lang="ko-KR" altLang="en-US" sz="1200" kern="1200" dirty="0" err="1" smtClean="0"/>
            <a:t>에폭시</a:t>
          </a:r>
          <a:endParaRPr lang="ko-KR" altLang="en-US" sz="1200" kern="1200" dirty="0"/>
        </a:p>
      </dsp:txBody>
      <dsp:txXfrm>
        <a:off x="338753" y="1770602"/>
        <a:ext cx="1431151" cy="343929"/>
      </dsp:txXfrm>
    </dsp:sp>
    <dsp:sp modelId="{AE0D4EF3-E8D8-4F2D-A336-0A802D8B9FFA}">
      <dsp:nvSpPr>
        <dsp:cNvPr id="0" name=""/>
        <dsp:cNvSpPr/>
      </dsp:nvSpPr>
      <dsp:spPr>
        <a:xfrm>
          <a:off x="2155265" y="765788"/>
          <a:ext cx="1660842" cy="1227356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55E6DA-E0C1-470E-9BF5-04A61F4C98B5}">
      <dsp:nvSpPr>
        <dsp:cNvPr id="0" name=""/>
        <dsp:cNvSpPr/>
      </dsp:nvSpPr>
      <dsp:spPr>
        <a:xfrm>
          <a:off x="2490967" y="1770602"/>
          <a:ext cx="1431151" cy="343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ko-KR" altLang="en-US" sz="1200" kern="1200" dirty="0" smtClean="0"/>
            <a:t>미디어아트</a:t>
          </a:r>
          <a:endParaRPr lang="ko-KR" altLang="en-US" sz="1200" kern="1200" dirty="0"/>
        </a:p>
      </dsp:txBody>
      <dsp:txXfrm>
        <a:off x="2490967" y="1770602"/>
        <a:ext cx="1431151" cy="343929"/>
      </dsp:txXfrm>
    </dsp:sp>
    <dsp:sp modelId="{121482E5-5948-47BA-B9E1-A5E2235F3293}">
      <dsp:nvSpPr>
        <dsp:cNvPr id="0" name=""/>
        <dsp:cNvSpPr/>
      </dsp:nvSpPr>
      <dsp:spPr>
        <a:xfrm>
          <a:off x="4307480" y="765788"/>
          <a:ext cx="1660842" cy="1227356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0BE6FE-28D7-436C-9E00-03F776DDF99A}">
      <dsp:nvSpPr>
        <dsp:cNvPr id="0" name=""/>
        <dsp:cNvSpPr/>
      </dsp:nvSpPr>
      <dsp:spPr>
        <a:xfrm>
          <a:off x="4643182" y="1770602"/>
          <a:ext cx="1431151" cy="343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ko-KR" altLang="en-US" sz="1200" kern="1200" dirty="0" smtClean="0"/>
            <a:t>고래 소품 활용</a:t>
          </a:r>
          <a:endParaRPr lang="ko-KR" altLang="en-US" sz="1200" kern="1200" dirty="0"/>
        </a:p>
      </dsp:txBody>
      <dsp:txXfrm>
        <a:off x="4643182" y="1770602"/>
        <a:ext cx="1431151" cy="343929"/>
      </dsp:txXfrm>
    </dsp:sp>
    <dsp:sp modelId="{5F01F88B-7E10-4CAB-AC5B-36ACCDBF6555}">
      <dsp:nvSpPr>
        <dsp:cNvPr id="0" name=""/>
        <dsp:cNvSpPr/>
      </dsp:nvSpPr>
      <dsp:spPr>
        <a:xfrm>
          <a:off x="6459695" y="765788"/>
          <a:ext cx="1660842" cy="1227356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B9FD51-E3CD-4652-A06F-C2E38614CE2A}">
      <dsp:nvSpPr>
        <dsp:cNvPr id="0" name=""/>
        <dsp:cNvSpPr/>
      </dsp:nvSpPr>
      <dsp:spPr>
        <a:xfrm>
          <a:off x="6795397" y="1770602"/>
          <a:ext cx="1431151" cy="343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ko-KR" altLang="en-US" sz="1200" kern="1200" dirty="0" smtClean="0"/>
            <a:t>바닥 </a:t>
          </a:r>
          <a:r>
            <a:rPr lang="ko-KR" altLang="en-US" sz="1200" kern="1200" dirty="0" err="1" smtClean="0"/>
            <a:t>프로젝션</a:t>
          </a:r>
          <a:r>
            <a:rPr lang="ko-KR" altLang="en-US" sz="1200" kern="1200" dirty="0" smtClean="0"/>
            <a:t> </a:t>
          </a:r>
          <a:r>
            <a:rPr lang="ko-KR" altLang="en-US" sz="1200" kern="1200" dirty="0" err="1" smtClean="0"/>
            <a:t>맵핑</a:t>
          </a:r>
          <a:endParaRPr lang="en-US" altLang="ko-KR" sz="1200" kern="1200" dirty="0" smtClean="0"/>
        </a:p>
      </dsp:txBody>
      <dsp:txXfrm>
        <a:off x="6795397" y="1770602"/>
        <a:ext cx="1431151" cy="343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182" cy="496882"/>
          </a:xfrm>
          <a:prstGeom prst="rect">
            <a:avLst/>
          </a:prstGeom>
        </p:spPr>
        <p:txBody>
          <a:bodyPr vert="horz" lIns="90425" tIns="45213" rIns="90425" bIns="4521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927" y="0"/>
            <a:ext cx="2946182" cy="496882"/>
          </a:xfrm>
          <a:prstGeom prst="rect">
            <a:avLst/>
          </a:prstGeom>
        </p:spPr>
        <p:txBody>
          <a:bodyPr vert="horz" lIns="90425" tIns="45213" rIns="90425" bIns="45213" rtlCol="0"/>
          <a:lstStyle>
            <a:lvl1pPr algn="r">
              <a:defRPr sz="1200"/>
            </a:lvl1pPr>
          </a:lstStyle>
          <a:p>
            <a:fld id="{114455AA-39AC-440E-B9E3-8E4191159230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83"/>
            <a:ext cx="2946182" cy="496882"/>
          </a:xfrm>
          <a:prstGeom prst="rect">
            <a:avLst/>
          </a:prstGeom>
        </p:spPr>
        <p:txBody>
          <a:bodyPr vert="horz" lIns="90425" tIns="45213" rIns="90425" bIns="4521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927" y="9428183"/>
            <a:ext cx="2946182" cy="496882"/>
          </a:xfrm>
          <a:prstGeom prst="rect">
            <a:avLst/>
          </a:prstGeom>
        </p:spPr>
        <p:txBody>
          <a:bodyPr vert="horz" lIns="90425" tIns="45213" rIns="90425" bIns="45213" rtlCol="0" anchor="b"/>
          <a:lstStyle>
            <a:lvl1pPr algn="r">
              <a:defRPr sz="1200"/>
            </a:lvl1pPr>
          </a:lstStyle>
          <a:p>
            <a:fld id="{12F6F1CF-5EFB-4805-9DBB-BBA0F7ECD3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706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182" cy="496882"/>
          </a:xfrm>
          <a:prstGeom prst="rect">
            <a:avLst/>
          </a:prstGeom>
        </p:spPr>
        <p:txBody>
          <a:bodyPr vert="horz" lIns="90425" tIns="45213" rIns="90425" bIns="4521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927" y="0"/>
            <a:ext cx="2946182" cy="496882"/>
          </a:xfrm>
          <a:prstGeom prst="rect">
            <a:avLst/>
          </a:prstGeom>
        </p:spPr>
        <p:txBody>
          <a:bodyPr vert="horz" lIns="90425" tIns="45213" rIns="90425" bIns="45213" rtlCol="0"/>
          <a:lstStyle>
            <a:lvl1pPr algn="r">
              <a:defRPr sz="1200"/>
            </a:lvl1pPr>
          </a:lstStyle>
          <a:p>
            <a:fld id="{3944D9CF-452C-48F2-B0D5-6E4EE9EE520C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25" tIns="45213" rIns="90425" bIns="4521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665"/>
            <a:ext cx="5438140" cy="4467222"/>
          </a:xfrm>
          <a:prstGeom prst="rect">
            <a:avLst/>
          </a:prstGeom>
        </p:spPr>
        <p:txBody>
          <a:bodyPr vert="horz" lIns="90425" tIns="45213" rIns="90425" bIns="45213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183"/>
            <a:ext cx="2946182" cy="496882"/>
          </a:xfrm>
          <a:prstGeom prst="rect">
            <a:avLst/>
          </a:prstGeom>
        </p:spPr>
        <p:txBody>
          <a:bodyPr vert="horz" lIns="90425" tIns="45213" rIns="90425" bIns="4521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927" y="9428183"/>
            <a:ext cx="2946182" cy="496882"/>
          </a:xfrm>
          <a:prstGeom prst="rect">
            <a:avLst/>
          </a:prstGeom>
        </p:spPr>
        <p:txBody>
          <a:bodyPr vert="horz" lIns="90425" tIns="45213" rIns="90425" bIns="45213" rtlCol="0" anchor="b"/>
          <a:lstStyle>
            <a:lvl1pPr algn="r">
              <a:defRPr sz="1200"/>
            </a:lvl1pPr>
          </a:lstStyle>
          <a:p>
            <a:fld id="{689A8727-5F18-4F43-AC86-0C8AC96D59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2269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https://blog.naver.com/plc0410/222798141779</a:t>
            </a:r>
          </a:p>
          <a:p>
            <a:r>
              <a:rPr lang="en-US" altLang="ko-KR" dirty="0" smtClean="0"/>
              <a:t>https://blog.naver.com/postman6666/222221343340</a:t>
            </a:r>
          </a:p>
          <a:p>
            <a:r>
              <a:rPr lang="en-US" altLang="ko-KR" dirty="0" smtClean="0"/>
              <a:t>https://blog.naver.com/hayeoun0320/222928998666</a:t>
            </a:r>
          </a:p>
          <a:p>
            <a:r>
              <a:rPr lang="en-US" altLang="ko-KR" dirty="0" smtClean="0"/>
              <a:t>blog.naver.com/</a:t>
            </a:r>
            <a:r>
              <a:rPr lang="en-US" altLang="ko-KR" dirty="0" err="1" smtClean="0"/>
              <a:t>chezgoeun</a:t>
            </a:r>
            <a:r>
              <a:rPr lang="en-US" altLang="ko-KR" dirty="0" smtClean="0"/>
              <a:t>/222511891505</a:t>
            </a:r>
          </a:p>
          <a:p>
            <a:r>
              <a:rPr lang="en-US" altLang="ko-KR" dirty="0" smtClean="0"/>
              <a:t>https://blog.naver.com/kissredhat/130172667800</a:t>
            </a:r>
          </a:p>
          <a:p>
            <a:r>
              <a:rPr lang="en-US" altLang="ko-KR" dirty="0" smtClean="0"/>
              <a:t>https://blog.naver.com/xx9181/222081544705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3528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https://myfranchise.kr/map?utm_source=myfchaguide&amp;utm_medium=organic&amp;utm_campaign=%EC%83%81%EA%B6%8C%EC%84%A0%EC%A0%95&amp;utm_content=%EC%A3%BC%EB%B3%80%EC%A0%95%EB%B3%B4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862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https://myfranchise.kr/map?utm_source=myfchaguide&amp;utm_medium=organic&amp;utm_campaign=%EC%83%81%EA%B6%8C%EC%84%A0%EC%A0%95&amp;utm_content=%EC%A3%BC%EB%B3%80%EC%A0%95%EB%B3%B4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2272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https://myfranchise.kr/map?utm_source=myfchaguide&amp;utm_medium=organic&amp;utm_campaign=%EC%83%81%EA%B6%8C%EC%84%A0%EC%A0%95&amp;utm_content=%EC%A3%BC%EB%B3%80%EC%A0%95%EB%B3%B4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46360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https://blog.naver.com/hitrun777/222650170381</a:t>
            </a:r>
          </a:p>
          <a:p>
            <a:r>
              <a:rPr lang="en-US" altLang="ko-KR" dirty="0" smtClean="0"/>
              <a:t>https://blog.naver.com/eterno78/222440775321</a:t>
            </a:r>
          </a:p>
          <a:p>
            <a:r>
              <a:rPr lang="en-US" altLang="ko-KR" dirty="0" smtClean="0"/>
              <a:t>https://smartstore.naver.com/mintoyo/products/4518200939?NaPm=ct%3Dljxyqicw%7Cci%3De4f5b3731f680f4be8a6b77be3842f2e725b7eb9%7Ctr%3Dimg%7Csn%3D376698%7Chk%3D8d952877d4f21cfecc7b37f1189112d8ed91c0b4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4748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https://blog.naver.com/jeongmo8/222472388591</a:t>
            </a:r>
          </a:p>
          <a:p>
            <a:r>
              <a:rPr lang="en-US" altLang="ko-KR" dirty="0" smtClean="0"/>
              <a:t>https://blog.naver.com/teagk45/223106143247</a:t>
            </a:r>
          </a:p>
          <a:p>
            <a:r>
              <a:rPr lang="en-US" altLang="ko-KR" dirty="0" smtClean="0"/>
              <a:t>https://blog.naver.com/likethedeepsea/222596461629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4748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https://blog.naver.com/pinkiejini/222916385925</a:t>
            </a:r>
          </a:p>
          <a:p>
            <a:r>
              <a:rPr lang="en-US" altLang="ko-KR" dirty="0" smtClean="0"/>
              <a:t>https://blog.naver.com/mky5/222801000606</a:t>
            </a:r>
          </a:p>
          <a:p>
            <a:r>
              <a:rPr lang="en-US" altLang="ko-KR" dirty="0" smtClean="0"/>
              <a:t>https://blog.naver.com/skytiger0408/222860769831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47482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https://www.ccdailynews.com/news/articleView.html?idxno=2189427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47482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https://www.coupang.com/vp/products/6651692123?itemId=15243130830&amp;vendorItemId=82463889572&amp;q=%EA%B3%A0%EB%9E%98+%EC%A0%91%EC%8B%9C&amp;itemsCount=36&amp;searchId=a7bd9a82e80349c38d808f814fa7388c&amp;rank=12&amp;isAddedCart=</a:t>
            </a:r>
          </a:p>
          <a:p>
            <a:r>
              <a:rPr lang="en-US" altLang="ko-KR" dirty="0" smtClean="0"/>
              <a:t>https://www.coupang.com/vp/products/6660552956?itemId=15287076571&amp;vendorItemId=82507510412&amp;src=1032001&amp;spec=10305201&amp;addtag=400&amp;ctag=6660552956&amp;lptag=I15287076571&amp;itime=20230713104923&amp;pageType=PRODUCT&amp;pageValue=6660552956&amp;wPcid=16741016259664990893223&amp;wRef=cr.shopping.naver.com&amp;wTime=20230713104923&amp;redirect=landing&amp;mcid=e0f7ce034ecd4c4ca2921edef9c1acfc&amp;isAddedCart=</a:t>
            </a:r>
          </a:p>
          <a:p>
            <a:r>
              <a:rPr lang="en-US" altLang="ko-KR" dirty="0" smtClean="0"/>
              <a:t>https://smartstore.naver.com/ys9ys/products/5335308443?NaPm=ct%3Dlk1xsjlc%7Cci%3D350ffedeadf039aa3d2fcb47b033b2c2510115f5%7Ctr%3Dsls%7Csn%3D933488%7Chk%3D8e47ff153432f5d2597c51fc00b0f89f1af95d8f</a:t>
            </a:r>
          </a:p>
          <a:p>
            <a:r>
              <a:rPr lang="en-US" altLang="ko-KR" dirty="0" smtClean="0"/>
              <a:t>https://smartstore.naver.com/sulgorae/?NaPm=ct%3Dlk1xq6a2%7Cci%3Dcheckout%7Ctr%3Dds%7Ctrx%3Dnull%7Chk%3D85f560ccf5efc99591afd483761a72d32f05c8bd</a:t>
            </a:r>
          </a:p>
          <a:p>
            <a:r>
              <a:rPr lang="en-US" altLang="ko-KR" dirty="0" smtClean="0"/>
              <a:t>https://smartstore.naver.com/hanini-kitchen/products/5930457939?NaPm=ct%3Dlk1y1v8o%7Cci%3D6a20f5190145e7ea86f15a888ba9e902e6efb8c3%7Ctr%3Dslsl%7Csn%3D820139%7Chk%3Df7dc71a0f3ceb045d1a998be6cb78533e31550b3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8148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https://xn--v69ap5so3hsnb81e1wfh6z.com/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1381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https://blog.naver.com/love8672312/223088365661</a:t>
            </a:r>
          </a:p>
          <a:p>
            <a:r>
              <a:rPr lang="en-US" altLang="ko-KR" dirty="0" smtClean="0"/>
              <a:t>https://search.naver.com/search.naver?sm=tab_hty.top&amp;where=image&amp;query=%ED%8E%B8%EC%9C%A1+%EC%95%88%EC%A3%BC&amp;oquery=%EC%A7%91%EC%97%90%EC%84%9C+%EB%A7%89%EA%B1%B8%EB%A6%AC+%EC%95%88%EC%A3%BC&amp;tqi=i6HlWlprvmZssZyeay0ssssst%2Bs-397601&amp;nso=so%3Ar%2Ca%3Aall%2Cp%3Aall#imgId=image_sas%3Ablog3193411%7C52%7C222444396529_538041279</a:t>
            </a:r>
          </a:p>
          <a:p>
            <a:r>
              <a:rPr lang="en-US" altLang="ko-KR" dirty="0" smtClean="0"/>
              <a:t>https://blog.naver.com/msy2840/221644082305</a:t>
            </a:r>
          </a:p>
          <a:p>
            <a:r>
              <a:rPr lang="en-US" altLang="ko-KR" dirty="0" smtClean="0"/>
              <a:t>https://blog.naver.com/moonim14/222008842327</a:t>
            </a:r>
          </a:p>
          <a:p>
            <a:r>
              <a:rPr lang="en-US" altLang="ko-KR" dirty="0" smtClean="0"/>
              <a:t>https://blog.naver.com/gksskekd11/222935086343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352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http://blog.naver.com/NBlogTop.naver?isHttpsRedirect=true&amp;blogId=chim-b&amp;Redirect=Dlog&amp;Qs=/chim-b/223137891419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9407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https://map.naver.com/v5/entry/place/1339188100?placePath=%2Freview%2Fvisitor%3FselectedReview=646a406670613c8652571da3%26scrollTo=review</a:t>
            </a:r>
          </a:p>
          <a:p>
            <a:r>
              <a:rPr lang="en-US" altLang="ko-KR" dirty="0" smtClean="0"/>
              <a:t>https://cafe.naver.com/jihosoccer123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886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https://map.naver.com/v5/entry/place/1835047675?lng=127.42986228934811&amp;lat=36.4498198943717&amp;placePath=%2Fhome&amp;entry=plt&amp;c=15,0,0,0,dh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6032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http://yukjunfnc.kr/html/fran_2.html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319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공정거래위원회 정보공개서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3197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https://franchise.ftc.go.kr/mnu/00013/program/userRqst/view.do?firMstSn=157834https://map.naver.com/v5/entry/place/1296308946?lng=127.4304525&amp;lat=36.4498707&amp;placePath=%2Fhome&amp;c=15,0,0,0,dh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7139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727-5F18-4F43-AC86-0C8AC96D59FC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6985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1921-80EF-4000-AD0A-92A75591D66E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FE08-1FF4-474C-92AA-9F713D65D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3377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1921-80EF-4000-AD0A-92A75591D66E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FE08-1FF4-474C-92AA-9F713D65D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742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1921-80EF-4000-AD0A-92A75591D66E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FE08-1FF4-474C-92AA-9F713D65D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412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1921-80EF-4000-AD0A-92A75591D66E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FE08-1FF4-474C-92AA-9F713D65D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0904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1921-80EF-4000-AD0A-92A75591D66E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FE08-1FF4-474C-92AA-9F713D65D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8229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1921-80EF-4000-AD0A-92A75591D66E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FE08-1FF4-474C-92AA-9F713D65D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708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1921-80EF-4000-AD0A-92A75591D66E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FE08-1FF4-474C-92AA-9F713D65D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6741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1921-80EF-4000-AD0A-92A75591D66E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FE08-1FF4-474C-92AA-9F713D65D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3294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1921-80EF-4000-AD0A-92A75591D66E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FE08-1FF4-474C-92AA-9F713D65D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701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1921-80EF-4000-AD0A-92A75591D66E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FE08-1FF4-474C-92AA-9F713D65D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55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1921-80EF-4000-AD0A-92A75591D66E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FE08-1FF4-474C-92AA-9F713D65D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4766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01921-80EF-4000-AD0A-92A75591D66E}" type="datetimeFigureOut">
              <a:rPr lang="ko-KR" altLang="en-US" smtClean="0"/>
              <a:t>2023-08-11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BFE08-1FF4-474C-92AA-9F713D65D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072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타원 2"/>
          <p:cNvSpPr/>
          <p:nvPr/>
        </p:nvSpPr>
        <p:spPr>
          <a:xfrm>
            <a:off x="1942717" y="908720"/>
            <a:ext cx="5328592" cy="5328592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362" name="Picture 2" descr="C:\Users\user\Desktop\whale-g5e22fe399_1280.png"/>
          <p:cNvPicPr>
            <a:picLocks noChangeAspect="1" noChangeArrowheads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815" y="1480906"/>
            <a:ext cx="4298397" cy="4184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47664" y="2994389"/>
            <a:ext cx="6118699" cy="1157254"/>
          </a:xfrm>
        </p:spPr>
        <p:txBody>
          <a:bodyPr>
            <a:normAutofit fontScale="90000"/>
          </a:bodyPr>
          <a:lstStyle/>
          <a:p>
            <a:r>
              <a:rPr lang="ko-KR" altLang="en-US" sz="7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하남다움체 본문" panose="00000503000000020004" pitchFamily="2" charset="-127"/>
                <a:ea typeface="하남다움체 본문" panose="00000503000000020004" pitchFamily="2" charset="-127"/>
              </a:rPr>
              <a:t>신탄진</a:t>
            </a:r>
            <a:r>
              <a:rPr lang="ko-KR" alt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하남다움체 본문" panose="00000503000000020004" pitchFamily="2" charset="-127"/>
                <a:ea typeface="하남다움체 본문" panose="00000503000000020004" pitchFamily="2" charset="-127"/>
              </a:rPr>
              <a:t> 술고래</a:t>
            </a:r>
            <a:endParaRPr lang="ko-KR" alt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하남다움체 본문" panose="00000503000000020004" pitchFamily="2" charset="-127"/>
              <a:ea typeface="하남다움체 본문" panose="00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9282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2. </a:t>
            </a:r>
            <a:r>
              <a:rPr lang="ko-KR" altLang="en-US" sz="2000" dirty="0">
                <a:latin typeface="+mn-ea"/>
              </a:rPr>
              <a:t>아이템 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n-ea"/>
              </a:rPr>
              <a:t>막걸리 </a:t>
            </a:r>
            <a:r>
              <a:rPr lang="en-US" altLang="ko-KR" sz="2000" dirty="0" smtClean="0">
                <a:latin typeface="+mn-ea"/>
              </a:rPr>
              <a:t>– </a:t>
            </a:r>
            <a:r>
              <a:rPr lang="ko-KR" altLang="en-US" sz="2000" dirty="0" err="1" smtClean="0">
                <a:latin typeface="+mn-ea"/>
              </a:rPr>
              <a:t>신탄진</a:t>
            </a:r>
            <a:r>
              <a:rPr lang="ko-KR" altLang="en-US" sz="2000" dirty="0" smtClean="0">
                <a:latin typeface="+mn-ea"/>
              </a:rPr>
              <a:t> 주조 </a:t>
            </a:r>
            <a:r>
              <a:rPr lang="en-US" altLang="ko-KR" sz="2000" dirty="0" smtClean="0">
                <a:latin typeface="+mn-ea"/>
              </a:rPr>
              <a:t>”</a:t>
            </a:r>
            <a:r>
              <a:rPr lang="ko-KR" altLang="en-US" sz="2000" dirty="0" err="1" smtClean="0">
                <a:latin typeface="+mn-ea"/>
              </a:rPr>
              <a:t>생유막걸리</a:t>
            </a:r>
            <a:r>
              <a:rPr lang="en-US" altLang="ko-KR" sz="2000" dirty="0" smtClean="0">
                <a:latin typeface="+mn-ea"/>
              </a:rPr>
              <a:t>”</a:t>
            </a:r>
            <a:endParaRPr lang="en-US" altLang="ko-KR" sz="2000" dirty="0">
              <a:latin typeface="+mn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462372" y="1988840"/>
            <a:ext cx="3600400" cy="3761329"/>
            <a:chOff x="2776972" y="2204864"/>
            <a:chExt cx="3600400" cy="3761329"/>
          </a:xfrm>
        </p:grpSpPr>
        <p:pic>
          <p:nvPicPr>
            <p:cNvPr id="27652" name="Picture 4" descr="https://ndaily.hgodo.com/sulsulsul/1808100005-1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598"/>
            <a:stretch/>
          </p:blipFill>
          <p:spPr bwMode="auto">
            <a:xfrm>
              <a:off x="2776972" y="2204864"/>
              <a:ext cx="3600400" cy="37613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729824" y="5085184"/>
              <a:ext cx="1694695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750ml 2,500</a:t>
              </a:r>
              <a:r>
                <a:rPr lang="ko-KR" altLang="en-US" dirty="0" smtClean="0"/>
                <a:t>원</a:t>
              </a:r>
              <a:endParaRPr lang="ko-KR" altLang="en-US" dirty="0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421176" y="1988840"/>
            <a:ext cx="42639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&lt;</a:t>
            </a:r>
            <a:r>
              <a:rPr lang="ko-KR" altLang="en-US" b="1" dirty="0" smtClean="0"/>
              <a:t>막걸리 메뉴</a:t>
            </a:r>
            <a:r>
              <a:rPr lang="en-US" altLang="ko-KR" b="1" dirty="0" smtClean="0"/>
              <a:t>&gt;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smtClean="0"/>
              <a:t>기본막걸리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농협구입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750ml 1,200</a:t>
            </a:r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원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ko-KR" alt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업장메뉴</a:t>
            </a:r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3,000</a:t>
            </a:r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원 </a:t>
            </a:r>
            <a:endParaRPr lang="en-US" altLang="ko-KR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smtClean="0"/>
              <a:t>막걸리보다 맥주에 익숙한 고객을 위한 메뉴 개발 필요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예시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</a:t>
            </a:r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막걸리 </a:t>
            </a:r>
            <a:r>
              <a:rPr lang="ko-KR" alt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샤베트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막사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막걸리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+</a:t>
            </a:r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사이다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), </a:t>
            </a:r>
            <a:r>
              <a:rPr lang="ko-KR" alt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막요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막걸리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+</a:t>
            </a:r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요구르트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 </a:t>
            </a:r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등</a:t>
            </a:r>
            <a:endParaRPr lang="en-US" altLang="ko-KR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smtClean="0"/>
              <a:t>신탄막걸리가 익숙하지 않은 고객을 위한 시음기회 제공 및 저렴한 가격의 이벤트 필요</a:t>
            </a:r>
            <a:endParaRPr lang="en-US" altLang="ko-K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smtClean="0"/>
              <a:t>소주</a:t>
            </a:r>
            <a:r>
              <a:rPr lang="en-US" altLang="ko-KR" dirty="0" smtClean="0"/>
              <a:t>/</a:t>
            </a:r>
            <a:r>
              <a:rPr lang="ko-KR" altLang="en-US" dirty="0" smtClean="0"/>
              <a:t>맥주에 비해 짧은 유통기한과 보관에 주의를 기울여야 함</a:t>
            </a:r>
            <a:r>
              <a:rPr lang="en-US" altLang="ko-KR" dirty="0" smtClean="0"/>
              <a:t>-&gt;</a:t>
            </a:r>
            <a:r>
              <a:rPr lang="ko-KR" altLang="en-US" dirty="0" smtClean="0"/>
              <a:t>재고관리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7708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2. </a:t>
            </a:r>
            <a:r>
              <a:rPr lang="ko-KR" altLang="en-US" sz="2000" dirty="0">
                <a:latin typeface="+mn-ea"/>
              </a:rPr>
              <a:t>아이템 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err="1" smtClean="0">
                <a:latin typeface="+mn-ea"/>
              </a:rPr>
              <a:t>메인안주</a:t>
            </a:r>
            <a:endParaRPr lang="en-US" altLang="ko-KR" sz="2000" dirty="0">
              <a:latin typeface="+mn-ea"/>
            </a:endParaRPr>
          </a:p>
        </p:txBody>
      </p:sp>
      <p:pic>
        <p:nvPicPr>
          <p:cNvPr id="30722" name="Picture 2" descr="https://search.pstatic.net/common/?src=http%3A%2F%2Fblogfiles.naver.net%2FMjAyMjA3MDNfNjgg%2FMDAxNjU2ODAxNzYxODk5.eMLnw6ES2ZxVtoyI0yIAdhpr6EGMrDqpkGpKuM0IQOsg.HhXEfDCex-AoDS6d5RDSA2EbTaDNurggYNAgl1YQn34g.JPEG.plc0410%2F20220702%25A3%25DF100503.jpg&amp;type=sc960_8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144" y="2566608"/>
            <a:ext cx="2520280" cy="188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https://search.pstatic.net/common/?src=http%3A%2F%2Fblogfiles.naver.net%2FMjAyMTAxMjdfMTQz%2FMDAxNjExNjk4NzUyNjgy.yr37_Qe4o6FWXx0c_E2D3DJtkiabBxE0cX2MvVTAIdQg.qFsl6OU7uQQfcH6ZgXhg14fzimXtt7_6QKNrU-ZZYDIg.JPEG.postman6666%2F14.jpg&amp;type=sc960_8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776" y="2566609"/>
            <a:ext cx="1642859" cy="188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https://search.pstatic.net/common/?src=http%3A%2F%2Fblogfiles.naver.net%2FMjAyMjExMTVfMjEg%2FMDAxNjY4NDY3NTU0NTg0.Og3IVfCs-2eCgNjJq7kVnqoPnOhCrW0ZiesIXA8KvnMg.csl7jbqnj1-R80AjdYylHKyAb5AL1YyRRnkaPBIMT_cg.JPEG.hayeoun0320%2F20221114%25A3%25DF181802.jpg&amp;type=sc960_83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144" y="4510823"/>
            <a:ext cx="2520279" cy="188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https://search.pstatic.net/common/?src=http%3A%2F%2Fblogfiles.naver.net%2FMjAyMTA5MjBfMjUy%2FMDAxNjMyMTQ4NTEzMTk1.p_AU5JbeS4-tXg8qFgGVnz7EOZPf3N8zMcD6eBkn7WAg.52OFUIizVUohZyI9rT9E-Xb2COmjQu_qjF-a59swTsQg.JPEG.chezgoeun%2F20210919_170804.jpg&amp;type=sc960_83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0"/>
          <a:stretch/>
        </p:blipFill>
        <p:spPr bwMode="auto">
          <a:xfrm>
            <a:off x="3639776" y="4510823"/>
            <a:ext cx="1642859" cy="188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0" name="Picture 10" descr="https://search.pstatic.net/common/?src=http%3A%2F%2Fblogfiles.naver.net%2F20130715_247%2Fkissredhat_1373856633645jfyNF_JPEG%2F%25B5%25CE%25BA%25CE%25B1%25E8%25C4%25A18.jpg&amp;type=sc960_8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579" y="2566608"/>
            <a:ext cx="2835846" cy="188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4" name="Picture 14" descr="https://search.pstatic.net/common/?src=http%3A%2F%2Fblogfiles.naver.net%2FMjAyMDA5MDZfMTQ3%2FMDAxNTk5MzQ3MDMwNDg5.L-qokxc_JcqvB7A3RZ-0_ta0z4NNjGU3mPAVHbOj8-kg.TFrpyo9S_OXbKuAUU2TWJ1NkHqquA09N9FF9o1g1jDUg.JPEG.xx9181%2F1599347030002.jpg&amp;type=sc960_83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579" y="4510822"/>
            <a:ext cx="2835846" cy="188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0386" y="4073324"/>
            <a:ext cx="1213794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1100" dirty="0" err="1" smtClean="0"/>
              <a:t>김치전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12,000</a:t>
            </a:r>
            <a:r>
              <a:rPr lang="ko-KR" altLang="en-US" sz="1100" dirty="0" smtClean="0"/>
              <a:t>원</a:t>
            </a:r>
            <a:endParaRPr lang="ko-KR" altLang="en-US" sz="1100" dirty="0"/>
          </a:p>
        </p:txBody>
      </p:sp>
      <p:sp>
        <p:nvSpPr>
          <p:cNvPr id="12" name="TextBox 11"/>
          <p:cNvSpPr txBox="1"/>
          <p:nvPr/>
        </p:nvSpPr>
        <p:spPr>
          <a:xfrm>
            <a:off x="3783774" y="4073324"/>
            <a:ext cx="135485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해물파전 </a:t>
            </a:r>
            <a:r>
              <a:rPr lang="en-US" altLang="ko-KR" sz="1100" dirty="0" smtClean="0"/>
              <a:t>12,000</a:t>
            </a:r>
            <a:r>
              <a:rPr lang="ko-KR" altLang="en-US" sz="1100" dirty="0" smtClean="0"/>
              <a:t>원</a:t>
            </a:r>
            <a:endParaRPr lang="ko-KR" altLang="en-US" sz="1100" dirty="0"/>
          </a:p>
        </p:txBody>
      </p:sp>
      <p:sp>
        <p:nvSpPr>
          <p:cNvPr id="13" name="TextBox 12"/>
          <p:cNvSpPr txBox="1"/>
          <p:nvPr/>
        </p:nvSpPr>
        <p:spPr>
          <a:xfrm>
            <a:off x="6108072" y="4073324"/>
            <a:ext cx="135485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두부김치 </a:t>
            </a:r>
            <a:r>
              <a:rPr lang="en-US" altLang="ko-KR" sz="1100" dirty="0" smtClean="0"/>
              <a:t>10,000</a:t>
            </a:r>
            <a:r>
              <a:rPr lang="ko-KR" altLang="en-US" sz="1100" dirty="0" smtClean="0"/>
              <a:t>원</a:t>
            </a:r>
            <a:endParaRPr lang="ko-KR" altLang="en-US" sz="1100" dirty="0"/>
          </a:p>
        </p:txBody>
      </p:sp>
      <p:sp>
        <p:nvSpPr>
          <p:cNvPr id="14" name="TextBox 13"/>
          <p:cNvSpPr txBox="1"/>
          <p:nvPr/>
        </p:nvSpPr>
        <p:spPr>
          <a:xfrm>
            <a:off x="1549322" y="5977529"/>
            <a:ext cx="1495922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1100" smtClean="0"/>
              <a:t>매운쪽갈비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12,000</a:t>
            </a:r>
            <a:r>
              <a:rPr lang="ko-KR" altLang="en-US" sz="1100" dirty="0" smtClean="0"/>
              <a:t>원</a:t>
            </a:r>
            <a:endParaRPr lang="ko-KR" altLang="en-US" sz="1100" dirty="0"/>
          </a:p>
        </p:txBody>
      </p:sp>
      <p:sp>
        <p:nvSpPr>
          <p:cNvPr id="18" name="TextBox 17"/>
          <p:cNvSpPr txBox="1"/>
          <p:nvPr/>
        </p:nvSpPr>
        <p:spPr>
          <a:xfrm>
            <a:off x="3854308" y="5977529"/>
            <a:ext cx="1213794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1100" dirty="0" err="1" smtClean="0"/>
              <a:t>모둠전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10,000</a:t>
            </a:r>
            <a:r>
              <a:rPr lang="ko-KR" altLang="en-US" sz="1100" dirty="0" smtClean="0"/>
              <a:t>원</a:t>
            </a:r>
            <a:endParaRPr lang="ko-KR" altLang="en-US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6178604" y="5977529"/>
            <a:ext cx="1213794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1050" dirty="0" err="1" smtClean="0"/>
              <a:t>어묵탕</a:t>
            </a:r>
            <a:r>
              <a:rPr lang="ko-KR" altLang="en-US" sz="1050" dirty="0" smtClean="0"/>
              <a:t> </a:t>
            </a:r>
            <a:r>
              <a:rPr lang="en-US" altLang="ko-KR" sz="1050" dirty="0" smtClean="0"/>
              <a:t>12,000</a:t>
            </a:r>
            <a:r>
              <a:rPr lang="ko-KR" altLang="en-US" sz="1050" dirty="0" smtClean="0"/>
              <a:t>원</a:t>
            </a:r>
            <a:endParaRPr lang="ko-KR" altLang="en-US" sz="1050" dirty="0"/>
          </a:p>
        </p:txBody>
      </p:sp>
      <p:sp>
        <p:nvSpPr>
          <p:cNvPr id="3" name="TextBox 2"/>
          <p:cNvSpPr txBox="1"/>
          <p:nvPr/>
        </p:nvSpPr>
        <p:spPr>
          <a:xfrm>
            <a:off x="997945" y="1733934"/>
            <a:ext cx="714811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ko-KR" altLang="en-US" sz="1400" dirty="0" err="1" smtClean="0"/>
              <a:t>메인안주</a:t>
            </a:r>
            <a:r>
              <a:rPr lang="ko-KR" altLang="en-US" sz="1400" dirty="0" smtClean="0"/>
              <a:t> </a:t>
            </a:r>
            <a:r>
              <a:rPr lang="en-US" altLang="ko-KR" sz="1400" dirty="0" smtClean="0"/>
              <a:t>: 10,000</a:t>
            </a:r>
            <a:r>
              <a:rPr lang="ko-KR" altLang="en-US" sz="1400" dirty="0" smtClean="0"/>
              <a:t>원</a:t>
            </a:r>
            <a:r>
              <a:rPr lang="en-US" altLang="ko-KR" sz="1400" dirty="0" smtClean="0"/>
              <a:t>~12,000</a:t>
            </a:r>
            <a:r>
              <a:rPr lang="ko-KR" altLang="en-US" sz="1400" dirty="0" smtClean="0"/>
              <a:t>원대의 저렴한 가격으로 부담 없는 선택 가능</a:t>
            </a:r>
            <a:endParaRPr lang="en-US" altLang="ko-KR" sz="1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ko-KR" altLang="en-US" sz="1400" dirty="0" smtClean="0"/>
              <a:t>가격이 저렴한 만큼 양은 적으나 푸짐해 보이는 </a:t>
            </a:r>
            <a:r>
              <a:rPr lang="ko-KR" altLang="en-US" sz="1400" dirty="0" err="1" smtClean="0"/>
              <a:t>플레이팅과</a:t>
            </a:r>
            <a:r>
              <a:rPr lang="ko-KR" altLang="en-US" sz="1400" dirty="0" smtClean="0"/>
              <a:t> 개성 있는 식기를 통한 </a:t>
            </a:r>
            <a:r>
              <a:rPr lang="en-US" altLang="ko-KR" sz="1400" dirty="0" smtClean="0"/>
              <a:t/>
            </a:r>
            <a:br>
              <a:rPr lang="en-US" altLang="ko-KR" sz="1400" dirty="0" smtClean="0"/>
            </a:br>
            <a:r>
              <a:rPr lang="ko-KR" altLang="en-US" sz="1400" dirty="0" smtClean="0"/>
              <a:t>정성스러운 차림으로 단점 보완 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94146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2. </a:t>
            </a:r>
            <a:r>
              <a:rPr lang="ko-KR" altLang="en-US" sz="2000" dirty="0">
                <a:latin typeface="+mn-ea"/>
              </a:rPr>
              <a:t>아이템 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n-ea"/>
              </a:rPr>
              <a:t>사이드 안주 및 기본안주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추가메뉴</a:t>
            </a:r>
            <a:endParaRPr lang="en-US" altLang="ko-KR" sz="2000" dirty="0">
              <a:latin typeface="+mn-ea"/>
            </a:endParaRPr>
          </a:p>
        </p:txBody>
      </p:sp>
      <p:pic>
        <p:nvPicPr>
          <p:cNvPr id="31746" name="Picture 2" descr="https://search.pstatic.net/common/?src=http%3A%2F%2Fblogfiles.naver.net%2FMjAyMzA0MjlfMTk0%2FMDAxNjgyNzA1NzQ4MTMz.K3uiG8svJK0O5mbaNr1alCn5AZ3Odatd884enMaDfL0g.8KDX350DVZDHiTHeUGG8O669B5yeIILstYh2Hw2Cke4g.JPEG.love8672312%2F20230428%25A3%25DF113646.jpg&amp;type=sc960_8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313" y="2600604"/>
            <a:ext cx="1944216" cy="180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77179" y="3981099"/>
            <a:ext cx="158248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도토리묵 </a:t>
            </a:r>
            <a:r>
              <a:rPr lang="en-US" altLang="ko-KR" sz="1400" dirty="0" smtClean="0"/>
              <a:t>4,000</a:t>
            </a:r>
            <a:r>
              <a:rPr lang="ko-KR" altLang="en-US" sz="1400" dirty="0" smtClean="0"/>
              <a:t>원</a:t>
            </a:r>
            <a:endParaRPr lang="ko-KR" altLang="en-US" sz="1400" dirty="0"/>
          </a:p>
        </p:txBody>
      </p:sp>
      <p:pic>
        <p:nvPicPr>
          <p:cNvPr id="31754" name="Picture 10" descr="https://search.pstatic.net/common/?src=http%3A%2F%2Fblogfiles.naver.net%2FMjAyMjExMjJfNDcg%2FMDAxNjY5MDgxODg1NDE2.HCR7_nevJa7lZPAGCKS8r-USu1jk5rvBcEj5tQtmBJAg.QSMabniUnoDozXMu6AmxpDpMac2XBb2wmaX8pKjdeAcg.JPEG.gksskekd11%2F20221011%25A3%25DF235839.jpg&amp;type=sc960_8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18" y="2600604"/>
            <a:ext cx="2148006" cy="180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728486" y="3981098"/>
            <a:ext cx="157147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400" dirty="0" err="1" smtClean="0"/>
              <a:t>계란말이</a:t>
            </a:r>
            <a:r>
              <a:rPr lang="ko-KR" altLang="en-US" sz="1400" dirty="0" smtClean="0"/>
              <a:t> </a:t>
            </a:r>
            <a:r>
              <a:rPr lang="en-US" altLang="ko-KR" sz="1400" dirty="0" smtClean="0"/>
              <a:t>8,000</a:t>
            </a:r>
            <a:r>
              <a:rPr lang="ko-KR" altLang="en-US" sz="1400" dirty="0" smtClean="0"/>
              <a:t>원</a:t>
            </a:r>
            <a:endParaRPr lang="ko-KR" altLang="en-US" sz="1400" dirty="0"/>
          </a:p>
        </p:txBody>
      </p:sp>
      <p:pic>
        <p:nvPicPr>
          <p:cNvPr id="31752" name="Picture 8" descr="https://search.pstatic.net/common/?src=http%3A%2F%2Fblogfiles.naver.net%2FMjAyMDA3MDNfMjk4%2FMDAxNTkzNzU4MzQ5MTkz.D-f6PrVCi3YEh4LwPWAOpSlcKc3TiqB0xZIMuh73aMsg.yTl_NLNX4cbPCfdaf5TU1NJSJmj138Kt6nmgz9qvtDwg.JPEG.moonim14%2FP20200612_214503740_70DB3063-FCED-4650-AF52-30620BABFE35.jpg&amp;type=sc960_83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30"/>
          <a:stretch/>
        </p:blipFill>
        <p:spPr bwMode="auto">
          <a:xfrm>
            <a:off x="433935" y="2600605"/>
            <a:ext cx="1944216" cy="180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14801" y="3981099"/>
            <a:ext cx="158248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과일치즈 </a:t>
            </a:r>
            <a:r>
              <a:rPr lang="en-US" altLang="ko-KR" sz="1400" dirty="0" smtClean="0"/>
              <a:t>8,000</a:t>
            </a:r>
            <a:r>
              <a:rPr lang="ko-KR" altLang="en-US" sz="1400" dirty="0" smtClean="0"/>
              <a:t>원</a:t>
            </a:r>
            <a:endParaRPr lang="ko-KR" altLang="en-US" sz="1400" dirty="0"/>
          </a:p>
        </p:txBody>
      </p:sp>
      <p:pic>
        <p:nvPicPr>
          <p:cNvPr id="31750" name="Picture 6" descr="https://search.pstatic.net/common/?src=http%3A%2F%2Fblogfiles.naver.net%2FMjAxOTA5MDdfNjYg%2FMDAxNTY3ODY3MzEyOTY0.kHv0RNR_fUpJC-bmwK0SKiQdmQB8CAmeLXYbRThDAmog.lEhL3NWP6zgSjPlA5Ie7eJC7lWrdh-EUTkGnSs6bQesg.JPEG.msy2840%2F%25B8%25B6%25B8%25A5%25BE%25C8%25C1%25D623.JPG&amp;type=sc960_8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059" y="2600604"/>
            <a:ext cx="1872208" cy="180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08896" y="3981099"/>
            <a:ext cx="160453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마른안주 </a:t>
            </a:r>
            <a:r>
              <a:rPr lang="en-US" altLang="ko-KR" sz="1400" dirty="0" smtClean="0"/>
              <a:t>8,000</a:t>
            </a:r>
            <a:r>
              <a:rPr lang="ko-KR" altLang="en-US" sz="1400" dirty="0" smtClean="0"/>
              <a:t>원</a:t>
            </a:r>
            <a:endParaRPr lang="ko-KR" altLang="en-US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462372" y="1821759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ko-KR" altLang="en-US" dirty="0" smtClean="0"/>
              <a:t>배가 부르지 않</a:t>
            </a:r>
            <a:r>
              <a:rPr lang="ko-KR" altLang="en-US" dirty="0"/>
              <a:t>고</a:t>
            </a:r>
            <a:r>
              <a:rPr lang="ko-KR" altLang="en-US" dirty="0" smtClean="0"/>
              <a:t> 적당한 안주를 바라는 고객을 위한 사이드 안주</a:t>
            </a:r>
            <a:endParaRPr lang="en-US" altLang="ko-KR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ko-KR" altLang="en-US" dirty="0" err="1" smtClean="0"/>
              <a:t>메인안주보다</a:t>
            </a:r>
            <a:r>
              <a:rPr lang="ko-KR" altLang="en-US" dirty="0" smtClean="0"/>
              <a:t> 저렴한 가격으로 부담 없이 주문할 수 있도록 함</a:t>
            </a:r>
            <a:endParaRPr lang="en-US" altLang="ko-KR" dirty="0" smtClean="0"/>
          </a:p>
        </p:txBody>
      </p:sp>
      <p:pic>
        <p:nvPicPr>
          <p:cNvPr id="18" name="Picture 2" descr="(무배)HJ 단호박칩 3kg 업소용 대용량 벌크 도매 견과류 마른안주 호프집 기본안주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48" y="4522286"/>
            <a:ext cx="1379250" cy="137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(무배)금호물산 바나나칩 5.44kg 업소용 대용량 벌크 도매 건과일 마른안주 호프집 기본안주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272" y="4509120"/>
            <a:ext cx="1550135" cy="139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509" y="4509120"/>
            <a:ext cx="1471873" cy="137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" descr="HJ 오징어맛칩 700g 업소용 대용량 벌크 도매 옛날과자 인간사료 문방구 간식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269" y="4509120"/>
            <a:ext cx="1442092" cy="139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713731" y="4550191"/>
            <a:ext cx="19613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err="1" smtClean="0"/>
              <a:t>단짠단짠</a:t>
            </a:r>
            <a:r>
              <a:rPr lang="ko-KR" altLang="en-US" sz="1200" b="1" dirty="0" smtClean="0"/>
              <a:t> 조합의 성의 있는 기본안주</a:t>
            </a:r>
            <a:r>
              <a:rPr lang="en-US" altLang="ko-KR" sz="1200" b="1" dirty="0" smtClean="0"/>
              <a:t>&gt;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dirty="0" err="1" smtClean="0"/>
              <a:t>단호박칩</a:t>
            </a:r>
            <a:r>
              <a:rPr lang="ko-KR" altLang="en-US" sz="1200" dirty="0" smtClean="0"/>
              <a:t> </a:t>
            </a:r>
            <a:r>
              <a:rPr lang="en-US" altLang="ko-KR" sz="1200" dirty="0" smtClean="0"/>
              <a:t>3kg 69,580</a:t>
            </a:r>
            <a:r>
              <a:rPr lang="ko-KR" altLang="en-US" sz="1200" dirty="0" smtClean="0"/>
              <a:t>원</a:t>
            </a:r>
            <a:endParaRPr lang="en-US" altLang="ko-KR" sz="1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dirty="0" smtClean="0"/>
              <a:t>고구마말랭이 </a:t>
            </a:r>
            <a:r>
              <a:rPr lang="en-US" altLang="ko-KR" sz="1200" dirty="0" smtClean="0"/>
              <a:t>5kg 2</a:t>
            </a:r>
            <a:r>
              <a:rPr lang="ko-KR" altLang="en-US" sz="1200" dirty="0" smtClean="0"/>
              <a:t>입 </a:t>
            </a:r>
            <a:r>
              <a:rPr lang="en-US" altLang="ko-KR" sz="1200" dirty="0" smtClean="0"/>
              <a:t>87,810</a:t>
            </a:r>
            <a:r>
              <a:rPr lang="ko-KR" altLang="en-US" sz="1200" dirty="0" smtClean="0"/>
              <a:t>원</a:t>
            </a:r>
            <a:endParaRPr lang="en-US" altLang="ko-KR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dirty="0" err="1" smtClean="0"/>
              <a:t>오징어맛칩</a:t>
            </a:r>
            <a:r>
              <a:rPr lang="ko-KR" altLang="en-US" sz="1200" dirty="0" smtClean="0"/>
              <a:t> </a:t>
            </a:r>
            <a:r>
              <a:rPr lang="en-US" altLang="ko-KR" sz="1200" dirty="0" smtClean="0"/>
              <a:t>700g 15,720</a:t>
            </a:r>
            <a:r>
              <a:rPr lang="ko-KR" altLang="en-US" sz="1200" dirty="0" smtClean="0"/>
              <a:t>원</a:t>
            </a:r>
            <a:endParaRPr lang="en-US" altLang="ko-KR" sz="1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dirty="0" err="1" smtClean="0"/>
              <a:t>바나나칩</a:t>
            </a:r>
            <a:r>
              <a:rPr lang="ko-KR" altLang="en-US" sz="1200" dirty="0" smtClean="0"/>
              <a:t> </a:t>
            </a:r>
            <a:r>
              <a:rPr lang="en-US" altLang="ko-KR" sz="1200" dirty="0" smtClean="0"/>
              <a:t>5.44kg 51,840</a:t>
            </a:r>
            <a:r>
              <a:rPr lang="ko-KR" altLang="en-US" sz="1200" dirty="0" smtClean="0"/>
              <a:t>원</a:t>
            </a:r>
            <a:endParaRPr lang="en-US" altLang="ko-KR" sz="1200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416829" y="6093297"/>
            <a:ext cx="5139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ko-KR" altLang="en-US" sz="1400" dirty="0" smtClean="0"/>
              <a:t>치즈추가</a:t>
            </a:r>
            <a:r>
              <a:rPr lang="en-US" altLang="ko-KR" sz="1400" dirty="0" smtClean="0"/>
              <a:t>&lt;-</a:t>
            </a:r>
            <a:r>
              <a:rPr lang="ko-KR" altLang="en-US" sz="1400" dirty="0" err="1" smtClean="0"/>
              <a:t>김치전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해물파전</a:t>
            </a:r>
            <a:r>
              <a:rPr lang="en-US" altLang="ko-KR" sz="1400" dirty="0" smtClean="0"/>
              <a:t>, </a:t>
            </a:r>
            <a:r>
              <a:rPr lang="ko-KR" altLang="en-US" sz="1400" dirty="0" err="1" smtClean="0"/>
              <a:t>쪽갈비</a:t>
            </a:r>
            <a:r>
              <a:rPr lang="en-US" altLang="ko-KR" sz="1400" dirty="0" smtClean="0"/>
              <a:t>, </a:t>
            </a:r>
            <a:r>
              <a:rPr lang="ko-KR" altLang="en-US" sz="1400" dirty="0" err="1" smtClean="0"/>
              <a:t>계란말이</a:t>
            </a:r>
            <a:endParaRPr lang="en-US" altLang="ko-KR" sz="1400" dirty="0" smtClean="0"/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ko-KR" altLang="en-US" sz="1400" dirty="0" err="1" smtClean="0"/>
              <a:t>치즈퐁듀추가</a:t>
            </a:r>
            <a:r>
              <a:rPr lang="en-US" altLang="ko-KR" sz="1400" dirty="0" smtClean="0"/>
              <a:t>&lt;-</a:t>
            </a:r>
            <a:r>
              <a:rPr lang="ko-KR" altLang="en-US" sz="1400" dirty="0" smtClean="0"/>
              <a:t>과일치즈</a:t>
            </a:r>
            <a:endParaRPr lang="ko-KR" alt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677621" y="5488000"/>
            <a:ext cx="91310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400" dirty="0" err="1" smtClean="0"/>
              <a:t>단호박칩</a:t>
            </a:r>
            <a:endParaRPr lang="ko-KR" alt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2101768" y="5488000"/>
            <a:ext cx="108709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400" dirty="0" err="1" smtClean="0"/>
              <a:t>오징어맛칩</a:t>
            </a:r>
            <a:endParaRPr lang="ko-KR" altLang="en-US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3799786" y="5488000"/>
            <a:ext cx="91310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400" dirty="0" err="1" smtClean="0"/>
              <a:t>바나나칩</a:t>
            </a:r>
            <a:endParaRPr lang="ko-KR" altLang="en-US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5247282" y="5488000"/>
            <a:ext cx="125632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400" smtClean="0"/>
              <a:t>고구마말랭이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1308095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3. </a:t>
            </a:r>
            <a:r>
              <a:rPr lang="ko-KR" altLang="en-US" sz="2000" dirty="0">
                <a:latin typeface="+mn-ea"/>
              </a:rPr>
              <a:t>경쟁환경분석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A</a:t>
            </a:r>
            <a:endParaRPr lang="en-US" altLang="ko-KR" sz="2000" dirty="0">
              <a:latin typeface="+mn-ea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745224"/>
              </p:ext>
            </p:extLst>
          </p:nvPr>
        </p:nvGraphicFramePr>
        <p:xfrm>
          <a:off x="462372" y="1844824"/>
          <a:ext cx="8229600" cy="439248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73208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상호명</a:t>
                      </a:r>
                      <a:endParaRPr lang="ko-KR" altLang="en-US" dirty="0"/>
                    </a:p>
                  </a:txBody>
                  <a:tcPr anchor="ctr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추정수익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en-US" altLang="ko-KR" dirty="0" smtClean="0"/>
                        <a:t>(15%)</a:t>
                      </a:r>
                      <a:endParaRPr lang="ko-KR" altLang="en-US" dirty="0"/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추정매출</a:t>
                      </a:r>
                      <a:endParaRPr lang="ko-KR" altLang="en-US" dirty="0"/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연령대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en-US" altLang="ko-KR" dirty="0" smtClean="0"/>
                        <a:t>/</a:t>
                      </a:r>
                      <a:r>
                        <a:rPr lang="ko-KR" altLang="en-US" dirty="0" smtClean="0"/>
                        <a:t>성별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최다결제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요일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최다결제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시간</a:t>
                      </a:r>
                      <a:endParaRPr lang="ko-KR" altLang="en-US" dirty="0"/>
                    </a:p>
                  </a:txBody>
                  <a:tcPr anchor="ctr"/>
                </a:tc>
              </a:tr>
              <a:tr h="73208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A</a:t>
                      </a:r>
                      <a:endParaRPr lang="ko-KR" altLang="en-US" dirty="0"/>
                    </a:p>
                  </a:txBody>
                  <a:tcPr anchor="ctr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210</a:t>
                      </a:r>
                      <a:r>
                        <a:rPr lang="ko-KR" altLang="en-US" dirty="0" smtClean="0"/>
                        <a:t>만원</a:t>
                      </a:r>
                      <a:r>
                        <a:rPr lang="en-US" altLang="ko-KR" dirty="0" smtClean="0"/>
                        <a:t>~330</a:t>
                      </a:r>
                      <a:r>
                        <a:rPr lang="ko-KR" altLang="en-US" dirty="0" smtClean="0"/>
                        <a:t>만원</a:t>
                      </a:r>
                      <a:endParaRPr lang="ko-KR" altLang="en-US" dirty="0"/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1,400</a:t>
                      </a:r>
                      <a:r>
                        <a:rPr lang="ko-KR" altLang="en-US" dirty="0" smtClean="0"/>
                        <a:t>만원</a:t>
                      </a:r>
                      <a:r>
                        <a:rPr lang="en-US" altLang="ko-KR" dirty="0" smtClean="0"/>
                        <a:t>~2,200</a:t>
                      </a:r>
                      <a:r>
                        <a:rPr lang="ko-KR" altLang="en-US" dirty="0" smtClean="0"/>
                        <a:t>만원</a:t>
                      </a:r>
                      <a:endParaRPr lang="ko-KR" altLang="en-US" dirty="0"/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30</a:t>
                      </a:r>
                      <a:r>
                        <a:rPr lang="ko-KR" altLang="en-US" dirty="0" smtClean="0"/>
                        <a:t>대 남성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금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심야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en-US" altLang="ko-KR" dirty="0" smtClean="0"/>
                        <a:t>22</a:t>
                      </a:r>
                      <a:r>
                        <a:rPr lang="ko-KR" altLang="en-US" dirty="0" smtClean="0"/>
                        <a:t>시</a:t>
                      </a:r>
                      <a:r>
                        <a:rPr lang="en-US" altLang="ko-KR" dirty="0" smtClean="0"/>
                        <a:t>~01</a:t>
                      </a:r>
                      <a:r>
                        <a:rPr lang="ko-KR" altLang="en-US" dirty="0" smtClean="0"/>
                        <a:t>시</a:t>
                      </a:r>
                      <a:endParaRPr lang="ko-KR" altLang="en-US" dirty="0"/>
                    </a:p>
                  </a:txBody>
                  <a:tcPr anchor="ctr"/>
                </a:tc>
              </a:tr>
              <a:tr h="73208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B</a:t>
                      </a:r>
                      <a:endParaRPr lang="ko-KR" altLang="en-US" dirty="0"/>
                    </a:p>
                  </a:txBody>
                  <a:tcPr anchor="ctr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195</a:t>
                      </a:r>
                      <a:r>
                        <a:rPr lang="ko-KR" altLang="en-US" dirty="0" smtClean="0"/>
                        <a:t>만원</a:t>
                      </a:r>
                      <a:r>
                        <a:rPr lang="en-US" altLang="ko-KR" dirty="0" smtClean="0"/>
                        <a:t>~300</a:t>
                      </a:r>
                      <a:r>
                        <a:rPr lang="ko-KR" altLang="en-US" dirty="0" smtClean="0"/>
                        <a:t>만원</a:t>
                      </a:r>
                      <a:endParaRPr lang="ko-KR" altLang="en-US" dirty="0"/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1,300</a:t>
                      </a:r>
                      <a:r>
                        <a:rPr lang="ko-KR" altLang="en-US" dirty="0" smtClean="0"/>
                        <a:t>만원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en-US" altLang="ko-KR" dirty="0" smtClean="0"/>
                        <a:t>~2,000</a:t>
                      </a:r>
                      <a:r>
                        <a:rPr lang="ko-KR" altLang="en-US" dirty="0" smtClean="0"/>
                        <a:t>만원</a:t>
                      </a:r>
                      <a:endParaRPr lang="ko-KR" altLang="en-US" dirty="0"/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30</a:t>
                      </a:r>
                      <a:r>
                        <a:rPr lang="ko-KR" altLang="en-US" dirty="0" smtClean="0"/>
                        <a:t>대 남성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토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심야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en-US" altLang="ko-KR" dirty="0" smtClean="0"/>
                        <a:t>22</a:t>
                      </a:r>
                      <a:r>
                        <a:rPr lang="ko-KR" altLang="en-US" dirty="0" smtClean="0"/>
                        <a:t>시</a:t>
                      </a:r>
                      <a:r>
                        <a:rPr lang="en-US" altLang="ko-KR" dirty="0" smtClean="0"/>
                        <a:t>~01</a:t>
                      </a:r>
                      <a:r>
                        <a:rPr lang="ko-KR" altLang="en-US" dirty="0" smtClean="0"/>
                        <a:t>시</a:t>
                      </a:r>
                    </a:p>
                  </a:txBody>
                  <a:tcPr anchor="ctr"/>
                </a:tc>
              </a:tr>
              <a:tr h="73208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C</a:t>
                      </a:r>
                      <a:endParaRPr lang="ko-KR" altLang="en-US" dirty="0"/>
                    </a:p>
                  </a:txBody>
                  <a:tcPr anchor="ctr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270</a:t>
                      </a:r>
                      <a:r>
                        <a:rPr lang="ko-KR" altLang="en-US" dirty="0" smtClean="0"/>
                        <a:t>만원</a:t>
                      </a:r>
                      <a:r>
                        <a:rPr lang="en-US" altLang="ko-KR" dirty="0" smtClean="0"/>
                        <a:t>~405</a:t>
                      </a:r>
                      <a:r>
                        <a:rPr lang="ko-KR" altLang="en-US" dirty="0" smtClean="0"/>
                        <a:t>만원</a:t>
                      </a:r>
                      <a:endParaRPr lang="ko-KR" altLang="en-US" dirty="0"/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1,800</a:t>
                      </a:r>
                      <a:r>
                        <a:rPr lang="ko-KR" altLang="en-US" dirty="0" smtClean="0"/>
                        <a:t>만원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en-US" altLang="ko-KR" dirty="0" smtClean="0"/>
                        <a:t>~2,700</a:t>
                      </a:r>
                      <a:r>
                        <a:rPr lang="ko-KR" altLang="en-US" dirty="0" smtClean="0"/>
                        <a:t>만원</a:t>
                      </a:r>
                      <a:endParaRPr lang="ko-KR" altLang="en-US" dirty="0"/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60</a:t>
                      </a:r>
                      <a:r>
                        <a:rPr lang="ko-KR" altLang="en-US" dirty="0" smtClean="0"/>
                        <a:t>대 이상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남성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일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심야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en-US" altLang="ko-KR" dirty="0" smtClean="0"/>
                        <a:t>22</a:t>
                      </a:r>
                      <a:r>
                        <a:rPr lang="ko-KR" altLang="en-US" dirty="0" smtClean="0"/>
                        <a:t>시</a:t>
                      </a:r>
                      <a:r>
                        <a:rPr lang="en-US" altLang="ko-KR" dirty="0" smtClean="0"/>
                        <a:t>~01</a:t>
                      </a:r>
                      <a:r>
                        <a:rPr lang="ko-KR" altLang="en-US" dirty="0" smtClean="0"/>
                        <a:t>시</a:t>
                      </a:r>
                    </a:p>
                  </a:txBody>
                  <a:tcPr anchor="ctr"/>
                </a:tc>
              </a:tr>
              <a:tr h="73208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D</a:t>
                      </a:r>
                      <a:endParaRPr lang="ko-KR" altLang="en-US" dirty="0"/>
                    </a:p>
                  </a:txBody>
                  <a:tcPr anchor="ctr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300</a:t>
                      </a:r>
                      <a:r>
                        <a:rPr lang="ko-KR" altLang="en-US" dirty="0" smtClean="0"/>
                        <a:t>만원</a:t>
                      </a:r>
                      <a:r>
                        <a:rPr lang="en-US" altLang="ko-KR" dirty="0" smtClean="0"/>
                        <a:t>~450</a:t>
                      </a:r>
                      <a:r>
                        <a:rPr lang="ko-KR" altLang="en-US" dirty="0" smtClean="0"/>
                        <a:t>만원</a:t>
                      </a:r>
                      <a:endParaRPr lang="ko-KR" altLang="en-US" dirty="0"/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2,000</a:t>
                      </a:r>
                      <a:r>
                        <a:rPr lang="ko-KR" altLang="en-US" dirty="0" smtClean="0"/>
                        <a:t>만원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en-US" altLang="ko-KR" dirty="0" smtClean="0"/>
                        <a:t>~3,000</a:t>
                      </a:r>
                      <a:r>
                        <a:rPr lang="ko-KR" altLang="en-US" dirty="0" smtClean="0"/>
                        <a:t>만원</a:t>
                      </a:r>
                      <a:endParaRPr lang="ko-KR" altLang="en-US" dirty="0"/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50</a:t>
                      </a:r>
                      <a:r>
                        <a:rPr lang="ko-KR" altLang="en-US" dirty="0" smtClean="0"/>
                        <a:t>대 남성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금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심야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en-US" altLang="ko-KR" dirty="0" smtClean="0"/>
                        <a:t>22</a:t>
                      </a:r>
                      <a:r>
                        <a:rPr lang="ko-KR" altLang="en-US" dirty="0" smtClean="0"/>
                        <a:t>시</a:t>
                      </a:r>
                      <a:r>
                        <a:rPr lang="en-US" altLang="ko-KR" dirty="0" smtClean="0"/>
                        <a:t>~01</a:t>
                      </a:r>
                      <a:r>
                        <a:rPr lang="ko-KR" altLang="en-US" dirty="0" smtClean="0"/>
                        <a:t>시</a:t>
                      </a:r>
                    </a:p>
                  </a:txBody>
                  <a:tcPr anchor="ctr"/>
                </a:tc>
              </a:tr>
              <a:tr h="73208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E</a:t>
                      </a:r>
                      <a:endParaRPr lang="ko-KR" altLang="en-US" dirty="0"/>
                    </a:p>
                  </a:txBody>
                  <a:tcPr anchor="ctr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165</a:t>
                      </a:r>
                      <a:r>
                        <a:rPr lang="ko-KR" altLang="en-US" dirty="0" smtClean="0"/>
                        <a:t>만원</a:t>
                      </a:r>
                      <a:r>
                        <a:rPr lang="en-US" altLang="ko-KR" dirty="0" smtClean="0"/>
                        <a:t>~240</a:t>
                      </a:r>
                      <a:r>
                        <a:rPr lang="ko-KR" altLang="en-US" dirty="0" smtClean="0"/>
                        <a:t>만원</a:t>
                      </a:r>
                      <a:endParaRPr lang="ko-KR" altLang="en-US" dirty="0"/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1,100</a:t>
                      </a:r>
                      <a:r>
                        <a:rPr lang="ko-KR" altLang="en-US" dirty="0" smtClean="0"/>
                        <a:t>만원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en-US" altLang="ko-KR" dirty="0" smtClean="0"/>
                        <a:t>~1,600</a:t>
                      </a:r>
                      <a:r>
                        <a:rPr lang="ko-KR" altLang="en-US" dirty="0" smtClean="0"/>
                        <a:t>만원</a:t>
                      </a:r>
                      <a:endParaRPr lang="ko-KR" altLang="en-US" dirty="0"/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</a:t>
                      </a:r>
                      <a:r>
                        <a:rPr lang="ko-KR" altLang="en-US" dirty="0" smtClean="0"/>
                        <a:t>대 남성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토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심야</a:t>
                      </a:r>
                      <a:endParaRPr lang="en-US" altLang="ko-KR" dirty="0" smtClean="0"/>
                    </a:p>
                    <a:p>
                      <a:pPr algn="ctr" latinLnBrk="1"/>
                      <a:r>
                        <a:rPr lang="en-US" altLang="ko-KR" dirty="0" smtClean="0"/>
                        <a:t>22</a:t>
                      </a:r>
                      <a:r>
                        <a:rPr lang="ko-KR" altLang="en-US" dirty="0" smtClean="0"/>
                        <a:t>시</a:t>
                      </a:r>
                      <a:r>
                        <a:rPr lang="en-US" altLang="ko-KR" dirty="0" smtClean="0"/>
                        <a:t>~01</a:t>
                      </a:r>
                      <a:r>
                        <a:rPr lang="ko-KR" altLang="en-US" dirty="0" smtClean="0"/>
                        <a:t>시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76611" y="6228020"/>
            <a:ext cx="3482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출처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소상공인 상권분석시스템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29165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3. </a:t>
            </a:r>
            <a:r>
              <a:rPr lang="ko-KR" altLang="en-US" sz="2000" dirty="0" smtClean="0">
                <a:latin typeface="+mn-ea"/>
              </a:rPr>
              <a:t>경쟁환경분석</a:t>
            </a:r>
            <a:endParaRPr lang="ko-KR" altLang="en-US" sz="2000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A</a:t>
            </a:r>
            <a:r>
              <a:rPr lang="ko-KR" altLang="en-US" sz="2000" dirty="0" smtClean="0">
                <a:latin typeface="+mn-ea"/>
              </a:rPr>
              <a:t>업체</a:t>
            </a:r>
            <a:endParaRPr lang="en-US" altLang="ko-KR" sz="2000" dirty="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907704" y="1698031"/>
            <a:ext cx="5549788" cy="1152128"/>
          </a:xfrm>
          <a:prstGeom prst="rect">
            <a:avLst/>
          </a:prstGeom>
          <a:solidFill>
            <a:schemeClr val="accent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</a:rPr>
              <a:t>주소 </a:t>
            </a:r>
            <a:r>
              <a:rPr lang="en-US" altLang="ko-KR" sz="1400" dirty="0" smtClean="0">
                <a:solidFill>
                  <a:schemeClr val="tx1"/>
                </a:solidFill>
              </a:rPr>
              <a:t>: </a:t>
            </a:r>
            <a:r>
              <a:rPr lang="ko-KR" altLang="en-US" sz="1400" dirty="0" smtClean="0">
                <a:solidFill>
                  <a:schemeClr val="tx1"/>
                </a:solidFill>
              </a:rPr>
              <a:t>신탄진동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</a:rPr>
              <a:t>운영시간 </a:t>
            </a:r>
            <a:r>
              <a:rPr lang="en-US" altLang="ko-KR" sz="1400" dirty="0" smtClean="0">
                <a:solidFill>
                  <a:schemeClr val="tx1"/>
                </a:solidFill>
              </a:rPr>
              <a:t>: 16</a:t>
            </a:r>
            <a:r>
              <a:rPr lang="ko-KR" altLang="en-US" sz="1400" dirty="0" smtClean="0">
                <a:solidFill>
                  <a:schemeClr val="tx1"/>
                </a:solidFill>
              </a:rPr>
              <a:t>시</a:t>
            </a:r>
            <a:r>
              <a:rPr lang="en-US" altLang="ko-KR" sz="1400" dirty="0" smtClean="0">
                <a:solidFill>
                  <a:schemeClr val="tx1"/>
                </a:solidFill>
              </a:rPr>
              <a:t>~01</a:t>
            </a:r>
            <a:r>
              <a:rPr lang="ko-KR" altLang="en-US" sz="1400" dirty="0" smtClean="0">
                <a:solidFill>
                  <a:schemeClr val="tx1"/>
                </a:solidFill>
              </a:rPr>
              <a:t>시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</a:rPr>
              <a:t>월</a:t>
            </a:r>
            <a:r>
              <a:rPr lang="en-US" altLang="ko-KR" sz="1400" dirty="0" smtClean="0">
                <a:solidFill>
                  <a:schemeClr val="tx1"/>
                </a:solidFill>
              </a:rPr>
              <a:t>~</a:t>
            </a:r>
            <a:r>
              <a:rPr lang="ko-KR" altLang="en-US" sz="1400" dirty="0" smtClean="0">
                <a:solidFill>
                  <a:schemeClr val="tx1"/>
                </a:solidFill>
              </a:rPr>
              <a:t>목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일</a:t>
            </a:r>
            <a:r>
              <a:rPr lang="en-US" altLang="ko-KR" sz="1400" dirty="0" smtClean="0">
                <a:solidFill>
                  <a:schemeClr val="tx1"/>
                </a:solidFill>
              </a:rPr>
              <a:t>), 16</a:t>
            </a:r>
            <a:r>
              <a:rPr lang="ko-KR" altLang="en-US" sz="1400" dirty="0" smtClean="0">
                <a:solidFill>
                  <a:schemeClr val="tx1"/>
                </a:solidFill>
              </a:rPr>
              <a:t>시</a:t>
            </a:r>
            <a:r>
              <a:rPr lang="en-US" altLang="ko-KR" sz="1400" dirty="0" smtClean="0">
                <a:solidFill>
                  <a:schemeClr val="tx1"/>
                </a:solidFill>
              </a:rPr>
              <a:t>~02</a:t>
            </a:r>
            <a:r>
              <a:rPr lang="ko-KR" altLang="en-US" sz="1400" dirty="0" smtClean="0">
                <a:solidFill>
                  <a:schemeClr val="tx1"/>
                </a:solidFill>
              </a:rPr>
              <a:t>시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</a:rPr>
              <a:t>금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토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</a:rPr>
              <a:t>면적 </a:t>
            </a:r>
            <a:r>
              <a:rPr lang="en-US" altLang="ko-KR" sz="1400" dirty="0" smtClean="0">
                <a:solidFill>
                  <a:schemeClr val="tx1"/>
                </a:solidFill>
              </a:rPr>
              <a:t>: 86.88㎡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719735"/>
              </p:ext>
            </p:extLst>
          </p:nvPr>
        </p:nvGraphicFramePr>
        <p:xfrm>
          <a:off x="1896444" y="2938801"/>
          <a:ext cx="5561048" cy="2604516"/>
        </p:xfrm>
        <a:graphic>
          <a:graphicData uri="http://schemas.openxmlformats.org/drawingml/2006/table">
            <a:tbl>
              <a:tblPr/>
              <a:tblGrid>
                <a:gridCol w="1390262"/>
                <a:gridCol w="1390262"/>
                <a:gridCol w="1390262"/>
                <a:gridCol w="1390262"/>
              </a:tblGrid>
              <a:tr h="162814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지역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2022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공정거래위원회 가맹사업거래 정보공개서</a:t>
                      </a: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28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가맹점수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평균매출액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(3.3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㎡</a:t>
                      </a: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당 평균매출액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1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전체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89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185,142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7,473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1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서울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1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경기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243,187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8,669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1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907704" y="5661248"/>
            <a:ext cx="2020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 smtClean="0"/>
              <a:t>로열티 </a:t>
            </a:r>
            <a:r>
              <a:rPr lang="en-US" altLang="ko-KR" sz="1400" dirty="0" smtClean="0"/>
              <a:t>: </a:t>
            </a:r>
            <a:r>
              <a:rPr lang="ko-KR" altLang="en-US" sz="1400" dirty="0" smtClean="0"/>
              <a:t>알 </a:t>
            </a:r>
            <a:r>
              <a:rPr lang="ko-KR" altLang="en-US" sz="1400" dirty="0"/>
              <a:t>수 </a:t>
            </a:r>
            <a:r>
              <a:rPr lang="ko-KR" altLang="en-US" sz="1400" dirty="0" smtClean="0"/>
              <a:t>없음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171226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3. </a:t>
            </a:r>
            <a:r>
              <a:rPr lang="ko-KR" altLang="en-US" sz="2000" dirty="0" smtClean="0">
                <a:latin typeface="+mn-ea"/>
              </a:rPr>
              <a:t>경쟁환경분석</a:t>
            </a:r>
            <a:endParaRPr lang="ko-KR" altLang="en-US" sz="2000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A</a:t>
            </a:r>
            <a:r>
              <a:rPr lang="ko-KR" altLang="en-US" sz="2000" dirty="0" smtClean="0">
                <a:latin typeface="+mn-ea"/>
              </a:rPr>
              <a:t>업체</a:t>
            </a:r>
            <a:endParaRPr lang="en-US" altLang="ko-KR" sz="2000" dirty="0">
              <a:latin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5"/>
            <a:ext cx="2448272" cy="253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394" y="3717031"/>
            <a:ext cx="2463788" cy="188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6237312"/>
            <a:ext cx="2484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/>
              <a:t>오픈업</a:t>
            </a:r>
            <a:r>
              <a:rPr lang="ko-KR" altLang="en-US" sz="1200" dirty="0" smtClean="0"/>
              <a:t> 상권정보 시스템 </a:t>
            </a:r>
            <a:r>
              <a:rPr lang="en-US" altLang="ko-KR" sz="1200" dirty="0" smtClean="0"/>
              <a:t>2023. 07</a:t>
            </a:r>
            <a:endParaRPr lang="ko-KR" altLang="en-US" sz="1200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233" y="1772815"/>
            <a:ext cx="2646111" cy="162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996" y="1772815"/>
            <a:ext cx="2448272" cy="253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08456" y="4365104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1,800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559022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3. </a:t>
            </a:r>
            <a:r>
              <a:rPr lang="ko-KR" altLang="en-US" sz="2000" dirty="0">
                <a:latin typeface="+mn-ea"/>
              </a:rPr>
              <a:t>경쟁환경분석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B</a:t>
            </a:r>
            <a:r>
              <a:rPr lang="ko-KR" altLang="en-US" sz="2000" dirty="0" smtClean="0">
                <a:latin typeface="+mn-ea"/>
              </a:rPr>
              <a:t>업체</a:t>
            </a:r>
            <a:endParaRPr lang="en-US" altLang="ko-KR" sz="2000" dirty="0" smtClean="0">
              <a:latin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816604" y="1698031"/>
            <a:ext cx="5549788" cy="1152128"/>
          </a:xfrm>
          <a:prstGeom prst="rect">
            <a:avLst/>
          </a:prstGeom>
          <a:solidFill>
            <a:schemeClr val="accent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</a:rPr>
              <a:t>주소 </a:t>
            </a:r>
            <a:r>
              <a:rPr lang="en-US" altLang="ko-KR" sz="1400" dirty="0" smtClean="0">
                <a:solidFill>
                  <a:schemeClr val="tx1"/>
                </a:solidFill>
              </a:rPr>
              <a:t>: </a:t>
            </a:r>
            <a:r>
              <a:rPr lang="ko-KR" altLang="en-US" sz="1400" dirty="0" smtClean="0">
                <a:solidFill>
                  <a:schemeClr val="tx1"/>
                </a:solidFill>
              </a:rPr>
              <a:t>신탄진동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</a:rPr>
              <a:t>운영시간 </a:t>
            </a:r>
            <a:r>
              <a:rPr lang="en-US" altLang="ko-KR" sz="1400" dirty="0" smtClean="0">
                <a:solidFill>
                  <a:schemeClr val="tx1"/>
                </a:solidFill>
              </a:rPr>
              <a:t>: 16</a:t>
            </a:r>
            <a:r>
              <a:rPr lang="ko-KR" altLang="en-US" sz="1400" dirty="0" smtClean="0">
                <a:solidFill>
                  <a:schemeClr val="tx1"/>
                </a:solidFill>
              </a:rPr>
              <a:t>시</a:t>
            </a:r>
            <a:r>
              <a:rPr lang="en-US" altLang="ko-KR" sz="1400" dirty="0" smtClean="0">
                <a:solidFill>
                  <a:schemeClr val="tx1"/>
                </a:solidFill>
              </a:rPr>
              <a:t>~01</a:t>
            </a:r>
            <a:r>
              <a:rPr lang="ko-KR" altLang="en-US" sz="1400" dirty="0" smtClean="0">
                <a:solidFill>
                  <a:schemeClr val="tx1"/>
                </a:solidFill>
              </a:rPr>
              <a:t>시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</a:rPr>
              <a:t>월</a:t>
            </a:r>
            <a:r>
              <a:rPr lang="en-US" altLang="ko-KR" sz="1400" dirty="0" smtClean="0">
                <a:solidFill>
                  <a:schemeClr val="tx1"/>
                </a:solidFill>
              </a:rPr>
              <a:t>~</a:t>
            </a:r>
            <a:r>
              <a:rPr lang="ko-KR" altLang="en-US" sz="1400" dirty="0" smtClean="0">
                <a:solidFill>
                  <a:schemeClr val="tx1"/>
                </a:solidFill>
              </a:rPr>
              <a:t>목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일</a:t>
            </a:r>
            <a:r>
              <a:rPr lang="en-US" altLang="ko-KR" sz="1400" dirty="0" smtClean="0">
                <a:solidFill>
                  <a:schemeClr val="tx1"/>
                </a:solidFill>
              </a:rPr>
              <a:t>), 16</a:t>
            </a:r>
            <a:r>
              <a:rPr lang="ko-KR" altLang="en-US" sz="1400" dirty="0" smtClean="0">
                <a:solidFill>
                  <a:schemeClr val="tx1"/>
                </a:solidFill>
              </a:rPr>
              <a:t>시</a:t>
            </a:r>
            <a:r>
              <a:rPr lang="en-US" altLang="ko-KR" sz="1400" dirty="0" smtClean="0">
                <a:solidFill>
                  <a:schemeClr val="tx1"/>
                </a:solidFill>
              </a:rPr>
              <a:t>~02</a:t>
            </a:r>
            <a:r>
              <a:rPr lang="ko-KR" altLang="en-US" sz="1400" dirty="0" smtClean="0">
                <a:solidFill>
                  <a:schemeClr val="tx1"/>
                </a:solidFill>
              </a:rPr>
              <a:t>시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</a:rPr>
              <a:t>금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토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</a:rPr>
              <a:t>면적 </a:t>
            </a:r>
            <a:r>
              <a:rPr lang="en-US" altLang="ko-KR" sz="1400" dirty="0" smtClean="0">
                <a:solidFill>
                  <a:schemeClr val="tx1"/>
                </a:solidFill>
              </a:rPr>
              <a:t>: 86.88㎡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412811"/>
              </p:ext>
            </p:extLst>
          </p:nvPr>
        </p:nvGraphicFramePr>
        <p:xfrm>
          <a:off x="1816604" y="3063636"/>
          <a:ext cx="5549788" cy="2604516"/>
        </p:xfrm>
        <a:graphic>
          <a:graphicData uri="http://schemas.openxmlformats.org/drawingml/2006/table">
            <a:tbl>
              <a:tblPr/>
              <a:tblGrid>
                <a:gridCol w="1387447"/>
                <a:gridCol w="1387447"/>
                <a:gridCol w="1387447"/>
                <a:gridCol w="1387447"/>
              </a:tblGrid>
              <a:tr h="344905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지역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2022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년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(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공정거래위원회 가맹사업거래 정보공개서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)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5706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가맹점수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평균매출액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면적</a:t>
                      </a: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(3.3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)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당 평균매출액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0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전체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92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470,583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15,425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0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서울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12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546,742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15,149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0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경기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33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446,288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15,304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0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대전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10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507,853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16,591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368425" y="3024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816604" y="5661248"/>
            <a:ext cx="2688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 smtClean="0"/>
              <a:t>로열티 </a:t>
            </a:r>
            <a:r>
              <a:rPr lang="en-US" altLang="ko-KR" sz="1400" dirty="0" smtClean="0"/>
              <a:t>: </a:t>
            </a:r>
            <a:r>
              <a:rPr lang="ko-KR" altLang="en-US" sz="1400" dirty="0" smtClean="0"/>
              <a:t>부가세 포함 </a:t>
            </a:r>
            <a:r>
              <a:rPr lang="en-US" altLang="ko-KR" sz="1400" dirty="0" smtClean="0"/>
              <a:t>3.08%</a:t>
            </a:r>
          </a:p>
        </p:txBody>
      </p:sp>
    </p:spTree>
    <p:extLst>
      <p:ext uri="{BB962C8B-B14F-4D97-AF65-F5344CB8AC3E}">
        <p14:creationId xmlns:p14="http://schemas.microsoft.com/office/powerpoint/2010/main" val="2231665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3. </a:t>
            </a:r>
            <a:r>
              <a:rPr lang="ko-KR" altLang="en-US" sz="2000" dirty="0">
                <a:latin typeface="+mn-ea"/>
              </a:rPr>
              <a:t>경쟁환경분석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B</a:t>
            </a:r>
            <a:r>
              <a:rPr lang="ko-KR" altLang="en-US" sz="2000" dirty="0" smtClean="0">
                <a:latin typeface="+mn-ea"/>
              </a:rPr>
              <a:t>업체</a:t>
            </a:r>
            <a:endParaRPr lang="en-US" altLang="ko-KR" sz="2000" dirty="0"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0581" y="6333268"/>
            <a:ext cx="2484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/>
              <a:t>오픈업</a:t>
            </a:r>
            <a:r>
              <a:rPr lang="ko-KR" altLang="en-US" sz="1200" dirty="0" smtClean="0"/>
              <a:t> 상권정보 시스템 </a:t>
            </a:r>
            <a:r>
              <a:rPr lang="en-US" altLang="ko-KR" sz="1200" dirty="0" smtClean="0"/>
              <a:t>2023. 07</a:t>
            </a:r>
            <a:endParaRPr lang="ko-KR" altLang="en-US" sz="1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71" y="1988840"/>
            <a:ext cx="2610575" cy="267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722" y="3983647"/>
            <a:ext cx="3143250" cy="1922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946" y="2022393"/>
            <a:ext cx="2466251" cy="259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197" y="1981165"/>
            <a:ext cx="3152775" cy="1906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9778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3. </a:t>
            </a:r>
            <a:r>
              <a:rPr lang="ko-KR" altLang="en-US" sz="2000" dirty="0">
                <a:latin typeface="+mn-ea"/>
              </a:rPr>
              <a:t>경쟁환경분석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C</a:t>
            </a:r>
            <a:r>
              <a:rPr lang="ko-KR" altLang="en-US" sz="2000" dirty="0" smtClean="0">
                <a:latin typeface="+mn-ea"/>
              </a:rPr>
              <a:t>업체</a:t>
            </a:r>
            <a:endParaRPr lang="en-US" altLang="ko-KR" sz="2000" dirty="0" smtClean="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123728" y="1916832"/>
            <a:ext cx="5549788" cy="1152128"/>
          </a:xfrm>
          <a:prstGeom prst="rect">
            <a:avLst/>
          </a:prstGeom>
          <a:solidFill>
            <a:schemeClr val="accent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</a:rPr>
              <a:t>주소 </a:t>
            </a:r>
            <a:r>
              <a:rPr lang="en-US" altLang="ko-KR" sz="1400" dirty="0" smtClean="0">
                <a:solidFill>
                  <a:schemeClr val="tx1"/>
                </a:solidFill>
              </a:rPr>
              <a:t>: (</a:t>
            </a:r>
            <a:r>
              <a:rPr lang="ko-KR" altLang="en-US" sz="1400" dirty="0">
                <a:solidFill>
                  <a:schemeClr val="tx1"/>
                </a:solidFill>
              </a:rPr>
              <a:t>신탄진동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</a:rPr>
              <a:t>운영시간 </a:t>
            </a:r>
            <a:r>
              <a:rPr lang="en-US" altLang="ko-KR" sz="1400" dirty="0" smtClean="0">
                <a:solidFill>
                  <a:schemeClr val="tx1"/>
                </a:solidFill>
              </a:rPr>
              <a:t>: 18</a:t>
            </a:r>
            <a:r>
              <a:rPr lang="ko-KR" altLang="en-US" sz="1400" dirty="0" smtClean="0">
                <a:solidFill>
                  <a:schemeClr val="tx1"/>
                </a:solidFill>
              </a:rPr>
              <a:t>시</a:t>
            </a:r>
            <a:r>
              <a:rPr lang="en-US" altLang="ko-KR" sz="1400" dirty="0" smtClean="0">
                <a:solidFill>
                  <a:schemeClr val="tx1"/>
                </a:solidFill>
              </a:rPr>
              <a:t>~03</a:t>
            </a:r>
            <a:r>
              <a:rPr lang="ko-KR" altLang="en-US" sz="1400" dirty="0" smtClean="0">
                <a:solidFill>
                  <a:schemeClr val="tx1"/>
                </a:solidFill>
              </a:rPr>
              <a:t>시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</a:rPr>
              <a:t>월</a:t>
            </a:r>
            <a:r>
              <a:rPr lang="en-US" altLang="ko-KR" sz="1400" dirty="0" smtClean="0">
                <a:solidFill>
                  <a:schemeClr val="tx1"/>
                </a:solidFill>
              </a:rPr>
              <a:t>~</a:t>
            </a:r>
            <a:r>
              <a:rPr lang="ko-KR" altLang="en-US" sz="1400" dirty="0" smtClean="0">
                <a:solidFill>
                  <a:schemeClr val="tx1"/>
                </a:solidFill>
              </a:rPr>
              <a:t>목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일</a:t>
            </a:r>
            <a:r>
              <a:rPr lang="en-US" altLang="ko-KR" sz="1400" dirty="0" smtClean="0">
                <a:solidFill>
                  <a:schemeClr val="tx1"/>
                </a:solidFill>
              </a:rPr>
              <a:t>), 18</a:t>
            </a:r>
            <a:r>
              <a:rPr lang="ko-KR" altLang="en-US" sz="1400" dirty="0" smtClean="0">
                <a:solidFill>
                  <a:schemeClr val="tx1"/>
                </a:solidFill>
              </a:rPr>
              <a:t>시</a:t>
            </a:r>
            <a:r>
              <a:rPr lang="en-US" altLang="ko-KR" sz="1400" dirty="0" smtClean="0">
                <a:solidFill>
                  <a:schemeClr val="tx1"/>
                </a:solidFill>
              </a:rPr>
              <a:t>~04</a:t>
            </a:r>
            <a:r>
              <a:rPr lang="ko-KR" altLang="en-US" sz="1400" dirty="0" smtClean="0">
                <a:solidFill>
                  <a:schemeClr val="tx1"/>
                </a:solidFill>
              </a:rPr>
              <a:t>시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</a:rPr>
              <a:t>금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토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</a:rPr>
              <a:t>면적 </a:t>
            </a:r>
            <a:r>
              <a:rPr lang="en-US" altLang="ko-KR" sz="1400" dirty="0" smtClean="0">
                <a:solidFill>
                  <a:schemeClr val="tx1"/>
                </a:solidFill>
              </a:rPr>
              <a:t>: 86.88㎡</a:t>
            </a: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326172"/>
              </p:ext>
            </p:extLst>
          </p:nvPr>
        </p:nvGraphicFramePr>
        <p:xfrm>
          <a:off x="2123728" y="3282437"/>
          <a:ext cx="5549788" cy="2604516"/>
        </p:xfrm>
        <a:graphic>
          <a:graphicData uri="http://schemas.openxmlformats.org/drawingml/2006/table">
            <a:tbl>
              <a:tblPr/>
              <a:tblGrid>
                <a:gridCol w="1387447"/>
                <a:gridCol w="1387447"/>
                <a:gridCol w="1387447"/>
                <a:gridCol w="1387447"/>
              </a:tblGrid>
              <a:tr h="162814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지역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2022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공정거래위원회 가맹사업거래 정보공개서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28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가맹점수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평균매출액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(3.3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㎡</a:t>
                      </a: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당 평균매출액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1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전체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92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470,583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15,425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1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서울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546,742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15,149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1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경기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33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446,288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15,304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1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507,853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16,591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4789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3. </a:t>
            </a:r>
            <a:r>
              <a:rPr lang="ko-KR" altLang="en-US" sz="2000" dirty="0">
                <a:latin typeface="+mn-ea"/>
              </a:rPr>
              <a:t>경쟁환경분석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C</a:t>
            </a:r>
            <a:r>
              <a:rPr lang="ko-KR" altLang="en-US" sz="2000" dirty="0" smtClean="0">
                <a:latin typeface="+mn-ea"/>
              </a:rPr>
              <a:t>업체</a:t>
            </a:r>
            <a:endParaRPr lang="en-US" altLang="ko-KR" sz="2000" dirty="0">
              <a:latin typeface="+mn-ea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78" y="1772816"/>
            <a:ext cx="758758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0022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 smtClean="0">
                <a:latin typeface="+mj-ea"/>
              </a:rPr>
              <a:t> 목차</a:t>
            </a:r>
            <a:endParaRPr lang="ko-KR" altLang="en-US" b="1" dirty="0">
              <a:latin typeface="+mj-ea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96752"/>
            <a:ext cx="8075240" cy="5328592"/>
          </a:xfrm>
        </p:spPr>
        <p:txBody>
          <a:bodyPr>
            <a:noAutofit/>
          </a:bodyPr>
          <a:lstStyle/>
          <a:p>
            <a:pPr marL="400050" indent="-400050" algn="ctr">
              <a:buFont typeface="+mj-lt"/>
              <a:buAutoNum type="romanUcPeriod"/>
            </a:pPr>
            <a:r>
              <a:rPr lang="ko-KR" altLang="en-US" sz="1400" b="1" dirty="0" smtClean="0">
                <a:solidFill>
                  <a:srgbClr val="374151"/>
                </a:solidFill>
                <a:latin typeface="+mj-ea"/>
                <a:ea typeface="+mj-ea"/>
              </a:rPr>
              <a:t>사업개요</a:t>
            </a:r>
            <a:endParaRPr lang="en-US" altLang="ko-KR" sz="14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 algn="ctr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1.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 창업자  소개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 algn="ctr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2.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창업동기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 algn="ctr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3.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사업배경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 algn="ctr">
              <a:buFont typeface="+mj-lt"/>
              <a:buAutoNum type="romanUcPeriod"/>
            </a:pPr>
            <a:endParaRPr lang="en-US" altLang="ko-KR" sz="14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 algn="ctr">
              <a:buFont typeface="+mj-lt"/>
              <a:buAutoNum type="romanUcPeriod"/>
            </a:pPr>
            <a:r>
              <a:rPr lang="ko-KR" altLang="en-US" sz="1400" b="1" dirty="0" smtClean="0">
                <a:solidFill>
                  <a:srgbClr val="374151"/>
                </a:solidFill>
                <a:latin typeface="+mj-ea"/>
                <a:ea typeface="+mj-ea"/>
              </a:rPr>
              <a:t>아이템 </a:t>
            </a:r>
            <a:r>
              <a:rPr lang="ko-KR" altLang="en-US" sz="1400" b="1" dirty="0" smtClean="0">
                <a:solidFill>
                  <a:srgbClr val="374151"/>
                </a:solidFill>
                <a:latin typeface="+mj-ea"/>
                <a:ea typeface="+mj-ea"/>
              </a:rPr>
              <a:t>선정</a:t>
            </a:r>
            <a:endParaRPr lang="en-US" altLang="ko-KR" sz="14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 algn="ctr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1.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 아이템  선정 배경 및 주요고객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 algn="ctr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2.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경쟁 환경 분석</a:t>
            </a:r>
            <a:endParaRPr lang="en-US" altLang="ko-KR" sz="1200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 algn="ctr">
              <a:buFont typeface="+mj-lt"/>
              <a:buAutoNum type="romanUcPeriod"/>
            </a:pPr>
            <a:endParaRPr lang="en-US" altLang="ko-KR" sz="14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 algn="ctr">
              <a:buFont typeface="+mj-lt"/>
              <a:buAutoNum type="romanUcPeriod"/>
            </a:pPr>
            <a:r>
              <a:rPr lang="ko-KR" altLang="en-US" sz="1400" b="1" dirty="0" smtClean="0">
                <a:solidFill>
                  <a:srgbClr val="374151"/>
                </a:solidFill>
                <a:latin typeface="+mj-ea"/>
                <a:ea typeface="+mj-ea"/>
              </a:rPr>
              <a:t>입지선정과 </a:t>
            </a:r>
            <a:r>
              <a:rPr lang="ko-KR" altLang="en-US" sz="1400" b="1" dirty="0" smtClean="0">
                <a:solidFill>
                  <a:srgbClr val="374151"/>
                </a:solidFill>
                <a:latin typeface="+mj-ea"/>
                <a:ea typeface="+mj-ea"/>
              </a:rPr>
              <a:t>상권분석</a:t>
            </a:r>
            <a:endParaRPr lang="en-US" altLang="ko-KR" sz="1200" b="1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 algn="ctr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1.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입지선정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 algn="ctr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2.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상권분석</a:t>
            </a:r>
            <a:endParaRPr lang="en-US" altLang="ko-KR" sz="1200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 algn="ctr">
              <a:buFont typeface="+mj-lt"/>
              <a:buAutoNum type="romanUcPeriod"/>
            </a:pPr>
            <a:endParaRPr lang="en-US" altLang="ko-KR" sz="14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 algn="ctr">
              <a:buFont typeface="+mj-lt"/>
              <a:buAutoNum type="romanUcPeriod"/>
            </a:pPr>
            <a:r>
              <a:rPr lang="ko-KR" altLang="en-US" sz="1400" b="1" dirty="0" smtClean="0">
                <a:solidFill>
                  <a:srgbClr val="374151"/>
                </a:solidFill>
                <a:latin typeface="+mj-ea"/>
                <a:ea typeface="+mj-ea"/>
              </a:rPr>
              <a:t>인테리어</a:t>
            </a:r>
            <a:endParaRPr lang="en-US" altLang="ko-KR" sz="1400" b="1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 algn="ctr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점포계획 및 인테리어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 algn="ctr">
              <a:buFont typeface="+mj-lt"/>
              <a:buAutoNum type="romanUcPeriod"/>
            </a:pPr>
            <a:endParaRPr lang="en-US" altLang="ko-KR" sz="14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 algn="ctr">
              <a:buFont typeface="+mj-lt"/>
              <a:buAutoNum type="romanUcPeriod"/>
            </a:pPr>
            <a:r>
              <a:rPr lang="ko-KR" altLang="en-US" sz="1400" b="1" dirty="0" smtClean="0">
                <a:solidFill>
                  <a:srgbClr val="374151"/>
                </a:solidFill>
                <a:latin typeface="+mj-ea"/>
                <a:ea typeface="+mj-ea"/>
              </a:rPr>
              <a:t>운영계획</a:t>
            </a:r>
            <a:endParaRPr lang="en-US" altLang="ko-KR" sz="14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 algn="ctr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</a:t>
            </a:r>
            <a:r>
              <a:rPr lang="en-US" altLang="ko-KR" sz="1200" dirty="0">
                <a:solidFill>
                  <a:srgbClr val="374151"/>
                </a:solidFill>
                <a:latin typeface="+mj-ea"/>
                <a:ea typeface="+mj-ea"/>
              </a:rPr>
              <a:t>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영업 및 마케팅 계획</a:t>
            </a:r>
            <a:endParaRPr lang="en-US" altLang="ko-KR" sz="1200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 algn="ctr">
              <a:buFont typeface="+mj-lt"/>
              <a:buAutoNum type="romanUcPeriod"/>
            </a:pPr>
            <a:endParaRPr lang="en-US" altLang="ko-KR" sz="14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 algn="ctr">
              <a:buFont typeface="+mj-lt"/>
              <a:buAutoNum type="romanUcPeriod"/>
            </a:pPr>
            <a:r>
              <a:rPr lang="ko-KR" altLang="en-US" sz="1400" b="1" dirty="0" smtClean="0">
                <a:solidFill>
                  <a:srgbClr val="374151"/>
                </a:solidFill>
                <a:latin typeface="+mj-ea"/>
                <a:ea typeface="+mj-ea"/>
              </a:rPr>
              <a:t>자금계획</a:t>
            </a:r>
            <a:endParaRPr lang="en-US" altLang="ko-KR" sz="14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0" indent="0" algn="ctr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       1.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자금계획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0" indent="0" algn="ctr">
              <a:buNone/>
            </a:pPr>
            <a:r>
              <a:rPr lang="en-US" altLang="ko-KR" sz="1200" dirty="0">
                <a:solidFill>
                  <a:srgbClr val="374151"/>
                </a:solidFill>
                <a:latin typeface="+mj-ea"/>
                <a:ea typeface="+mj-ea"/>
              </a:rPr>
              <a:t> </a:t>
            </a: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      2.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사업타당성 진단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3519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3. </a:t>
            </a:r>
            <a:r>
              <a:rPr lang="ko-KR" altLang="en-US" sz="2000" dirty="0">
                <a:latin typeface="+mn-ea"/>
              </a:rPr>
              <a:t>경쟁환경분석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C</a:t>
            </a:r>
            <a:r>
              <a:rPr lang="ko-KR" altLang="en-US" sz="2000" dirty="0" smtClean="0">
                <a:latin typeface="+mn-ea"/>
              </a:rPr>
              <a:t>업체</a:t>
            </a:r>
            <a:endParaRPr lang="en-US" altLang="ko-KR" sz="2000" dirty="0"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89" y="1772815"/>
            <a:ext cx="4404641" cy="288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90" y="4653136"/>
            <a:ext cx="4404640" cy="1880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1772815"/>
            <a:ext cx="3831941" cy="1708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46442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3. </a:t>
            </a:r>
            <a:r>
              <a:rPr lang="ko-KR" altLang="en-US" sz="2000" dirty="0">
                <a:latin typeface="+mn-ea"/>
              </a:rPr>
              <a:t>경쟁환경분석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C</a:t>
            </a:r>
            <a:r>
              <a:rPr lang="ko-KR" altLang="en-US" sz="2000" dirty="0" smtClean="0">
                <a:latin typeface="+mn-ea"/>
              </a:rPr>
              <a:t>업체</a:t>
            </a:r>
            <a:endParaRPr lang="en-US" altLang="ko-KR" sz="2000" dirty="0"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3662" y="6309320"/>
            <a:ext cx="2484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/>
              <a:t>오픈업</a:t>
            </a:r>
            <a:r>
              <a:rPr lang="ko-KR" altLang="en-US" sz="1200" dirty="0" smtClean="0"/>
              <a:t> 상권정보 시스템 </a:t>
            </a:r>
            <a:r>
              <a:rPr lang="en-US" altLang="ko-KR" sz="1200" dirty="0" smtClean="0"/>
              <a:t>2023. 07</a:t>
            </a:r>
            <a:endParaRPr lang="ko-KR" altLang="en-US" sz="12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14513"/>
            <a:ext cx="3600400" cy="204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437" y="3980184"/>
            <a:ext cx="2575796" cy="1829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16832"/>
            <a:ext cx="2587185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80184"/>
            <a:ext cx="3600400" cy="2041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72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3. </a:t>
            </a:r>
            <a:r>
              <a:rPr lang="ko-KR" altLang="en-US" sz="2000" dirty="0">
                <a:latin typeface="+mn-ea"/>
              </a:rPr>
              <a:t>경쟁환경분석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D</a:t>
            </a:r>
            <a:r>
              <a:rPr lang="ko-KR" altLang="en-US" sz="2000" dirty="0" smtClean="0">
                <a:latin typeface="+mn-ea"/>
              </a:rPr>
              <a:t>업체</a:t>
            </a:r>
            <a:endParaRPr lang="en-US" altLang="ko-KR" sz="2000" dirty="0" smtClean="0">
              <a:latin typeface="+mn-ea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710697"/>
              </p:ext>
            </p:extLst>
          </p:nvPr>
        </p:nvGraphicFramePr>
        <p:xfrm>
          <a:off x="1571728" y="2708920"/>
          <a:ext cx="5549788" cy="2092452"/>
        </p:xfrm>
        <a:graphic>
          <a:graphicData uri="http://schemas.openxmlformats.org/drawingml/2006/table">
            <a:tbl>
              <a:tblPr/>
              <a:tblGrid>
                <a:gridCol w="1387447"/>
                <a:gridCol w="1387447"/>
                <a:gridCol w="1387447"/>
                <a:gridCol w="1387447"/>
              </a:tblGrid>
              <a:tr h="291434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지역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2022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년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(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공정거래위원회 가맹사업거래 정보공개서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4853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가맹점수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평균매출액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면적</a:t>
                      </a: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(3.3</a:t>
                      </a: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)</a:t>
                      </a: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당 평균매출액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3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전체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b="0" dirty="0">
                          <a:solidFill>
                            <a:srgbClr val="555555"/>
                          </a:solidFill>
                          <a:effectLst/>
                        </a:rPr>
                        <a:t>56</a:t>
                      </a:r>
                    </a:p>
                  </a:txBody>
                  <a:tcPr marL="76200" marR="76200" marT="66675" marB="6667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b="0" dirty="0">
                          <a:solidFill>
                            <a:srgbClr val="555555"/>
                          </a:solidFill>
                          <a:effectLst/>
                        </a:rPr>
                        <a:t>200,737</a:t>
                      </a:r>
                    </a:p>
                  </a:txBody>
                  <a:tcPr marL="76200" marR="76200" marT="66675" marB="6667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b="0" dirty="0">
                          <a:solidFill>
                            <a:srgbClr val="555555"/>
                          </a:solidFill>
                          <a:effectLst/>
                        </a:rPr>
                        <a:t>6,743</a:t>
                      </a:r>
                    </a:p>
                  </a:txBody>
                  <a:tcPr marL="76200" marR="76200" marT="66675" marB="6667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3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</a:rPr>
                        <a:t>전남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230,937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8,461</a:t>
                      </a:r>
                      <a:endParaRPr lang="ko-KR" altLang="en-US" sz="1100" dirty="0"/>
                    </a:p>
                  </a:txBody>
                  <a:tcPr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3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</a:rPr>
                        <a:t>전북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159,302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dirty="0" smtClean="0">
                          <a:solidFill>
                            <a:srgbClr val="555555"/>
                          </a:solidFill>
                          <a:effectLst/>
                        </a:rPr>
                        <a:t>5,733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3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대전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208,337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6,294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1571728" y="1698031"/>
            <a:ext cx="5549788" cy="1010889"/>
          </a:xfrm>
          <a:prstGeom prst="rect">
            <a:avLst/>
          </a:prstGeom>
          <a:solidFill>
            <a:schemeClr val="accent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solidFill>
                  <a:schemeClr val="tx1"/>
                </a:solidFill>
              </a:rPr>
              <a:t>주소 </a:t>
            </a:r>
            <a:r>
              <a:rPr lang="en-US" altLang="ko-KR" sz="1050" dirty="0" smtClean="0">
                <a:solidFill>
                  <a:schemeClr val="tx1"/>
                </a:solidFill>
              </a:rPr>
              <a:t>: </a:t>
            </a:r>
            <a:r>
              <a:rPr lang="ko-KR" altLang="en-US" sz="1050" dirty="0" smtClean="0">
                <a:solidFill>
                  <a:schemeClr val="tx1"/>
                </a:solidFill>
              </a:rPr>
              <a:t>신탄진동</a:t>
            </a:r>
            <a:endParaRPr lang="en-US" altLang="ko-KR" sz="1050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solidFill>
                  <a:schemeClr val="tx1"/>
                </a:solidFill>
              </a:rPr>
              <a:t>운영시간 </a:t>
            </a:r>
            <a:r>
              <a:rPr lang="en-US" altLang="ko-KR" sz="1050" dirty="0" smtClean="0">
                <a:solidFill>
                  <a:schemeClr val="tx1"/>
                </a:solidFill>
              </a:rPr>
              <a:t>: 17</a:t>
            </a:r>
            <a:r>
              <a:rPr lang="ko-KR" altLang="en-US" sz="1050" dirty="0" smtClean="0">
                <a:solidFill>
                  <a:schemeClr val="tx1"/>
                </a:solidFill>
              </a:rPr>
              <a:t>시</a:t>
            </a:r>
            <a:r>
              <a:rPr lang="en-US" altLang="ko-KR" sz="1050" dirty="0" smtClean="0">
                <a:solidFill>
                  <a:schemeClr val="tx1"/>
                </a:solidFill>
              </a:rPr>
              <a:t>~02</a:t>
            </a:r>
            <a:r>
              <a:rPr lang="ko-KR" altLang="en-US" sz="1050" dirty="0" smtClean="0">
                <a:solidFill>
                  <a:schemeClr val="tx1"/>
                </a:solidFill>
              </a:rPr>
              <a:t>시</a:t>
            </a:r>
            <a:r>
              <a:rPr lang="en-US" altLang="ko-KR" sz="1050" dirty="0" smtClean="0">
                <a:solidFill>
                  <a:schemeClr val="tx1"/>
                </a:solidFill>
              </a:rPr>
              <a:t>(</a:t>
            </a:r>
            <a:r>
              <a:rPr lang="ko-KR" altLang="en-US" sz="1050" dirty="0" smtClean="0">
                <a:solidFill>
                  <a:schemeClr val="tx1"/>
                </a:solidFill>
              </a:rPr>
              <a:t>월</a:t>
            </a:r>
            <a:r>
              <a:rPr lang="en-US" altLang="ko-KR" sz="1050" dirty="0" smtClean="0">
                <a:solidFill>
                  <a:schemeClr val="tx1"/>
                </a:solidFill>
              </a:rPr>
              <a:t>~</a:t>
            </a:r>
            <a:r>
              <a:rPr lang="ko-KR" altLang="en-US" sz="1050" dirty="0" smtClean="0">
                <a:solidFill>
                  <a:schemeClr val="tx1"/>
                </a:solidFill>
              </a:rPr>
              <a:t>목</a:t>
            </a:r>
            <a:r>
              <a:rPr lang="en-US" altLang="ko-KR" sz="1050" dirty="0" smtClean="0">
                <a:solidFill>
                  <a:schemeClr val="tx1"/>
                </a:solidFill>
              </a:rPr>
              <a:t>, </a:t>
            </a:r>
            <a:r>
              <a:rPr lang="ko-KR" altLang="en-US" sz="1050" dirty="0" smtClean="0">
                <a:solidFill>
                  <a:schemeClr val="tx1"/>
                </a:solidFill>
              </a:rPr>
              <a:t>일</a:t>
            </a:r>
            <a:r>
              <a:rPr lang="en-US" altLang="ko-KR" sz="1050" dirty="0" smtClean="0">
                <a:solidFill>
                  <a:schemeClr val="tx1"/>
                </a:solidFill>
              </a:rPr>
              <a:t>), 17</a:t>
            </a:r>
            <a:r>
              <a:rPr lang="ko-KR" altLang="en-US" sz="1050" dirty="0" smtClean="0">
                <a:solidFill>
                  <a:schemeClr val="tx1"/>
                </a:solidFill>
              </a:rPr>
              <a:t>시</a:t>
            </a:r>
            <a:r>
              <a:rPr lang="en-US" altLang="ko-KR" sz="1050" dirty="0" smtClean="0">
                <a:solidFill>
                  <a:schemeClr val="tx1"/>
                </a:solidFill>
              </a:rPr>
              <a:t>~03</a:t>
            </a:r>
            <a:r>
              <a:rPr lang="ko-KR" altLang="en-US" sz="1050" dirty="0" smtClean="0">
                <a:solidFill>
                  <a:schemeClr val="tx1"/>
                </a:solidFill>
              </a:rPr>
              <a:t>시</a:t>
            </a:r>
            <a:r>
              <a:rPr lang="en-US" altLang="ko-KR" sz="1050" dirty="0" smtClean="0">
                <a:solidFill>
                  <a:schemeClr val="tx1"/>
                </a:solidFill>
              </a:rPr>
              <a:t>(</a:t>
            </a:r>
            <a:r>
              <a:rPr lang="ko-KR" altLang="en-US" sz="1050" dirty="0" smtClean="0">
                <a:solidFill>
                  <a:schemeClr val="tx1"/>
                </a:solidFill>
              </a:rPr>
              <a:t>금</a:t>
            </a:r>
            <a:r>
              <a:rPr lang="en-US" altLang="ko-KR" sz="1050" dirty="0" smtClean="0">
                <a:solidFill>
                  <a:schemeClr val="tx1"/>
                </a:solidFill>
              </a:rPr>
              <a:t>, </a:t>
            </a:r>
            <a:r>
              <a:rPr lang="ko-KR" altLang="en-US" sz="1050" dirty="0" smtClean="0">
                <a:solidFill>
                  <a:schemeClr val="tx1"/>
                </a:solidFill>
              </a:rPr>
              <a:t>토</a:t>
            </a:r>
            <a:r>
              <a:rPr lang="en-US" altLang="ko-KR" sz="1050" dirty="0" smtClean="0">
                <a:solidFill>
                  <a:schemeClr val="tx1"/>
                </a:solidFill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solidFill>
                  <a:schemeClr val="tx1"/>
                </a:solidFill>
              </a:rPr>
              <a:t>면적 </a:t>
            </a:r>
            <a:r>
              <a:rPr lang="en-US" altLang="ko-KR" sz="1050" dirty="0" smtClean="0">
                <a:solidFill>
                  <a:schemeClr val="tx1"/>
                </a:solidFill>
              </a:rPr>
              <a:t>: </a:t>
            </a:r>
            <a:r>
              <a:rPr lang="en-US" altLang="ko-KR" sz="1050" dirty="0">
                <a:solidFill>
                  <a:schemeClr val="tx1"/>
                </a:solidFill>
              </a:rPr>
              <a:t>112.00m²</a:t>
            </a:r>
            <a:endParaRPr lang="en-US" altLang="ko-KR" sz="1050" dirty="0" smtClean="0">
              <a:solidFill>
                <a:schemeClr val="tx1"/>
              </a:solidFill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66556" y="3497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굴림" charset="-127"/>
                <a:ea typeface="굴림" charset="-127"/>
                <a:cs typeface="굴림" charset="-127"/>
              </a:rPr>
              <a:t/>
            </a:r>
            <a:br>
              <a:rPr kumimoji="1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굴림" charset="-127"/>
                <a:ea typeface="굴림" charset="-127"/>
                <a:cs typeface="굴림" charset="-127"/>
              </a:rPr>
            </a:b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charset="-127"/>
              <a:ea typeface="굴림" charset="-127"/>
              <a:cs typeface="굴림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14626"/>
            <a:ext cx="5573851" cy="1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76945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3. </a:t>
            </a:r>
            <a:r>
              <a:rPr lang="ko-KR" altLang="en-US" sz="2000" dirty="0">
                <a:latin typeface="+mn-ea"/>
              </a:rPr>
              <a:t>경쟁환경분석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D</a:t>
            </a:r>
            <a:r>
              <a:rPr lang="ko-KR" altLang="en-US" sz="2000" dirty="0" smtClean="0">
                <a:latin typeface="+mn-ea"/>
              </a:rPr>
              <a:t>업체</a:t>
            </a:r>
            <a:endParaRPr lang="en-US" altLang="ko-KR" sz="2000" dirty="0"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6309320"/>
            <a:ext cx="2484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/>
              <a:t>오픈업</a:t>
            </a:r>
            <a:r>
              <a:rPr lang="ko-KR" altLang="en-US" sz="1200" dirty="0" smtClean="0"/>
              <a:t> 상권정보 시스템 </a:t>
            </a:r>
            <a:r>
              <a:rPr lang="en-US" altLang="ko-KR" sz="1200" dirty="0" smtClean="0"/>
              <a:t>2023. 07</a:t>
            </a:r>
            <a:endParaRPr lang="ko-KR" altLang="en-US" sz="1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929" y="1853566"/>
            <a:ext cx="325053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567" y="1853566"/>
            <a:ext cx="3200400" cy="2223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465" y="4077073"/>
            <a:ext cx="3238500" cy="2232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928" y="4077073"/>
            <a:ext cx="3220639" cy="2176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48133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Autofit/>
          </a:bodyPr>
          <a:lstStyle/>
          <a:p>
            <a:pPr marL="1143000" indent="-1143000">
              <a:buFont typeface="+mj-lt"/>
              <a:buAutoNum type="romanUcPeriod" startAt="3"/>
            </a:pPr>
            <a:r>
              <a:rPr lang="ko-KR" altLang="en-US" sz="5400" b="1" dirty="0" smtClean="0">
                <a:latin typeface="+mj-ea"/>
              </a:rPr>
              <a:t>입지선정과 상권분석</a:t>
            </a:r>
            <a:endParaRPr lang="ko-KR" altLang="en-US" sz="54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033818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519" y="1700808"/>
            <a:ext cx="6359305" cy="4666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 smtClean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1. </a:t>
            </a:r>
            <a:r>
              <a:rPr lang="ko-KR" altLang="en-US" sz="2000" dirty="0" smtClean="0">
                <a:latin typeface="+mn-ea"/>
              </a:rPr>
              <a:t>입지선정</a:t>
            </a:r>
            <a:endParaRPr lang="ko-KR" altLang="en-US" sz="2000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n-ea"/>
              </a:rPr>
              <a:t>신탄진동</a:t>
            </a:r>
            <a:endParaRPr lang="ko-KR" altLang="en-US" sz="2000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752" y="43651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신탄진역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07904" y="242088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신축아파트</a:t>
            </a:r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629512" y="350100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기존아파트</a:t>
            </a:r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462589" y="341884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석봉동</a:t>
            </a:r>
            <a:endParaRPr lang="ko-KR" altLang="en-US" dirty="0"/>
          </a:p>
        </p:txBody>
      </p:sp>
      <p:sp>
        <p:nvSpPr>
          <p:cNvPr id="27" name="타원 26"/>
          <p:cNvSpPr/>
          <p:nvPr/>
        </p:nvSpPr>
        <p:spPr>
          <a:xfrm>
            <a:off x="2893750" y="3144249"/>
            <a:ext cx="3312368" cy="3180374"/>
          </a:xfrm>
          <a:prstGeom prst="ellipse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>
                <a:solidFill>
                  <a:schemeClr val="tx1"/>
                </a:solidFill>
              </a:rPr>
              <a:t>신탄진동 상권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6417384"/>
            <a:ext cx="19752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이미지 출처 </a:t>
            </a:r>
            <a:r>
              <a:rPr lang="en-US" altLang="ko-KR" sz="1200" dirty="0" smtClean="0"/>
              <a:t>: </a:t>
            </a:r>
            <a:r>
              <a:rPr lang="ko-KR" altLang="en-US" sz="1200" dirty="0" err="1" smtClean="0"/>
              <a:t>네이버</a:t>
            </a:r>
            <a:r>
              <a:rPr lang="ko-KR" altLang="en-US" sz="1200" dirty="0" smtClean="0"/>
              <a:t> 지도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1928490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신탄진동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856" y="1772816"/>
            <a:ext cx="5688632" cy="448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09469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신탄진동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804" y="1844824"/>
            <a:ext cx="6624736" cy="4193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38636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신탄진동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51856"/>
            <a:ext cx="3152775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240" y="3933056"/>
            <a:ext cx="202996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439" y="1951856"/>
            <a:ext cx="2247825" cy="202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6381328"/>
            <a:ext cx="10967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출처 </a:t>
            </a:r>
            <a:r>
              <a:rPr lang="en-US" altLang="ko-KR" sz="1200" dirty="0" smtClean="0"/>
              <a:t>: </a:t>
            </a:r>
            <a:r>
              <a:rPr lang="ko-KR" altLang="en-US" sz="1200" dirty="0" err="1" smtClean="0"/>
              <a:t>오픈업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87328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신탄진동 </a:t>
            </a:r>
            <a:r>
              <a:rPr lang="en-US" altLang="ko-KR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- </a:t>
            </a:r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인구분석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graphicFrame>
        <p:nvGraphicFramePr>
          <p:cNvPr id="3" name="차트 2"/>
          <p:cNvGraphicFramePr/>
          <p:nvPr>
            <p:extLst>
              <p:ext uri="{D42A27DB-BD31-4B8C-83A1-F6EECF244321}">
                <p14:modId xmlns:p14="http://schemas.microsoft.com/office/powerpoint/2010/main" val="396105854"/>
              </p:ext>
            </p:extLst>
          </p:nvPr>
        </p:nvGraphicFramePr>
        <p:xfrm>
          <a:off x="475086" y="1844824"/>
          <a:ext cx="388089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직사각형 8"/>
          <p:cNvSpPr/>
          <p:nvPr/>
        </p:nvSpPr>
        <p:spPr>
          <a:xfrm>
            <a:off x="460379" y="5157192"/>
            <a:ext cx="82232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dirty="0" err="1"/>
              <a:t>ㆍ유동인구는</a:t>
            </a:r>
            <a:r>
              <a:rPr lang="ko-KR" altLang="en-US" sz="1400" dirty="0"/>
              <a:t> 총 </a:t>
            </a:r>
            <a:r>
              <a:rPr lang="en-US" altLang="ko-KR" sz="1400" dirty="0"/>
              <a:t>1 2 6 ,5 2 0 </a:t>
            </a:r>
            <a:r>
              <a:rPr lang="ko-KR" altLang="en-US" sz="1400" dirty="0"/>
              <a:t>명이며</a:t>
            </a:r>
            <a:r>
              <a:rPr lang="en-US" altLang="ko-KR" sz="1400" dirty="0"/>
              <a:t>, </a:t>
            </a:r>
            <a:r>
              <a:rPr lang="ko-KR" altLang="en-US" sz="1400" dirty="0"/>
              <a:t>남성 비율이 </a:t>
            </a:r>
            <a:r>
              <a:rPr lang="en-US" altLang="ko-KR" sz="1400" dirty="0"/>
              <a:t>6 1 .1 % , 6 0 </a:t>
            </a:r>
            <a:r>
              <a:rPr lang="ko-KR" altLang="en-US" sz="1400" dirty="0"/>
              <a:t>대가 </a:t>
            </a:r>
            <a:r>
              <a:rPr lang="en-US" altLang="ko-KR" sz="1400" dirty="0"/>
              <a:t>2 5 .7 % </a:t>
            </a:r>
            <a:r>
              <a:rPr lang="ko-KR" altLang="en-US" sz="1400" dirty="0"/>
              <a:t>로 가장 </a:t>
            </a:r>
            <a:r>
              <a:rPr lang="ko-KR" altLang="en-US" sz="1400" dirty="0" smtClean="0"/>
              <a:t>높습니다</a:t>
            </a:r>
            <a:r>
              <a:rPr lang="en-US" altLang="ko-KR" sz="1400" dirty="0"/>
              <a:t>.</a:t>
            </a:r>
          </a:p>
          <a:p>
            <a:r>
              <a:rPr lang="ko-KR" altLang="en-US" sz="1400" dirty="0" err="1"/>
              <a:t>ㆍ요일별은</a:t>
            </a:r>
            <a:r>
              <a:rPr lang="ko-KR" altLang="en-US" sz="1400" dirty="0"/>
              <a:t> 금요일에 </a:t>
            </a:r>
            <a:r>
              <a:rPr lang="en-US" altLang="ko-KR" sz="1400" dirty="0"/>
              <a:t>1 5 .0 % </a:t>
            </a:r>
            <a:r>
              <a:rPr lang="ko-KR" altLang="en-US" sz="1400" dirty="0"/>
              <a:t>로 가장 많고</a:t>
            </a:r>
            <a:r>
              <a:rPr lang="en-US" altLang="ko-KR" sz="1400" dirty="0"/>
              <a:t>, </a:t>
            </a:r>
            <a:r>
              <a:rPr lang="ko-KR" altLang="en-US" sz="1400" dirty="0"/>
              <a:t>수요일에 </a:t>
            </a:r>
            <a:r>
              <a:rPr lang="en-US" altLang="ko-KR" sz="1400" dirty="0"/>
              <a:t>1 3 .7 % </a:t>
            </a:r>
            <a:r>
              <a:rPr lang="ko-KR" altLang="en-US" sz="1400" dirty="0"/>
              <a:t>로 가장 적게 나타납니다</a:t>
            </a:r>
            <a:r>
              <a:rPr lang="en-US" altLang="ko-KR" sz="1400" dirty="0"/>
              <a:t>.</a:t>
            </a:r>
          </a:p>
          <a:p>
            <a:r>
              <a:rPr lang="ko-KR" altLang="en-US" sz="1400" dirty="0" err="1"/>
              <a:t>ㆍ시간대별로는</a:t>
            </a:r>
            <a:r>
              <a:rPr lang="ko-KR" altLang="en-US" sz="1400" dirty="0"/>
              <a:t> </a:t>
            </a:r>
            <a:r>
              <a:rPr lang="en-US" altLang="ko-KR" sz="1400" dirty="0"/>
              <a:t>1 7 -2 1 </a:t>
            </a:r>
            <a:r>
              <a:rPr lang="ko-KR" altLang="en-US" sz="1400" dirty="0"/>
              <a:t>시에 </a:t>
            </a:r>
            <a:r>
              <a:rPr lang="en-US" altLang="ko-KR" sz="1400" dirty="0"/>
              <a:t>2 3 .3 % </a:t>
            </a:r>
            <a:r>
              <a:rPr lang="ko-KR" altLang="en-US" sz="1400" dirty="0"/>
              <a:t>로 가장 많고</a:t>
            </a:r>
            <a:r>
              <a:rPr lang="en-US" altLang="ko-KR" sz="1400" dirty="0"/>
              <a:t>, 2 1 -2 4 </a:t>
            </a:r>
            <a:r>
              <a:rPr lang="ko-KR" altLang="en-US" sz="1400" dirty="0"/>
              <a:t>시에 </a:t>
            </a:r>
            <a:r>
              <a:rPr lang="en-US" altLang="ko-KR" sz="1400" dirty="0"/>
              <a:t>8 .0 % </a:t>
            </a:r>
            <a:r>
              <a:rPr lang="ko-KR" altLang="en-US" sz="1400" dirty="0"/>
              <a:t>로 가장 적게 나타납니다</a:t>
            </a:r>
            <a:r>
              <a:rPr lang="en-US" altLang="ko-KR" sz="1400" dirty="0" smtClean="0"/>
              <a:t>.</a:t>
            </a:r>
            <a:endParaRPr lang="en-US" altLang="ko-KR" sz="1400" dirty="0"/>
          </a:p>
        </p:txBody>
      </p:sp>
      <p:graphicFrame>
        <p:nvGraphicFramePr>
          <p:cNvPr id="4" name="차트 3"/>
          <p:cNvGraphicFramePr/>
          <p:nvPr>
            <p:extLst>
              <p:ext uri="{D42A27DB-BD31-4B8C-83A1-F6EECF244321}">
                <p14:modId xmlns:p14="http://schemas.microsoft.com/office/powerpoint/2010/main" val="2273486931"/>
              </p:ext>
            </p:extLst>
          </p:nvPr>
        </p:nvGraphicFramePr>
        <p:xfrm>
          <a:off x="4499992" y="1844824"/>
          <a:ext cx="4248472" cy="3184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9512" y="6381328"/>
            <a:ext cx="10967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출처 </a:t>
            </a:r>
            <a:r>
              <a:rPr lang="en-US" altLang="ko-KR" sz="1200" dirty="0" smtClean="0"/>
              <a:t>: </a:t>
            </a:r>
            <a:r>
              <a:rPr lang="ko-KR" altLang="en-US" sz="1200" dirty="0" err="1" smtClean="0"/>
              <a:t>오픈업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4786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romanUcPeriod"/>
            </a:pPr>
            <a:r>
              <a:rPr lang="ko-KR" altLang="en-US" sz="7200" b="1" dirty="0" smtClean="0">
                <a:latin typeface="+mj-ea"/>
              </a:rPr>
              <a:t>사업개요</a:t>
            </a:r>
            <a:endParaRPr lang="ko-KR" altLang="en-US" sz="72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1339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958" y="1628800"/>
            <a:ext cx="7056784" cy="4550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신탄진동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8312" y="390420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신탄진역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07758" y="170080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신축아파트</a:t>
            </a:r>
            <a:endParaRPr lang="ko-KR" altLang="en-US" dirty="0"/>
          </a:p>
        </p:txBody>
      </p:sp>
      <p:sp>
        <p:nvSpPr>
          <p:cNvPr id="13" name="오른쪽 화살표 12"/>
          <p:cNvSpPr/>
          <p:nvPr/>
        </p:nvSpPr>
        <p:spPr>
          <a:xfrm rot="20869747">
            <a:off x="3006256" y="3585075"/>
            <a:ext cx="1979361" cy="772917"/>
          </a:xfrm>
          <a:prstGeom prst="rightArrow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err="1" smtClean="0"/>
              <a:t>신탄진</a:t>
            </a:r>
            <a:r>
              <a:rPr lang="ko-KR" altLang="en-US" sz="1600" dirty="0" smtClean="0"/>
              <a:t> 먹자골목</a:t>
            </a:r>
            <a:endParaRPr lang="ko-KR" altLang="en-US" sz="1600" dirty="0"/>
          </a:p>
        </p:txBody>
      </p:sp>
      <p:sp>
        <p:nvSpPr>
          <p:cNvPr id="22" name="오른쪽 화살표 21"/>
          <p:cNvSpPr/>
          <p:nvPr/>
        </p:nvSpPr>
        <p:spPr>
          <a:xfrm rot="4658512">
            <a:off x="3810630" y="4637079"/>
            <a:ext cx="1979361" cy="772917"/>
          </a:xfrm>
          <a:prstGeom prst="rightArrow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ko-KR" altLang="en-US" sz="1600" dirty="0" err="1" smtClean="0">
                <a:solidFill>
                  <a:sysClr val="windowText" lastClr="000000"/>
                </a:solidFill>
              </a:rPr>
              <a:t>신탄진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 신시장</a:t>
            </a:r>
            <a:endParaRPr lang="ko-KR" altLang="en-US" sz="1600" dirty="0">
              <a:solidFill>
                <a:sysClr val="windowText" lastClr="000000"/>
              </a:solidFill>
            </a:endParaRPr>
          </a:p>
        </p:txBody>
      </p:sp>
      <p:sp>
        <p:nvSpPr>
          <p:cNvPr id="23" name="오른쪽 화살표 22"/>
          <p:cNvSpPr/>
          <p:nvPr/>
        </p:nvSpPr>
        <p:spPr>
          <a:xfrm rot="15388732">
            <a:off x="3566671" y="2587589"/>
            <a:ext cx="1419533" cy="772917"/>
          </a:xfrm>
          <a:prstGeom prst="rightArrow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상권재개</a:t>
            </a:r>
            <a:r>
              <a:rPr lang="ko-KR" altLang="en-US" sz="1600" dirty="0">
                <a:solidFill>
                  <a:schemeClr val="tx1"/>
                </a:solidFill>
              </a:rPr>
              <a:t>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1520" y="6417384"/>
            <a:ext cx="19752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이미지 출처 </a:t>
            </a:r>
            <a:r>
              <a:rPr lang="en-US" altLang="ko-KR" sz="1200" dirty="0" smtClean="0"/>
              <a:t>: </a:t>
            </a:r>
            <a:r>
              <a:rPr lang="ko-KR" altLang="en-US" sz="1200" dirty="0" err="1" smtClean="0"/>
              <a:t>네이버</a:t>
            </a:r>
            <a:r>
              <a:rPr lang="ko-KR" altLang="en-US" sz="1200" dirty="0" smtClean="0"/>
              <a:t> 지도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61625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신탄진동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441378"/>
              </p:ext>
            </p:extLst>
          </p:nvPr>
        </p:nvGraphicFramePr>
        <p:xfrm>
          <a:off x="941670" y="1628800"/>
          <a:ext cx="7271004" cy="2353564"/>
        </p:xfrm>
        <a:graphic>
          <a:graphicData uri="http://schemas.openxmlformats.org/drawingml/2006/table">
            <a:tbl>
              <a:tblPr/>
              <a:tblGrid>
                <a:gridCol w="3204210"/>
                <a:gridCol w="2033397"/>
                <a:gridCol w="2033397"/>
              </a:tblGrid>
              <a:tr h="366014">
                <a:tc rowSpan="6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주소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신탄진동로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7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번안길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11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월세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3,000/140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계약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전용면적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115.1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/115.1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(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전용률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100%)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해당층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총층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1/4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층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매물번호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2326396015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부동산연락처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하은별부동산공인중개사사무소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010-2721-4980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49" name="_x366618152" descr="EMB00002a28bfe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871" y="1725288"/>
            <a:ext cx="3074988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29596"/>
              </p:ext>
            </p:extLst>
          </p:nvPr>
        </p:nvGraphicFramePr>
        <p:xfrm>
          <a:off x="936498" y="4077421"/>
          <a:ext cx="7271004" cy="2353564"/>
        </p:xfrm>
        <a:graphic>
          <a:graphicData uri="http://schemas.openxmlformats.org/drawingml/2006/table">
            <a:tbl>
              <a:tblPr/>
              <a:tblGrid>
                <a:gridCol w="3204210"/>
                <a:gridCol w="2033397"/>
                <a:gridCol w="2033397"/>
              </a:tblGrid>
              <a:tr h="366014">
                <a:tc rowSpan="6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주소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신탄진동로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23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번길 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66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월세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3,000/120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계약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전용면적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91.41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/91.41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(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전용률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100%)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해당층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총층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1/2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층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</a:rPr>
                        <a:t>	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매물번호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2326597374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부동산연락처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하은별부동산공인중개사사무소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010-4939-8940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3" name="_x282896808" descr="EMB00002a28bf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676" y="4149080"/>
            <a:ext cx="3074988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23871" y="1705639"/>
            <a:ext cx="311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 smtClean="0">
                <a:solidFill>
                  <a:srgbClr val="FF0000"/>
                </a:solidFill>
              </a:rPr>
              <a:t>신탄진먹자골목과</a:t>
            </a:r>
            <a:r>
              <a:rPr lang="ko-KR" altLang="en-US" dirty="0" smtClean="0">
                <a:solidFill>
                  <a:srgbClr val="FF0000"/>
                </a:solidFill>
              </a:rPr>
              <a:t> 많이 떨어지지 않은 위치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65589" y="5445224"/>
            <a:ext cx="3118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dirty="0" err="1" smtClean="0">
                <a:solidFill>
                  <a:srgbClr val="FF0000"/>
                </a:solidFill>
              </a:rPr>
              <a:t>신탄진먹자골목과</a:t>
            </a:r>
            <a:r>
              <a:rPr lang="ko-KR" altLang="en-US" dirty="0" smtClean="0">
                <a:solidFill>
                  <a:srgbClr val="FF0000"/>
                </a:solidFill>
              </a:rPr>
              <a:t> 약간의 거리가 있지만 충분히 걸어올 수 있음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6417384"/>
            <a:ext cx="19752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이미지 출처 </a:t>
            </a:r>
            <a:r>
              <a:rPr lang="en-US" altLang="ko-KR" sz="1200" dirty="0" smtClean="0"/>
              <a:t>: </a:t>
            </a:r>
            <a:r>
              <a:rPr lang="ko-KR" altLang="en-US" sz="1200" dirty="0" err="1" smtClean="0"/>
              <a:t>네이버</a:t>
            </a:r>
            <a:r>
              <a:rPr lang="ko-KR" altLang="en-US" sz="1200" dirty="0" smtClean="0"/>
              <a:t> 지도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25002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신탄진동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092763"/>
              </p:ext>
            </p:extLst>
          </p:nvPr>
        </p:nvGraphicFramePr>
        <p:xfrm>
          <a:off x="936498" y="1773165"/>
          <a:ext cx="7271004" cy="2353564"/>
        </p:xfrm>
        <a:graphic>
          <a:graphicData uri="http://schemas.openxmlformats.org/drawingml/2006/table">
            <a:tbl>
              <a:tblPr/>
              <a:tblGrid>
                <a:gridCol w="3204210"/>
                <a:gridCol w="2033397"/>
                <a:gridCol w="2033397"/>
              </a:tblGrid>
              <a:tr h="366014">
                <a:tc rowSpan="6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주소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신탄진로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790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번길 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25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월세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2,000/110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계약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전용면적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105.7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/105.7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(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전용률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100%)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해당층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총층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1/3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층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</a:rPr>
                        <a:t>	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매물번호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2326575463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부동산연락처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하은별부동산공인중개사사무소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010-4939-8940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_x366900408" descr="EMB00002a28bfe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56" y="1844476"/>
            <a:ext cx="3074988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115814"/>
              </p:ext>
            </p:extLst>
          </p:nvPr>
        </p:nvGraphicFramePr>
        <p:xfrm>
          <a:off x="936498" y="4221437"/>
          <a:ext cx="7271004" cy="2353564"/>
        </p:xfrm>
        <a:graphic>
          <a:graphicData uri="http://schemas.openxmlformats.org/drawingml/2006/table">
            <a:tbl>
              <a:tblPr/>
              <a:tblGrid>
                <a:gridCol w="3204210"/>
                <a:gridCol w="2033397"/>
                <a:gridCol w="2033397"/>
              </a:tblGrid>
              <a:tr h="366014">
                <a:tc rowSpan="6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주소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신탄진북로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32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번길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9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월세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1,000/50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계약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전용면적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125.19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/125.19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(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전용률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100%)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해당층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총층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B1/3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층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</a:rPr>
                        <a:t>	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매물번호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2325468108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부동산연락처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대지공인중개사사무소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042-933-8988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9" name="_x366904088" descr="EMB00002a28bff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56" y="4292748"/>
            <a:ext cx="3074988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71318" y="1829179"/>
            <a:ext cx="3118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dirty="0" err="1" smtClean="0">
                <a:solidFill>
                  <a:srgbClr val="FF0000"/>
                </a:solidFill>
              </a:rPr>
              <a:t>신탄진먹자골목과</a:t>
            </a:r>
            <a:r>
              <a:rPr lang="ko-KR" altLang="en-US" dirty="0" smtClean="0">
                <a:solidFill>
                  <a:srgbClr val="FF0000"/>
                </a:solidFill>
              </a:rPr>
              <a:t> 약간의 거리가 있지만 충분히 걸어올 수 있으며 신시장과 연계가능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1318" y="5589240"/>
            <a:ext cx="3118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dirty="0" err="1" smtClean="0">
                <a:solidFill>
                  <a:srgbClr val="FF0000"/>
                </a:solidFill>
              </a:rPr>
              <a:t>신탄진먹자골목과</a:t>
            </a:r>
            <a:r>
              <a:rPr lang="ko-KR" altLang="en-US" dirty="0" smtClean="0">
                <a:solidFill>
                  <a:srgbClr val="FF0000"/>
                </a:solidFill>
              </a:rPr>
              <a:t> 약간의 거리가 있지만 기존 상권 연계 가능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6417384"/>
            <a:ext cx="19752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이미지 출처 </a:t>
            </a:r>
            <a:r>
              <a:rPr lang="en-US" altLang="ko-KR" sz="1200" dirty="0" smtClean="0"/>
              <a:t>: </a:t>
            </a:r>
            <a:r>
              <a:rPr lang="ko-KR" altLang="en-US" sz="1200" dirty="0" err="1" smtClean="0"/>
              <a:t>네이버</a:t>
            </a:r>
            <a:r>
              <a:rPr lang="ko-KR" altLang="en-US" sz="1200" dirty="0" smtClean="0"/>
              <a:t> 지도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923461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45" y="1700808"/>
            <a:ext cx="7143454" cy="470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신탄진동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2411760" y="2948566"/>
            <a:ext cx="3456384" cy="3403473"/>
          </a:xfrm>
          <a:prstGeom prst="ellipse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 smtClean="0">
                <a:solidFill>
                  <a:schemeClr val="tx1"/>
                </a:solidFill>
              </a:rPr>
              <a:t>석봉동</a:t>
            </a:r>
            <a:r>
              <a:rPr lang="ko-KR" altLang="en-US" dirty="0" smtClean="0">
                <a:solidFill>
                  <a:schemeClr val="tx1"/>
                </a:solidFill>
              </a:rPr>
              <a:t> 상권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20072" y="382969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신탄진역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516216" y="206084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신축아파트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6417384"/>
            <a:ext cx="19752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이미지 출처 </a:t>
            </a:r>
            <a:r>
              <a:rPr lang="en-US" altLang="ko-KR" sz="1200" dirty="0" smtClean="0"/>
              <a:t>: </a:t>
            </a:r>
            <a:r>
              <a:rPr lang="ko-KR" altLang="en-US" sz="1200" dirty="0" err="1" smtClean="0"/>
              <a:t>네이버</a:t>
            </a:r>
            <a:r>
              <a:rPr lang="ko-KR" altLang="en-US" sz="1200" dirty="0" smtClean="0"/>
              <a:t> 지도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156314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신탄진동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741" y="1700808"/>
            <a:ext cx="5576862" cy="458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69272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신탄진동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44824"/>
            <a:ext cx="3190875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830" y="3933056"/>
            <a:ext cx="2164766" cy="2242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085" y="1737792"/>
            <a:ext cx="2342392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79512" y="6381328"/>
            <a:ext cx="10967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출처 </a:t>
            </a:r>
            <a:r>
              <a:rPr lang="en-US" altLang="ko-KR" sz="1200" dirty="0" smtClean="0"/>
              <a:t>: </a:t>
            </a:r>
            <a:r>
              <a:rPr lang="ko-KR" altLang="en-US" sz="1200" dirty="0" err="1" smtClean="0"/>
              <a:t>오픈업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2188068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771" y="1593386"/>
            <a:ext cx="6998801" cy="499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신탄진동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835696" y="276150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신축아파트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 rot="21166786">
            <a:off x="4716015" y="3532545"/>
            <a:ext cx="2592288" cy="504056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 smtClean="0">
                <a:solidFill>
                  <a:schemeClr val="bg1"/>
                </a:solidFill>
              </a:rPr>
              <a:t>신탄진</a:t>
            </a:r>
            <a:r>
              <a:rPr lang="ko-KR" altLang="en-US" dirty="0" smtClean="0">
                <a:solidFill>
                  <a:schemeClr val="bg1"/>
                </a:solidFill>
              </a:rPr>
              <a:t> 시장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 rot="16664923">
            <a:off x="5062685" y="4961870"/>
            <a:ext cx="2439251" cy="504056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ko-KR" altLang="en-US" dirty="0" err="1" smtClean="0">
                <a:solidFill>
                  <a:schemeClr val="bg1"/>
                </a:solidFill>
              </a:rPr>
              <a:t>신탄진</a:t>
            </a:r>
            <a:r>
              <a:rPr lang="ko-KR" altLang="en-US" dirty="0" smtClean="0">
                <a:solidFill>
                  <a:schemeClr val="bg1"/>
                </a:solidFill>
              </a:rPr>
              <a:t> 시장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0" name="오른쪽 화살표 19"/>
          <p:cNvSpPr/>
          <p:nvPr/>
        </p:nvSpPr>
        <p:spPr>
          <a:xfrm rot="20131093">
            <a:off x="1795343" y="4707527"/>
            <a:ext cx="1419533" cy="772917"/>
          </a:xfrm>
          <a:prstGeom prst="rightArrow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상권재개</a:t>
            </a:r>
            <a:r>
              <a:rPr lang="ko-KR" altLang="en-US" sz="1600" dirty="0">
                <a:solidFill>
                  <a:schemeClr val="tx1"/>
                </a:solidFill>
              </a:rPr>
              <a:t>발</a:t>
            </a:r>
          </a:p>
        </p:txBody>
      </p:sp>
      <p:sp>
        <p:nvSpPr>
          <p:cNvPr id="21" name="오른쪽 화살표 20"/>
          <p:cNvSpPr/>
          <p:nvPr/>
        </p:nvSpPr>
        <p:spPr>
          <a:xfrm rot="20924347">
            <a:off x="4496289" y="3811048"/>
            <a:ext cx="1419533" cy="772917"/>
          </a:xfrm>
          <a:prstGeom prst="rightArrow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상권재개</a:t>
            </a:r>
            <a:r>
              <a:rPr lang="ko-KR" altLang="en-US" sz="1600" dirty="0">
                <a:solidFill>
                  <a:schemeClr val="tx1"/>
                </a:solidFill>
              </a:rPr>
              <a:t>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1520" y="6417384"/>
            <a:ext cx="19752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이미지 출처 </a:t>
            </a:r>
            <a:r>
              <a:rPr lang="en-US" altLang="ko-KR" sz="1200" dirty="0" smtClean="0"/>
              <a:t>: </a:t>
            </a:r>
            <a:r>
              <a:rPr lang="ko-KR" altLang="en-US" sz="1200" dirty="0" err="1" smtClean="0"/>
              <a:t>네이버</a:t>
            </a:r>
            <a:r>
              <a:rPr lang="ko-KR" altLang="en-US" sz="1200" dirty="0" smtClean="0"/>
              <a:t> 지도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688328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err="1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석봉</a:t>
            </a:r>
            <a:r>
              <a:rPr lang="ko-KR" altLang="en-US" sz="2000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동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476372"/>
              </p:ext>
            </p:extLst>
          </p:nvPr>
        </p:nvGraphicFramePr>
        <p:xfrm>
          <a:off x="936498" y="1737321"/>
          <a:ext cx="7271004" cy="2353564"/>
        </p:xfrm>
        <a:graphic>
          <a:graphicData uri="http://schemas.openxmlformats.org/drawingml/2006/table">
            <a:tbl>
              <a:tblPr/>
              <a:tblGrid>
                <a:gridCol w="3204210"/>
                <a:gridCol w="2033397"/>
                <a:gridCol w="2033397"/>
              </a:tblGrid>
              <a:tr h="366014">
                <a:tc rowSpan="6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주소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대덕대로 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1556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월세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3,000/120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계약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전용면적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471.2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/264.46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(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전용률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56%)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해당층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총층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B1/4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층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</a:rPr>
                        <a:t>	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매물번호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2325943503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부동산연락처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우미탑공인중개사사무소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042-272-3000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1" name="_x366903848" descr="EMB00002a28bff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56" y="1808632"/>
            <a:ext cx="3074988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316311"/>
              </p:ext>
            </p:extLst>
          </p:nvPr>
        </p:nvGraphicFramePr>
        <p:xfrm>
          <a:off x="936498" y="4185244"/>
          <a:ext cx="7271004" cy="2196084"/>
        </p:xfrm>
        <a:graphic>
          <a:graphicData uri="http://schemas.openxmlformats.org/drawingml/2006/table">
            <a:tbl>
              <a:tblPr/>
              <a:tblGrid>
                <a:gridCol w="3204210"/>
                <a:gridCol w="2033397"/>
                <a:gridCol w="2033397"/>
              </a:tblGrid>
              <a:tr h="366014">
                <a:tc rowSpan="6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주소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대덕대로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1605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번길 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9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월세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500/50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계약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전용면적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79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/79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(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전용률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100%)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해당층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총층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1/2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층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</a:rPr>
                        <a:t>	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매물번호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2325656331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부동산연락처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이룸부동산중개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042-346-0100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36625" y="27654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3" name="_x366904168" descr="EMB00002a28bff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868" y="4236187"/>
            <a:ext cx="3002980" cy="210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51520" y="6417384"/>
            <a:ext cx="19752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이미지 출처 </a:t>
            </a:r>
            <a:r>
              <a:rPr lang="en-US" altLang="ko-KR" sz="1200" dirty="0" smtClean="0"/>
              <a:t>: </a:t>
            </a:r>
            <a:r>
              <a:rPr lang="ko-KR" altLang="en-US" sz="1200" dirty="0" err="1" smtClean="0"/>
              <a:t>네이버</a:t>
            </a:r>
            <a:r>
              <a:rPr lang="ko-KR" altLang="en-US" sz="1200" dirty="0" smtClean="0"/>
              <a:t> 지도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57908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err="1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석봉동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721908"/>
              </p:ext>
            </p:extLst>
          </p:nvPr>
        </p:nvGraphicFramePr>
        <p:xfrm>
          <a:off x="936498" y="1773165"/>
          <a:ext cx="7271004" cy="2353564"/>
        </p:xfrm>
        <a:graphic>
          <a:graphicData uri="http://schemas.openxmlformats.org/drawingml/2006/table">
            <a:tbl>
              <a:tblPr/>
              <a:tblGrid>
                <a:gridCol w="3204210"/>
                <a:gridCol w="2033397"/>
                <a:gridCol w="2033397"/>
              </a:tblGrid>
              <a:tr h="366014">
                <a:tc rowSpan="6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주소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대덕대로 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1588-1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월세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1,000/70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계약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전용면적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131.08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/131.08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(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전용률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100%)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해당층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총층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B1/4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층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</a:rPr>
                        <a:t>	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매물번호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2325106665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부동산연락처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청신공인중개사사무소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042-710-7377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7" name="_x366903208" descr="EMB00002a28bff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56" y="1844476"/>
            <a:ext cx="3074988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372488"/>
              </p:ext>
            </p:extLst>
          </p:nvPr>
        </p:nvGraphicFramePr>
        <p:xfrm>
          <a:off x="936498" y="4171780"/>
          <a:ext cx="7271004" cy="2353564"/>
        </p:xfrm>
        <a:graphic>
          <a:graphicData uri="http://schemas.openxmlformats.org/drawingml/2006/table">
            <a:tbl>
              <a:tblPr/>
              <a:tblGrid>
                <a:gridCol w="3204210"/>
                <a:gridCol w="2033397"/>
                <a:gridCol w="2033397"/>
              </a:tblGrid>
              <a:tr h="366014">
                <a:tc rowSpan="6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주소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대덕대로 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1556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월세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3,000/130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계약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전용면적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66.11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/66.11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㎡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(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전용률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100%)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해당층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총층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1/3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층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</a:rPr>
                        <a:t>	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매물번호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2328843996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부동산연락처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바탕"/>
                        </a:rPr>
                        <a:t>백제공인중개사사무소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042-934-0003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36625" y="268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9" name="_x366902968" descr="EMB00002a28bff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56" y="4220740"/>
            <a:ext cx="3074988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3213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입지선정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n-ea"/>
              </a:rPr>
              <a:t>분석종</a:t>
            </a:r>
            <a:r>
              <a:rPr lang="ko-KR" altLang="en-US" sz="2000" dirty="0">
                <a:latin typeface="+mn-ea"/>
              </a:rPr>
              <a:t>합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207676"/>
              </p:ext>
            </p:extLst>
          </p:nvPr>
        </p:nvGraphicFramePr>
        <p:xfrm>
          <a:off x="684213" y="2154108"/>
          <a:ext cx="7775575" cy="3147099"/>
        </p:xfrm>
        <a:graphic>
          <a:graphicData uri="http://schemas.openxmlformats.org/drawingml/2006/table">
            <a:tbl>
              <a:tblPr/>
              <a:tblGrid>
                <a:gridCol w="1295929"/>
                <a:gridCol w="3239823"/>
                <a:gridCol w="3239823"/>
              </a:tblGrid>
              <a:tr h="4063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신탄진동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err="1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석봉동</a:t>
                      </a:r>
                      <a:endParaRPr lang="ko-KR" altLang="en-US" sz="1400" b="1" kern="0" spc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4063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범위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신탄진역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반경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500m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엑슬루아파트 반경 </a:t>
                      </a: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400m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510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장점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"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유동인구多</a:t>
                      </a:r>
                    </a:p>
                    <a:p>
                      <a:pPr marL="342900" marR="0" lvl="0" indent="-34290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"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신탄진공영주차장 이용 편리</a:t>
                      </a:r>
                    </a:p>
                    <a:p>
                      <a:pPr marL="342900" marR="0" lvl="0" indent="-34290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"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대중교통 이용 편리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"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거주인구多</a:t>
                      </a:r>
                    </a:p>
                    <a:p>
                      <a:pPr marL="342900" marR="0" lvl="0" indent="-34290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"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젊은 층의 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관심大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"/>
                      </a:pP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신탄진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시장과 연계 가능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3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단점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"/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낡은 건물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"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주차 어려움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399"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결론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06399">
                <a:tc gridSpan="3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&lt;</a:t>
                      </a:r>
                      <a:r>
                        <a:rPr lang="ko-KR" altLang="en-US" sz="14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신탄진동로</a:t>
                      </a:r>
                      <a:r>
                        <a:rPr lang="en-US" altLang="ko-KR" sz="14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4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번안길</a:t>
                      </a: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4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11&gt;</a:t>
                      </a:r>
                      <a:r>
                        <a:rPr lang="ko-KR" altLang="en-US" sz="14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선정</a:t>
                      </a:r>
                      <a:endParaRPr lang="ko-KR" altLang="en-US" sz="14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68425" y="27797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09647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사업개요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n-ea"/>
              </a:rPr>
              <a:t>창업자 소개</a:t>
            </a:r>
            <a:endParaRPr lang="ko-KR" altLang="en-US" sz="2000" dirty="0"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-</a:t>
            </a:r>
            <a:endParaRPr lang="ko-KR" altLang="en-US" sz="2000" dirty="0">
              <a:latin typeface="+mn-ea"/>
            </a:endParaRPr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71081" y="1988840"/>
            <a:ext cx="8075240" cy="403244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en-US" altLang="ko-KR" sz="36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0" indent="0" algn="ctr">
              <a:buNone/>
            </a:pPr>
            <a:endParaRPr lang="en-US" altLang="ko-KR" sz="3600" b="1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0" indent="0" algn="ctr">
              <a:buNone/>
            </a:pPr>
            <a:r>
              <a:rPr lang="ko-KR" altLang="en-US" sz="3600" b="1" dirty="0" smtClean="0">
                <a:solidFill>
                  <a:srgbClr val="374151"/>
                </a:solidFill>
                <a:latin typeface="+mj-ea"/>
                <a:ea typeface="+mj-ea"/>
              </a:rPr>
              <a:t>개별작성</a:t>
            </a:r>
            <a:endParaRPr lang="en-US" altLang="ko-KR" sz="3600" b="1" dirty="0" smtClean="0">
              <a:solidFill>
                <a:srgbClr val="37415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8462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2. </a:t>
            </a:r>
            <a:r>
              <a:rPr lang="ko-KR" altLang="en-US" sz="2000" dirty="0" smtClean="0">
                <a:latin typeface="+mn-ea"/>
              </a:rPr>
              <a:t>상권분석</a:t>
            </a:r>
            <a:endParaRPr lang="ko-KR" altLang="en-US" sz="2000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n-ea"/>
              </a:rPr>
              <a:t>신탄진동</a:t>
            </a:r>
            <a:endParaRPr lang="ko-KR" altLang="en-US" sz="2000" dirty="0"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62372" y="1772816"/>
            <a:ext cx="8229600" cy="4392488"/>
          </a:xfrm>
          <a:prstGeom prst="rect">
            <a:avLst/>
          </a:prstGeom>
          <a:solidFill>
            <a:schemeClr val="accent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ko-KR" altLang="en-US" sz="2800" b="1" dirty="0">
                <a:solidFill>
                  <a:schemeClr val="tx1"/>
                </a:solidFill>
              </a:rPr>
              <a:t>신탄진동 전</a:t>
            </a:r>
            <a:r>
              <a:rPr lang="en-US" altLang="ko-KR" sz="2800" b="1" dirty="0">
                <a:solidFill>
                  <a:schemeClr val="tx1"/>
                </a:solidFill>
              </a:rPr>
              <a:t>/</a:t>
            </a:r>
            <a:r>
              <a:rPr lang="ko-KR" altLang="en-US" sz="2800" b="1" dirty="0">
                <a:solidFill>
                  <a:schemeClr val="tx1"/>
                </a:solidFill>
              </a:rPr>
              <a:t>부침개 업종 상권분석 </a:t>
            </a:r>
            <a:r>
              <a:rPr lang="ko-KR" altLang="en-US" sz="2800" b="1" dirty="0" smtClean="0">
                <a:solidFill>
                  <a:schemeClr val="tx1"/>
                </a:solidFill>
              </a:rPr>
              <a:t>개요</a:t>
            </a:r>
            <a:endParaRPr lang="en-US" altLang="ko-KR" sz="2800" b="1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dirty="0" smtClean="0">
                <a:solidFill>
                  <a:schemeClr val="tx1"/>
                </a:solidFill>
              </a:rPr>
              <a:t>반경 </a:t>
            </a:r>
            <a:r>
              <a:rPr lang="en-US" altLang="ko-KR" sz="2800" dirty="0" smtClean="0">
                <a:solidFill>
                  <a:schemeClr val="tx1"/>
                </a:solidFill>
              </a:rPr>
              <a:t>1km </a:t>
            </a:r>
            <a:r>
              <a:rPr lang="ko-KR" altLang="en-US" sz="2800" dirty="0" smtClean="0">
                <a:solidFill>
                  <a:schemeClr val="tx1"/>
                </a:solidFill>
              </a:rPr>
              <a:t>지역 업소 수 </a:t>
            </a:r>
            <a:r>
              <a:rPr lang="en-US" altLang="ko-KR" sz="2800" dirty="0" smtClean="0">
                <a:solidFill>
                  <a:schemeClr val="tx1"/>
                </a:solidFill>
              </a:rPr>
              <a:t>: 2</a:t>
            </a:r>
            <a:r>
              <a:rPr lang="ko-KR" altLang="en-US" sz="2800" dirty="0" smtClean="0">
                <a:solidFill>
                  <a:schemeClr val="tx1"/>
                </a:solidFill>
              </a:rPr>
              <a:t>개</a:t>
            </a:r>
            <a:endParaRPr lang="en-US" altLang="ko-KR" sz="2800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dirty="0" smtClean="0">
                <a:solidFill>
                  <a:schemeClr val="tx1"/>
                </a:solidFill>
              </a:rPr>
              <a:t>월평균 매출액</a:t>
            </a:r>
            <a:r>
              <a:rPr lang="en-US" altLang="ko-KR" sz="2800" dirty="0" smtClean="0">
                <a:solidFill>
                  <a:schemeClr val="tx1"/>
                </a:solidFill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</a:rPr>
              <a:t>매출건수 </a:t>
            </a:r>
            <a:r>
              <a:rPr lang="en-US" altLang="ko-KR" sz="2800" dirty="0" smtClean="0">
                <a:solidFill>
                  <a:schemeClr val="tx1"/>
                </a:solidFill>
              </a:rPr>
              <a:t>: 472</a:t>
            </a:r>
            <a:r>
              <a:rPr lang="ko-KR" altLang="en-US" sz="2800" dirty="0" smtClean="0">
                <a:solidFill>
                  <a:schemeClr val="tx1"/>
                </a:solidFill>
              </a:rPr>
              <a:t>만원</a:t>
            </a:r>
            <a:r>
              <a:rPr lang="en-US" altLang="ko-KR" sz="2800" dirty="0" smtClean="0">
                <a:solidFill>
                  <a:schemeClr val="tx1"/>
                </a:solidFill>
              </a:rPr>
              <a:t>/94</a:t>
            </a:r>
            <a:r>
              <a:rPr lang="ko-KR" altLang="en-US" sz="2800" dirty="0" smtClean="0">
                <a:solidFill>
                  <a:schemeClr val="tx1"/>
                </a:solidFill>
              </a:rPr>
              <a:t>건</a:t>
            </a:r>
            <a:endParaRPr lang="en-US" altLang="ko-KR" sz="2800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dirty="0" err="1" smtClean="0">
                <a:solidFill>
                  <a:schemeClr val="tx1"/>
                </a:solidFill>
              </a:rPr>
              <a:t>일평균</a:t>
            </a:r>
            <a:r>
              <a:rPr lang="ko-KR" altLang="en-US" sz="2800" dirty="0" smtClean="0">
                <a:solidFill>
                  <a:schemeClr val="tx1"/>
                </a:solidFill>
              </a:rPr>
              <a:t> 유동인구 </a:t>
            </a:r>
            <a:r>
              <a:rPr lang="en-US" altLang="ko-KR" sz="2800" dirty="0" smtClean="0">
                <a:solidFill>
                  <a:schemeClr val="tx1"/>
                </a:solidFill>
              </a:rPr>
              <a:t>: 126,520</a:t>
            </a:r>
            <a:r>
              <a:rPr lang="ko-KR" altLang="en-US" sz="2800" dirty="0" smtClean="0">
                <a:solidFill>
                  <a:schemeClr val="tx1"/>
                </a:solidFill>
              </a:rPr>
              <a:t>명</a:t>
            </a:r>
            <a:endParaRPr lang="en-US" altLang="ko-KR" sz="2800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dirty="0" smtClean="0">
                <a:solidFill>
                  <a:schemeClr val="tx1"/>
                </a:solidFill>
              </a:rPr>
              <a:t>최다 요일</a:t>
            </a:r>
            <a:r>
              <a:rPr lang="en-US" altLang="ko-KR" sz="2800" dirty="0" smtClean="0">
                <a:solidFill>
                  <a:schemeClr val="tx1"/>
                </a:solidFill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</a:rPr>
              <a:t>성별</a:t>
            </a:r>
            <a:r>
              <a:rPr lang="en-US" altLang="ko-KR" sz="2800" dirty="0" smtClean="0">
                <a:solidFill>
                  <a:schemeClr val="tx1"/>
                </a:solidFill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</a:rPr>
              <a:t>나이 </a:t>
            </a:r>
            <a:r>
              <a:rPr lang="en-US" altLang="ko-KR" sz="2800" dirty="0" smtClean="0">
                <a:solidFill>
                  <a:schemeClr val="tx1"/>
                </a:solidFill>
              </a:rPr>
              <a:t>: </a:t>
            </a:r>
            <a:r>
              <a:rPr lang="ko-KR" altLang="en-US" sz="2800" dirty="0" smtClean="0">
                <a:solidFill>
                  <a:schemeClr val="tx1"/>
                </a:solidFill>
              </a:rPr>
              <a:t>금요일</a:t>
            </a:r>
            <a:r>
              <a:rPr lang="en-US" altLang="ko-KR" sz="2800" dirty="0" smtClean="0">
                <a:solidFill>
                  <a:schemeClr val="tx1"/>
                </a:solidFill>
              </a:rPr>
              <a:t>/</a:t>
            </a:r>
            <a:r>
              <a:rPr lang="ko-KR" altLang="en-US" sz="2800" dirty="0">
                <a:solidFill>
                  <a:schemeClr val="tx1"/>
                </a:solidFill>
              </a:rPr>
              <a:t>남</a:t>
            </a:r>
            <a:r>
              <a:rPr lang="ko-KR" altLang="en-US" sz="2800" dirty="0" smtClean="0">
                <a:solidFill>
                  <a:schemeClr val="tx1"/>
                </a:solidFill>
              </a:rPr>
              <a:t>성</a:t>
            </a:r>
            <a:r>
              <a:rPr lang="en-US" altLang="ko-KR" sz="2800" dirty="0" smtClean="0">
                <a:solidFill>
                  <a:schemeClr val="tx1"/>
                </a:solidFill>
              </a:rPr>
              <a:t>/60</a:t>
            </a:r>
            <a:r>
              <a:rPr lang="ko-KR" altLang="en-US" sz="2800" dirty="0" smtClean="0">
                <a:solidFill>
                  <a:schemeClr val="tx1"/>
                </a:solidFill>
              </a:rPr>
              <a:t>대</a:t>
            </a:r>
            <a:endParaRPr lang="en-US" altLang="ko-KR" sz="2800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dirty="0" smtClean="0">
                <a:solidFill>
                  <a:schemeClr val="tx1"/>
                </a:solidFill>
              </a:rPr>
              <a:t>주거인구</a:t>
            </a:r>
            <a:r>
              <a:rPr lang="en-US" altLang="ko-KR" sz="2800" dirty="0" smtClean="0">
                <a:solidFill>
                  <a:schemeClr val="tx1"/>
                </a:solidFill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</a:rPr>
              <a:t>직장인구 </a:t>
            </a:r>
            <a:r>
              <a:rPr lang="en-US" altLang="ko-KR" sz="2800" dirty="0" smtClean="0">
                <a:solidFill>
                  <a:schemeClr val="tx1"/>
                </a:solidFill>
              </a:rPr>
              <a:t>: 29,190</a:t>
            </a:r>
            <a:r>
              <a:rPr lang="ko-KR" altLang="en-US" sz="2800" dirty="0" smtClean="0">
                <a:solidFill>
                  <a:schemeClr val="tx1"/>
                </a:solidFill>
              </a:rPr>
              <a:t>명</a:t>
            </a:r>
            <a:r>
              <a:rPr lang="en-US" altLang="ko-KR" sz="2800" dirty="0" smtClean="0">
                <a:solidFill>
                  <a:schemeClr val="tx1"/>
                </a:solidFill>
              </a:rPr>
              <a:t>/5,145</a:t>
            </a:r>
            <a:r>
              <a:rPr lang="ko-KR" altLang="en-US" sz="2800" dirty="0" smtClean="0">
                <a:solidFill>
                  <a:schemeClr val="tx1"/>
                </a:solidFill>
              </a:rPr>
              <a:t>명</a:t>
            </a:r>
            <a:endParaRPr lang="en-US" altLang="ko-KR" sz="2800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2372" y="6196662"/>
            <a:ext cx="47452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소상공인시장진흥공단 상권분석시스템 분석일자 </a:t>
            </a:r>
            <a:r>
              <a:rPr lang="en-US" altLang="ko-KR" sz="1200" dirty="0" smtClean="0"/>
              <a:t>2023</a:t>
            </a:r>
            <a:r>
              <a:rPr lang="ko-KR" altLang="en-US" sz="1200" dirty="0" smtClean="0"/>
              <a:t>년 </a:t>
            </a:r>
            <a:r>
              <a:rPr lang="en-US" altLang="ko-KR" sz="1200" dirty="0" smtClean="0"/>
              <a:t>7</a:t>
            </a:r>
            <a:r>
              <a:rPr lang="ko-KR" altLang="en-US" sz="1200" dirty="0" smtClean="0"/>
              <a:t>월 </a:t>
            </a:r>
            <a:r>
              <a:rPr lang="en-US" altLang="ko-KR" sz="1200" dirty="0" smtClean="0"/>
              <a:t>10</a:t>
            </a:r>
            <a:r>
              <a:rPr lang="ko-KR" altLang="en-US" sz="1200" dirty="0" smtClean="0"/>
              <a:t>일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2764489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돋움"/>
                <a:ea typeface="돋움"/>
              </a:rPr>
              <a:t>Ⅲ.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입지선정과 상권분석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2. </a:t>
            </a:r>
            <a:r>
              <a:rPr lang="ko-KR" altLang="en-US" sz="2000" dirty="0">
                <a:latin typeface="+mn-ea"/>
              </a:rPr>
              <a:t>상권분석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err="1" smtClean="0">
                <a:latin typeface="+mn-ea"/>
              </a:rPr>
              <a:t>석봉</a:t>
            </a:r>
            <a:r>
              <a:rPr lang="ko-KR" altLang="en-US" sz="2000" dirty="0" err="1">
                <a:latin typeface="+mn-ea"/>
              </a:rPr>
              <a:t>동</a:t>
            </a:r>
            <a:endParaRPr lang="ko-KR" altLang="en-US" sz="2000" dirty="0"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62372" y="1772816"/>
            <a:ext cx="8229600" cy="4392488"/>
          </a:xfrm>
          <a:prstGeom prst="rect">
            <a:avLst/>
          </a:prstGeom>
          <a:solidFill>
            <a:schemeClr val="accent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ko-KR" altLang="en-US" sz="2800" b="1" dirty="0" err="1" smtClean="0">
                <a:solidFill>
                  <a:schemeClr val="tx1"/>
                </a:solidFill>
              </a:rPr>
              <a:t>석봉동</a:t>
            </a:r>
            <a:r>
              <a:rPr lang="ko-KR" altLang="en-US" sz="2800" b="1" dirty="0" smtClean="0">
                <a:solidFill>
                  <a:schemeClr val="tx1"/>
                </a:solidFill>
              </a:rPr>
              <a:t> </a:t>
            </a:r>
            <a:r>
              <a:rPr lang="ko-KR" altLang="en-US" sz="2800" b="1" dirty="0">
                <a:solidFill>
                  <a:schemeClr val="tx1"/>
                </a:solidFill>
              </a:rPr>
              <a:t>전</a:t>
            </a:r>
            <a:r>
              <a:rPr lang="en-US" altLang="ko-KR" sz="2800" b="1" dirty="0">
                <a:solidFill>
                  <a:schemeClr val="tx1"/>
                </a:solidFill>
              </a:rPr>
              <a:t>/</a:t>
            </a:r>
            <a:r>
              <a:rPr lang="ko-KR" altLang="en-US" sz="2800" b="1" dirty="0">
                <a:solidFill>
                  <a:schemeClr val="tx1"/>
                </a:solidFill>
              </a:rPr>
              <a:t>부침개 업종 상권분석 </a:t>
            </a:r>
            <a:r>
              <a:rPr lang="ko-KR" altLang="en-US" sz="2800" b="1" dirty="0" smtClean="0">
                <a:solidFill>
                  <a:schemeClr val="tx1"/>
                </a:solidFill>
              </a:rPr>
              <a:t>개</a:t>
            </a:r>
            <a:r>
              <a:rPr lang="ko-KR" altLang="en-US" sz="2800" b="1" dirty="0">
                <a:solidFill>
                  <a:schemeClr val="tx1"/>
                </a:solidFill>
              </a:rPr>
              <a:t>요</a:t>
            </a:r>
            <a:endParaRPr lang="en-US" altLang="ko-KR" sz="2800" b="1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dirty="0" smtClean="0">
                <a:solidFill>
                  <a:schemeClr val="tx1"/>
                </a:solidFill>
              </a:rPr>
              <a:t>반경 </a:t>
            </a:r>
            <a:r>
              <a:rPr lang="en-US" altLang="ko-KR" sz="2800" dirty="0" smtClean="0">
                <a:solidFill>
                  <a:schemeClr val="tx1"/>
                </a:solidFill>
              </a:rPr>
              <a:t>1km </a:t>
            </a:r>
            <a:r>
              <a:rPr lang="ko-KR" altLang="en-US" sz="2800" dirty="0" smtClean="0">
                <a:solidFill>
                  <a:schemeClr val="tx1"/>
                </a:solidFill>
              </a:rPr>
              <a:t>지역 업소 수 </a:t>
            </a:r>
            <a:r>
              <a:rPr lang="en-US" altLang="ko-KR" sz="2800" dirty="0" smtClean="0">
                <a:solidFill>
                  <a:schemeClr val="tx1"/>
                </a:solidFill>
              </a:rPr>
              <a:t>: 2</a:t>
            </a:r>
            <a:r>
              <a:rPr lang="ko-KR" altLang="en-US" sz="2800" dirty="0" smtClean="0">
                <a:solidFill>
                  <a:schemeClr val="tx1"/>
                </a:solidFill>
              </a:rPr>
              <a:t>개</a:t>
            </a:r>
            <a:endParaRPr lang="en-US" altLang="ko-KR" sz="2800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dirty="0" smtClean="0">
                <a:solidFill>
                  <a:schemeClr val="tx1"/>
                </a:solidFill>
              </a:rPr>
              <a:t>월평균 매출액</a:t>
            </a:r>
            <a:r>
              <a:rPr lang="en-US" altLang="ko-KR" sz="2800" dirty="0" smtClean="0">
                <a:solidFill>
                  <a:schemeClr val="tx1"/>
                </a:solidFill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</a:rPr>
              <a:t>매출건수 </a:t>
            </a:r>
            <a:r>
              <a:rPr lang="en-US" altLang="ko-KR" sz="2800" dirty="0" smtClean="0">
                <a:solidFill>
                  <a:schemeClr val="tx1"/>
                </a:solidFill>
              </a:rPr>
              <a:t>: 497</a:t>
            </a:r>
            <a:r>
              <a:rPr lang="ko-KR" altLang="en-US" sz="2800" dirty="0" smtClean="0">
                <a:solidFill>
                  <a:schemeClr val="tx1"/>
                </a:solidFill>
              </a:rPr>
              <a:t>만원</a:t>
            </a:r>
            <a:r>
              <a:rPr lang="en-US" altLang="ko-KR" sz="2800" dirty="0" smtClean="0">
                <a:solidFill>
                  <a:schemeClr val="tx1"/>
                </a:solidFill>
              </a:rPr>
              <a:t>/164</a:t>
            </a:r>
            <a:r>
              <a:rPr lang="ko-KR" altLang="en-US" sz="2800" dirty="0" smtClean="0">
                <a:solidFill>
                  <a:schemeClr val="tx1"/>
                </a:solidFill>
              </a:rPr>
              <a:t>건</a:t>
            </a:r>
            <a:endParaRPr lang="en-US" altLang="ko-KR" sz="2800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dirty="0" err="1" smtClean="0">
                <a:solidFill>
                  <a:schemeClr val="tx1"/>
                </a:solidFill>
              </a:rPr>
              <a:t>일평균</a:t>
            </a:r>
            <a:r>
              <a:rPr lang="ko-KR" altLang="en-US" sz="2800" dirty="0" smtClean="0">
                <a:solidFill>
                  <a:schemeClr val="tx1"/>
                </a:solidFill>
              </a:rPr>
              <a:t> 유동인구 </a:t>
            </a:r>
            <a:r>
              <a:rPr lang="en-US" altLang="ko-KR" sz="2800" dirty="0" smtClean="0">
                <a:solidFill>
                  <a:schemeClr val="tx1"/>
                </a:solidFill>
              </a:rPr>
              <a:t>: 151,035</a:t>
            </a:r>
            <a:r>
              <a:rPr lang="ko-KR" altLang="en-US" sz="2800" dirty="0" smtClean="0">
                <a:solidFill>
                  <a:schemeClr val="tx1"/>
                </a:solidFill>
              </a:rPr>
              <a:t>명</a:t>
            </a:r>
            <a:endParaRPr lang="en-US" altLang="ko-KR" sz="2800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dirty="0" smtClean="0">
                <a:solidFill>
                  <a:schemeClr val="tx1"/>
                </a:solidFill>
              </a:rPr>
              <a:t>최다 요일</a:t>
            </a:r>
            <a:r>
              <a:rPr lang="en-US" altLang="ko-KR" sz="2800" dirty="0" smtClean="0">
                <a:solidFill>
                  <a:schemeClr val="tx1"/>
                </a:solidFill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</a:rPr>
              <a:t>성별</a:t>
            </a:r>
            <a:r>
              <a:rPr lang="en-US" altLang="ko-KR" sz="2800" dirty="0" smtClean="0">
                <a:solidFill>
                  <a:schemeClr val="tx1"/>
                </a:solidFill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</a:rPr>
              <a:t>나이 </a:t>
            </a:r>
            <a:r>
              <a:rPr lang="en-US" altLang="ko-KR" sz="2800" dirty="0" smtClean="0">
                <a:solidFill>
                  <a:schemeClr val="tx1"/>
                </a:solidFill>
              </a:rPr>
              <a:t>: </a:t>
            </a:r>
            <a:r>
              <a:rPr lang="ko-KR" altLang="en-US" sz="2800" dirty="0" smtClean="0">
                <a:solidFill>
                  <a:schemeClr val="tx1"/>
                </a:solidFill>
              </a:rPr>
              <a:t>금요일</a:t>
            </a:r>
            <a:r>
              <a:rPr lang="en-US" altLang="ko-KR" sz="2800" dirty="0" smtClean="0">
                <a:solidFill>
                  <a:schemeClr val="tx1"/>
                </a:solidFill>
              </a:rPr>
              <a:t>/</a:t>
            </a:r>
            <a:r>
              <a:rPr lang="ko-KR" altLang="en-US" sz="2800" dirty="0">
                <a:solidFill>
                  <a:schemeClr val="tx1"/>
                </a:solidFill>
              </a:rPr>
              <a:t>남</a:t>
            </a:r>
            <a:r>
              <a:rPr lang="ko-KR" altLang="en-US" sz="2800" dirty="0" smtClean="0">
                <a:solidFill>
                  <a:schemeClr val="tx1"/>
                </a:solidFill>
              </a:rPr>
              <a:t>성</a:t>
            </a:r>
            <a:r>
              <a:rPr lang="en-US" altLang="ko-KR" sz="2800" dirty="0" smtClean="0">
                <a:solidFill>
                  <a:schemeClr val="tx1"/>
                </a:solidFill>
              </a:rPr>
              <a:t>/60</a:t>
            </a:r>
            <a:r>
              <a:rPr lang="ko-KR" altLang="en-US" sz="2800" dirty="0" smtClean="0">
                <a:solidFill>
                  <a:schemeClr val="tx1"/>
                </a:solidFill>
              </a:rPr>
              <a:t>대</a:t>
            </a:r>
            <a:endParaRPr lang="en-US" altLang="ko-KR" sz="2800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dirty="0" smtClean="0">
                <a:solidFill>
                  <a:schemeClr val="tx1"/>
                </a:solidFill>
              </a:rPr>
              <a:t>주거인구</a:t>
            </a:r>
            <a:r>
              <a:rPr lang="en-US" altLang="ko-KR" sz="2800" dirty="0" smtClean="0">
                <a:solidFill>
                  <a:schemeClr val="tx1"/>
                </a:solidFill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</a:rPr>
              <a:t>직장인구 </a:t>
            </a:r>
            <a:r>
              <a:rPr lang="en-US" altLang="ko-KR" sz="2800" dirty="0" smtClean="0">
                <a:solidFill>
                  <a:schemeClr val="tx1"/>
                </a:solidFill>
              </a:rPr>
              <a:t>: 30,617</a:t>
            </a:r>
            <a:r>
              <a:rPr lang="ko-KR" altLang="en-US" sz="2800" dirty="0" smtClean="0">
                <a:solidFill>
                  <a:schemeClr val="tx1"/>
                </a:solidFill>
              </a:rPr>
              <a:t>명</a:t>
            </a:r>
            <a:r>
              <a:rPr lang="en-US" altLang="ko-KR" sz="2800" dirty="0" smtClean="0">
                <a:solidFill>
                  <a:schemeClr val="tx1"/>
                </a:solidFill>
              </a:rPr>
              <a:t>/7,683</a:t>
            </a:r>
            <a:r>
              <a:rPr lang="ko-KR" altLang="en-US" sz="2800" dirty="0" smtClean="0">
                <a:solidFill>
                  <a:schemeClr val="tx1"/>
                </a:solidFill>
              </a:rPr>
              <a:t>명</a:t>
            </a:r>
            <a:endParaRPr lang="en-US" altLang="ko-KR" sz="2800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2372" y="6196662"/>
            <a:ext cx="47452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소상공인시장진흥공단 상권분석시스템 분석일자 </a:t>
            </a:r>
            <a:r>
              <a:rPr lang="en-US" altLang="ko-KR" sz="1200" dirty="0" smtClean="0"/>
              <a:t>2023</a:t>
            </a:r>
            <a:r>
              <a:rPr lang="ko-KR" altLang="en-US" sz="1200" dirty="0" smtClean="0"/>
              <a:t>년 </a:t>
            </a:r>
            <a:r>
              <a:rPr lang="en-US" altLang="ko-KR" sz="1200" dirty="0" smtClean="0"/>
              <a:t>7</a:t>
            </a:r>
            <a:r>
              <a:rPr lang="ko-KR" altLang="en-US" sz="1200" dirty="0" smtClean="0"/>
              <a:t>월 </a:t>
            </a:r>
            <a:r>
              <a:rPr lang="en-US" altLang="ko-KR" sz="1200" dirty="0" smtClean="0"/>
              <a:t>10</a:t>
            </a:r>
            <a:r>
              <a:rPr lang="ko-KR" altLang="en-US" sz="1200" dirty="0" smtClean="0"/>
              <a:t>일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6578919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romanUcPeriod" startAt="4"/>
            </a:pPr>
            <a:r>
              <a:rPr lang="ko-KR" altLang="en-US" sz="7200" b="1" dirty="0" smtClean="0">
                <a:latin typeface="+mj-ea"/>
              </a:rPr>
              <a:t>상가디자</a:t>
            </a:r>
            <a:r>
              <a:rPr lang="ko-KR" altLang="en-US" sz="7200" b="1" dirty="0">
                <a:latin typeface="+mj-ea"/>
              </a:rPr>
              <a:t>인</a:t>
            </a:r>
          </a:p>
        </p:txBody>
      </p:sp>
    </p:spTree>
    <p:extLst>
      <p:ext uri="{BB962C8B-B14F-4D97-AF65-F5344CB8AC3E}">
        <p14:creationId xmlns:p14="http://schemas.microsoft.com/office/powerpoint/2010/main" val="8760053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b="1" dirty="0" smtClean="0">
                <a:solidFill>
                  <a:schemeClr val="bg1"/>
                </a:solidFill>
              </a:rPr>
              <a:t>Ⅳ</a:t>
            </a:r>
            <a:r>
              <a:rPr lang="en-US" altLang="ko-KR" sz="2000" dirty="0" smtClean="0">
                <a:solidFill>
                  <a:schemeClr val="bg1"/>
                </a:solidFill>
              </a:rPr>
              <a:t>. </a:t>
            </a:r>
            <a:r>
              <a:rPr lang="ko-KR" altLang="en-US" sz="2000" dirty="0" smtClean="0">
                <a:solidFill>
                  <a:schemeClr val="bg1"/>
                </a:solidFill>
                <a:latin typeface="나눔스퀘어 네오 OTF Heavy" pitchFamily="50" charset="-127"/>
                <a:ea typeface="나눔스퀘어 네오 OTF Heavy" pitchFamily="50" charset="-127"/>
              </a:rPr>
              <a:t>상가디자인</a:t>
            </a:r>
            <a:endParaRPr lang="ko-KR" altLang="en-US" sz="2000" dirty="0">
              <a:solidFill>
                <a:schemeClr val="bg1"/>
              </a:solidFill>
              <a:latin typeface="나눔스퀘어 네오 OTF Heavy" pitchFamily="50" charset="-127"/>
              <a:ea typeface="나눔스퀘어 네오 OTF Heavy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나눔스퀘어 네오 OTF Bold" pitchFamily="50" charset="-127"/>
                <a:ea typeface="나눔스퀘어 네오 OTF Bold" pitchFamily="50" charset="-127"/>
              </a:rPr>
              <a:t>1. </a:t>
            </a:r>
            <a:r>
              <a:rPr lang="ko-KR" altLang="en-US" sz="2000" dirty="0" err="1" smtClean="0">
                <a:latin typeface="나눔스퀘어 네오 OTF Bold" pitchFamily="50" charset="-127"/>
                <a:ea typeface="나눔스퀘어 네오 OTF Bold" pitchFamily="50" charset="-127"/>
              </a:rPr>
              <a:t>컨셉</a:t>
            </a:r>
            <a:endParaRPr lang="ko-KR" altLang="en-US" sz="2000" dirty="0">
              <a:latin typeface="나눔스퀘어 네오 OTF Bold" pitchFamily="50" charset="-127"/>
              <a:ea typeface="나눔스퀘어 네오 OTF Bold" pitchFamily="50" charset="-127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974698389"/>
              </p:ext>
            </p:extLst>
          </p:nvPr>
        </p:nvGraphicFramePr>
        <p:xfrm>
          <a:off x="2195736" y="184482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그룹 9"/>
          <p:cNvGrpSpPr/>
          <p:nvPr/>
        </p:nvGrpSpPr>
        <p:grpSpPr>
          <a:xfrm>
            <a:off x="1187624" y="3068960"/>
            <a:ext cx="1480839" cy="1480839"/>
            <a:chOff x="382488" y="1472"/>
            <a:chExt cx="1480839" cy="1480839"/>
          </a:xfrm>
        </p:grpSpPr>
        <p:sp>
          <p:nvSpPr>
            <p:cNvPr id="11" name="타원 10"/>
            <p:cNvSpPr/>
            <p:nvPr/>
          </p:nvSpPr>
          <p:spPr>
            <a:xfrm>
              <a:off x="382488" y="1472"/>
              <a:ext cx="1480839" cy="148083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타원 4"/>
            <p:cNvSpPr/>
            <p:nvPr/>
          </p:nvSpPr>
          <p:spPr>
            <a:xfrm>
              <a:off x="599352" y="218336"/>
              <a:ext cx="1047111" cy="10471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 latinLnBrk="1"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600" kern="1200" dirty="0" smtClean="0"/>
                <a:t>누구나</a:t>
              </a:r>
              <a:endParaRPr lang="en-US" altLang="ko-KR" sz="1600" dirty="0" smtClean="0"/>
            </a:p>
            <a:p>
              <a:pPr lvl="0" algn="ctr" defTabSz="711200" latinLnBrk="1"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600" kern="1200" dirty="0" smtClean="0"/>
                <a:t>오고 싶은 매력적인 장소</a:t>
              </a:r>
              <a:endParaRPr lang="ko-KR" altLang="en-US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356400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b="1" dirty="0">
                <a:solidFill>
                  <a:schemeClr val="bg1"/>
                </a:solidFill>
              </a:rPr>
              <a:t>Ⅳ</a:t>
            </a:r>
            <a:r>
              <a:rPr lang="en-US" altLang="ko-KR" sz="2000" dirty="0">
                <a:solidFill>
                  <a:schemeClr val="bg1"/>
                </a:solidFill>
              </a:rPr>
              <a:t>. </a:t>
            </a:r>
            <a:r>
              <a:rPr lang="ko-KR" altLang="en-US" sz="2000" dirty="0">
                <a:solidFill>
                  <a:schemeClr val="bg1"/>
                </a:solidFill>
                <a:latin typeface="나눔스퀘어 네오 OTF Heavy" pitchFamily="50" charset="-127"/>
                <a:ea typeface="나눔스퀘어 네오 OTF Heavy" pitchFamily="50" charset="-127"/>
              </a:rPr>
              <a:t>상가디자인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나눔스퀘어 네오 OTF Bold" pitchFamily="50" charset="-127"/>
                <a:ea typeface="나눔스퀘어 네오 OTF Bold" pitchFamily="50" charset="-127"/>
              </a:rPr>
              <a:t>1. </a:t>
            </a:r>
            <a:r>
              <a:rPr lang="ko-KR" altLang="en-US" sz="2000" dirty="0" err="1" smtClean="0">
                <a:latin typeface="나눔스퀘어 네오 OTF Bold" pitchFamily="50" charset="-127"/>
                <a:ea typeface="나눔스퀘어 네오 OTF Bold" pitchFamily="50" charset="-127"/>
              </a:rPr>
              <a:t>컨셉</a:t>
            </a:r>
            <a:endParaRPr lang="ko-KR" altLang="en-US" sz="2000" dirty="0">
              <a:latin typeface="나눔스퀘어 네오 OTF Bold" pitchFamily="50" charset="-127"/>
              <a:ea typeface="나눔스퀘어 네오 OTF Bold" pitchFamily="50" charset="-127"/>
            </a:endParaRPr>
          </a:p>
        </p:txBody>
      </p:sp>
      <p:graphicFrame>
        <p:nvGraphicFramePr>
          <p:cNvPr id="11" name="다이어그램 10"/>
          <p:cNvGraphicFramePr/>
          <p:nvPr>
            <p:extLst>
              <p:ext uri="{D42A27DB-BD31-4B8C-83A1-F6EECF244321}">
                <p14:modId xmlns:p14="http://schemas.microsoft.com/office/powerpoint/2010/main" val="1134555061"/>
              </p:ext>
            </p:extLst>
          </p:nvPr>
        </p:nvGraphicFramePr>
        <p:xfrm>
          <a:off x="462372" y="1628800"/>
          <a:ext cx="8229600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3" name="직사각형 32"/>
          <p:cNvSpPr/>
          <p:nvPr/>
        </p:nvSpPr>
        <p:spPr>
          <a:xfrm>
            <a:off x="462372" y="4221088"/>
            <a:ext cx="8070068" cy="151216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ko-KR" altLang="en-US" dirty="0"/>
              <a:t>실내에 펼쳐진 바다에 온 듯한 느낌의 인테리어로 </a:t>
            </a:r>
            <a:r>
              <a:rPr lang="ko-KR" altLang="en-US" dirty="0" smtClean="0"/>
              <a:t>감성적인 </a:t>
            </a:r>
            <a:r>
              <a:rPr lang="ko-KR" altLang="en-US" dirty="0"/>
              <a:t>분위기에서 </a:t>
            </a:r>
            <a:r>
              <a:rPr lang="ko-KR" altLang="en-US" dirty="0" smtClean="0"/>
              <a:t> 술을 </a:t>
            </a:r>
            <a:r>
              <a:rPr lang="ko-KR" altLang="en-US" dirty="0"/>
              <a:t>즐길 수 있도록 </a:t>
            </a:r>
            <a:r>
              <a:rPr lang="ko-KR" altLang="en-US" dirty="0" smtClean="0"/>
              <a:t>함</a:t>
            </a:r>
            <a:endParaRPr lang="en-US" altLang="ko-KR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ko-KR" altLang="en-US" dirty="0" smtClean="0"/>
              <a:t>고래 소품 활용으로 </a:t>
            </a:r>
            <a:r>
              <a:rPr lang="en-US" altLang="ko-KR" dirty="0" smtClean="0"/>
              <a:t>“</a:t>
            </a:r>
            <a:r>
              <a:rPr lang="ko-KR" altLang="en-US" dirty="0" err="1" smtClean="0"/>
              <a:t>신탄진</a:t>
            </a:r>
            <a:r>
              <a:rPr lang="ko-KR" altLang="en-US" dirty="0" smtClean="0"/>
              <a:t> 술고래</a:t>
            </a:r>
            <a:r>
              <a:rPr lang="en-US" altLang="ko-KR" dirty="0" smtClean="0"/>
              <a:t>”</a:t>
            </a:r>
            <a:r>
              <a:rPr lang="ko-KR" altLang="en-US" dirty="0" smtClean="0"/>
              <a:t>만의 </a:t>
            </a:r>
            <a:r>
              <a:rPr lang="ko-KR" altLang="en-US" dirty="0" err="1" smtClean="0"/>
              <a:t>아이덴티티</a:t>
            </a:r>
            <a:r>
              <a:rPr lang="ko-KR" altLang="en-US" dirty="0" smtClean="0"/>
              <a:t> 확립</a:t>
            </a:r>
            <a:endParaRPr lang="en-US" altLang="ko-KR" dirty="0" smtClean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smtClean="0"/>
              <a:t>독특한 </a:t>
            </a:r>
            <a:r>
              <a:rPr lang="ko-KR" altLang="en-US" dirty="0" err="1" smtClean="0"/>
              <a:t>컨셉으로</a:t>
            </a:r>
            <a:r>
              <a:rPr lang="ko-KR" altLang="en-US" dirty="0" smtClean="0"/>
              <a:t> 대전 내 필수 데이트 코스로 등극 목표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3369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b="1" dirty="0">
                <a:solidFill>
                  <a:schemeClr val="bg1"/>
                </a:solidFill>
              </a:rPr>
              <a:t>Ⅳ</a:t>
            </a:r>
            <a:r>
              <a:rPr lang="en-US" altLang="ko-KR" sz="2000" dirty="0">
                <a:solidFill>
                  <a:schemeClr val="bg1"/>
                </a:solidFill>
              </a:rPr>
              <a:t>. </a:t>
            </a:r>
            <a:r>
              <a:rPr lang="ko-KR" altLang="en-US" sz="2000" dirty="0">
                <a:solidFill>
                  <a:schemeClr val="bg1"/>
                </a:solidFill>
                <a:latin typeface="나눔스퀘어 네오 OTF Heavy" pitchFamily="50" charset="-127"/>
                <a:ea typeface="나눔스퀘어 네오 OTF Heavy" pitchFamily="50" charset="-127"/>
              </a:rPr>
              <a:t>상가디자인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나눔스퀘어 네오 OTF Bold" pitchFamily="50" charset="-127"/>
                <a:ea typeface="나눔스퀘어 네오 OTF Bold" pitchFamily="50" charset="-127"/>
              </a:rPr>
              <a:t>1. </a:t>
            </a:r>
            <a:r>
              <a:rPr lang="ko-KR" altLang="en-US" sz="2000" dirty="0" err="1">
                <a:latin typeface="나눔스퀘어 네오 OTF Bold" pitchFamily="50" charset="-127"/>
                <a:ea typeface="나눔스퀘어 네오 OTF Bold" pitchFamily="50" charset="-127"/>
              </a:rPr>
              <a:t>컨셉</a:t>
            </a:r>
            <a:endParaRPr lang="ko-KR" altLang="en-US" sz="2000" dirty="0">
              <a:latin typeface="나눔스퀘어 네오 OTF Bold" pitchFamily="50" charset="-127"/>
              <a:ea typeface="나눔스퀘어 네오 OTF Bold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나눔스퀘어 네오 OTF Bold" pitchFamily="50" charset="-127"/>
                <a:ea typeface="나눔스퀘어 네오 OTF Bold" pitchFamily="50" charset="-127"/>
              </a:rPr>
              <a:t>김포 카페 </a:t>
            </a:r>
            <a:r>
              <a:rPr lang="en-US" altLang="ko-KR" sz="2000" dirty="0" smtClean="0">
                <a:latin typeface="나눔스퀘어 네오 OTF Bold" pitchFamily="50" charset="-127"/>
                <a:ea typeface="나눔스퀘어 네오 OTF Bold" pitchFamily="50" charset="-127"/>
              </a:rPr>
              <a:t>“</a:t>
            </a:r>
            <a:r>
              <a:rPr lang="ko-KR" altLang="en-US" sz="2000" dirty="0" smtClean="0">
                <a:latin typeface="나눔스퀘어 네오 OTF Bold" pitchFamily="50" charset="-127"/>
                <a:ea typeface="나눔스퀘어 네오 OTF Bold" pitchFamily="50" charset="-127"/>
              </a:rPr>
              <a:t>수산공원</a:t>
            </a:r>
            <a:r>
              <a:rPr lang="en-US" altLang="ko-KR" sz="2000" dirty="0" smtClean="0">
                <a:latin typeface="나눔스퀘어 네오 OTF Bold" pitchFamily="50" charset="-127"/>
                <a:ea typeface="나눔스퀘어 네오 OTF Bold" pitchFamily="50" charset="-127"/>
              </a:rPr>
              <a:t>”</a:t>
            </a:r>
            <a:endParaRPr lang="ko-KR" altLang="en-US" sz="2000" dirty="0">
              <a:latin typeface="나눔스퀘어 네오 OTF Bold" pitchFamily="50" charset="-127"/>
              <a:ea typeface="나눔스퀘어 네오 OTF Bold" pitchFamily="50" charset="-127"/>
            </a:endParaRPr>
          </a:p>
        </p:txBody>
      </p:sp>
      <p:pic>
        <p:nvPicPr>
          <p:cNvPr id="2050" name="Picture 2" descr="C:\Users\user\Desktop\김포수산공원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71" y="1844824"/>
            <a:ext cx="2957501" cy="371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김포수산공원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359" y="1844825"/>
            <a:ext cx="2233613" cy="371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김포수산공원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44824"/>
            <a:ext cx="2784289" cy="371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32749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b="1" dirty="0">
                <a:solidFill>
                  <a:schemeClr val="bg1"/>
                </a:solidFill>
              </a:rPr>
              <a:t>Ⅳ</a:t>
            </a:r>
            <a:r>
              <a:rPr lang="en-US" altLang="ko-KR" sz="2000" dirty="0">
                <a:solidFill>
                  <a:schemeClr val="bg1"/>
                </a:solidFill>
              </a:rPr>
              <a:t>. </a:t>
            </a:r>
            <a:r>
              <a:rPr lang="ko-KR" altLang="en-US" sz="2000" dirty="0">
                <a:solidFill>
                  <a:schemeClr val="bg1"/>
                </a:solidFill>
                <a:latin typeface="나눔스퀘어 네오 OTF Heavy" pitchFamily="50" charset="-127"/>
                <a:ea typeface="나눔스퀘어 네오 OTF Heavy" pitchFamily="50" charset="-127"/>
              </a:rPr>
              <a:t>상가디자인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나눔스퀘어 네오 OTF Bold" pitchFamily="50" charset="-127"/>
                <a:ea typeface="나눔스퀘어 네오 OTF Bold" pitchFamily="50" charset="-127"/>
              </a:rPr>
              <a:t>1. </a:t>
            </a:r>
            <a:r>
              <a:rPr lang="ko-KR" altLang="en-US" sz="2000" dirty="0" err="1">
                <a:latin typeface="나눔스퀘어 네오 OTF Bold" pitchFamily="50" charset="-127"/>
                <a:ea typeface="나눔스퀘어 네오 OTF Bold" pitchFamily="50" charset="-127"/>
              </a:rPr>
              <a:t>컨셉</a:t>
            </a:r>
            <a:endParaRPr lang="ko-KR" altLang="en-US" sz="2000" dirty="0">
              <a:latin typeface="나눔스퀘어 네오 OTF Bold" pitchFamily="50" charset="-127"/>
              <a:ea typeface="나눔스퀘어 네오 OTF Bold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나눔스퀘어 네오 OTF Bold" pitchFamily="50" charset="-127"/>
                <a:ea typeface="나눔스퀘어 네오 OTF Bold" pitchFamily="50" charset="-127"/>
              </a:rPr>
              <a:t>시흥 카페 </a:t>
            </a:r>
            <a:r>
              <a:rPr lang="en-US" altLang="ko-KR" sz="2000" dirty="0" smtClean="0">
                <a:latin typeface="나눔스퀘어 네오 OTF Bold" pitchFamily="50" charset="-127"/>
                <a:ea typeface="나눔스퀘어 네오 OTF Bold" pitchFamily="50" charset="-127"/>
              </a:rPr>
              <a:t>“</a:t>
            </a:r>
            <a:r>
              <a:rPr lang="ko-KR" altLang="en-US" sz="2000" dirty="0" smtClean="0">
                <a:latin typeface="나눔스퀘어 네오 OTF Bold" pitchFamily="50" charset="-127"/>
                <a:ea typeface="나눔스퀘어 네오 OTF Bold" pitchFamily="50" charset="-127"/>
              </a:rPr>
              <a:t>파랑고래</a:t>
            </a:r>
            <a:r>
              <a:rPr lang="en-US" altLang="ko-KR" sz="2000" dirty="0" smtClean="0">
                <a:latin typeface="나눔스퀘어 네오 OTF Bold" pitchFamily="50" charset="-127"/>
                <a:ea typeface="나눔스퀘어 네오 OTF Bold" pitchFamily="50" charset="-127"/>
              </a:rPr>
              <a:t>”</a:t>
            </a:r>
            <a:endParaRPr lang="ko-KR" altLang="en-US" sz="2000" dirty="0">
              <a:latin typeface="나눔스퀘어 네오 OTF Bold" pitchFamily="50" charset="-127"/>
              <a:ea typeface="나눔스퀘어 네오 OTF Bold" pitchFamily="50" charset="-127"/>
            </a:endParaRPr>
          </a:p>
        </p:txBody>
      </p:sp>
      <p:pic>
        <p:nvPicPr>
          <p:cNvPr id="1026" name="Picture 2" descr="C:\Users\user\Desktop\Screenshot 2023-07-12 at 09.20.4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208" y="1784665"/>
            <a:ext cx="2743200" cy="227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Screenshot 2023-07-12 at 09.20.5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408" y="4052962"/>
            <a:ext cx="274320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Screenshot 2023-07-12 at 09.21.0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208" y="4062487"/>
            <a:ext cx="27432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Screenshot 2023-07-12 at 09.20.2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73" y="4062487"/>
            <a:ext cx="274320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20220704＿182653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74"/>
          <a:stretch/>
        </p:blipFill>
        <p:spPr bwMode="auto">
          <a:xfrm>
            <a:off x="5682808" y="1784665"/>
            <a:ext cx="3024875" cy="227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Screenshot 2023-07-12 at 09.17.4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73" y="1772816"/>
            <a:ext cx="3051426" cy="228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46161" y="3501008"/>
            <a:ext cx="188384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시흥 카페 </a:t>
            </a:r>
            <a:r>
              <a:rPr lang="en-US" altLang="ko-KR" sz="1400" dirty="0" smtClean="0"/>
              <a:t>“</a:t>
            </a:r>
            <a:r>
              <a:rPr lang="ko-KR" altLang="en-US" sz="1400" dirty="0" smtClean="0"/>
              <a:t>파랑고래</a:t>
            </a:r>
            <a:r>
              <a:rPr lang="en-US" altLang="ko-KR" sz="1400" dirty="0" smtClean="0"/>
              <a:t>”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98576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b="1" dirty="0">
                <a:solidFill>
                  <a:schemeClr val="bg1"/>
                </a:solidFill>
              </a:rPr>
              <a:t>Ⅳ</a:t>
            </a:r>
            <a:r>
              <a:rPr lang="en-US" altLang="ko-KR" sz="2000" dirty="0">
                <a:solidFill>
                  <a:schemeClr val="bg1"/>
                </a:solidFill>
              </a:rPr>
              <a:t>. </a:t>
            </a:r>
            <a:r>
              <a:rPr lang="ko-KR" altLang="en-US" sz="2000" dirty="0">
                <a:solidFill>
                  <a:schemeClr val="bg1"/>
                </a:solidFill>
                <a:latin typeface="나눔스퀘어 네오 OTF Heavy" pitchFamily="50" charset="-127"/>
                <a:ea typeface="나눔스퀘어 네오 OTF Heavy" pitchFamily="50" charset="-127"/>
              </a:rPr>
              <a:t>상가디자인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나눔스퀘어 네오 OTF Bold" pitchFamily="50" charset="-127"/>
                <a:ea typeface="나눔스퀘어 네오 OTF Bold" pitchFamily="50" charset="-127"/>
              </a:rPr>
              <a:t>1. </a:t>
            </a:r>
            <a:r>
              <a:rPr lang="ko-KR" altLang="en-US" sz="2000" dirty="0" err="1">
                <a:latin typeface="나눔스퀘어 네오 OTF Bold" pitchFamily="50" charset="-127"/>
                <a:ea typeface="나눔스퀘어 네오 OTF Bold" pitchFamily="50" charset="-127"/>
              </a:rPr>
              <a:t>컨셉</a:t>
            </a:r>
            <a:endParaRPr lang="ko-KR" altLang="en-US" sz="2000" dirty="0">
              <a:latin typeface="나눔스퀘어 네오 OTF Bold" pitchFamily="50" charset="-127"/>
              <a:ea typeface="나눔스퀘어 네오 OTF Bold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나눔스퀘어 네오 OTF Bold" pitchFamily="50" charset="-127"/>
                <a:ea typeface="나눔스퀘어 네오 OTF Bold" pitchFamily="50" charset="-127"/>
              </a:rPr>
              <a:t>대전 신세계백화점 </a:t>
            </a:r>
            <a:r>
              <a:rPr lang="en-US" altLang="ko-KR" sz="2000" dirty="0" smtClean="0">
                <a:latin typeface="나눔스퀘어 네오 OTF Bold" pitchFamily="50" charset="-127"/>
                <a:ea typeface="나눔스퀘어 네오 OTF Bold" pitchFamily="50" charset="-127"/>
              </a:rPr>
              <a:t>“</a:t>
            </a:r>
            <a:r>
              <a:rPr lang="ko-KR" altLang="en-US" sz="2000" dirty="0" smtClean="0">
                <a:latin typeface="나눔스퀘어 네오 OTF Bold" pitchFamily="50" charset="-127"/>
                <a:ea typeface="나눔스퀘어 네오 OTF Bold" pitchFamily="50" charset="-127"/>
              </a:rPr>
              <a:t>선양소주 팝업스토어</a:t>
            </a:r>
            <a:r>
              <a:rPr lang="en-US" altLang="ko-KR" sz="2000" dirty="0" smtClean="0">
                <a:latin typeface="나눔스퀘어 네오 OTF Bold" pitchFamily="50" charset="-127"/>
                <a:ea typeface="나눔스퀘어 네오 OTF Bold" pitchFamily="50" charset="-127"/>
              </a:rPr>
              <a:t>”</a:t>
            </a:r>
            <a:endParaRPr lang="ko-KR" altLang="en-US" sz="2000" dirty="0">
              <a:latin typeface="나눔스퀘어 네오 OTF Bold" pitchFamily="50" charset="-127"/>
              <a:ea typeface="나눔스퀘어 네오 OTF Bold" pitchFamily="50" charset="-127"/>
            </a:endParaRPr>
          </a:p>
        </p:txBody>
      </p:sp>
      <p:pic>
        <p:nvPicPr>
          <p:cNvPr id="3076" name="Picture 4" descr="▲ ㈜맥키스컴퍼니가 국내 최저 도수·최저 칼로리 소주 ‘선양(鮮洋)’ 출시를 기념해 팝업스토어를 오픈했다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72" y="1815810"/>
            <a:ext cx="4248472" cy="283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cdn.ccdailynews.com/news/photo/202303/2189427_638205_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068" y="1815811"/>
            <a:ext cx="4248471" cy="283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dn.ccdailynews.com/news/photo/202303/2189427_638204_2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811" y="3968583"/>
            <a:ext cx="3425552" cy="2283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0504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b="1" dirty="0">
                <a:solidFill>
                  <a:schemeClr val="bg1"/>
                </a:solidFill>
              </a:rPr>
              <a:t>Ⅳ</a:t>
            </a:r>
            <a:r>
              <a:rPr lang="en-US" altLang="ko-KR" sz="2000" dirty="0">
                <a:solidFill>
                  <a:schemeClr val="bg1"/>
                </a:solidFill>
              </a:rPr>
              <a:t>. </a:t>
            </a:r>
            <a:r>
              <a:rPr lang="ko-KR" altLang="en-US" sz="2000" dirty="0">
                <a:solidFill>
                  <a:schemeClr val="bg1"/>
                </a:solidFill>
                <a:latin typeface="나눔스퀘어 네오 OTF Heavy" pitchFamily="50" charset="-127"/>
                <a:ea typeface="나눔스퀘어 네오 OTF Heavy" pitchFamily="50" charset="-127"/>
              </a:rPr>
              <a:t>상가디자인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나눔스퀘어 네오 OTF Bold" pitchFamily="50" charset="-127"/>
                <a:ea typeface="나눔스퀘어 네오 OTF Bold" pitchFamily="50" charset="-127"/>
              </a:rPr>
              <a:t>2. </a:t>
            </a:r>
            <a:r>
              <a:rPr lang="ko-KR" altLang="en-US" sz="2000" dirty="0" smtClean="0">
                <a:latin typeface="나눔스퀘어 네오 OTF Bold" pitchFamily="50" charset="-127"/>
                <a:ea typeface="나눔스퀘어 네오 OTF Bold" pitchFamily="50" charset="-127"/>
              </a:rPr>
              <a:t>내부 구</a:t>
            </a:r>
            <a:r>
              <a:rPr lang="ko-KR" altLang="en-US" sz="2000" dirty="0">
                <a:latin typeface="나눔스퀘어 네오 OTF Bold" pitchFamily="50" charset="-127"/>
                <a:ea typeface="나눔스퀘어 네오 OTF Bold" pitchFamily="50" charset="-127"/>
              </a:rPr>
              <a:t>조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462372" y="1888908"/>
            <a:ext cx="5693804" cy="39163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462373" y="1899712"/>
            <a:ext cx="827356" cy="27259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주방</a:t>
            </a:r>
            <a:endParaRPr lang="ko-KR" altLang="en-US" dirty="0"/>
          </a:p>
        </p:txBody>
      </p:sp>
      <p:sp>
        <p:nvSpPr>
          <p:cNvPr id="5" name="원형 4"/>
          <p:cNvSpPr/>
          <p:nvPr/>
        </p:nvSpPr>
        <p:spPr>
          <a:xfrm>
            <a:off x="5616116" y="4990501"/>
            <a:ext cx="1080120" cy="1080120"/>
          </a:xfrm>
          <a:prstGeom prst="pie">
            <a:avLst>
              <a:gd name="adj1" fmla="val 10800000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59049" y="5035217"/>
            <a:ext cx="830679" cy="77004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/>
              <a:t>화장</a:t>
            </a:r>
            <a:r>
              <a:rPr lang="ko-KR" altLang="en-US" sz="1600" dirty="0"/>
              <a:t>실</a:t>
            </a:r>
          </a:p>
        </p:txBody>
      </p:sp>
      <p:grpSp>
        <p:nvGrpSpPr>
          <p:cNvPr id="34" name="그룹 33"/>
          <p:cNvGrpSpPr/>
          <p:nvPr/>
        </p:nvGrpSpPr>
        <p:grpSpPr>
          <a:xfrm>
            <a:off x="1895885" y="1904762"/>
            <a:ext cx="2901481" cy="702076"/>
            <a:chOff x="1895885" y="1904762"/>
            <a:chExt cx="2901481" cy="702076"/>
          </a:xfrm>
        </p:grpSpPr>
        <p:grpSp>
          <p:nvGrpSpPr>
            <p:cNvPr id="7" name="그룹 6"/>
            <p:cNvGrpSpPr/>
            <p:nvPr/>
          </p:nvGrpSpPr>
          <p:grpSpPr>
            <a:xfrm>
              <a:off x="1895885" y="1904762"/>
              <a:ext cx="864096" cy="702076"/>
              <a:chOff x="539551" y="3147563"/>
              <a:chExt cx="864096" cy="702076"/>
            </a:xfrm>
            <a:solidFill>
              <a:schemeClr val="tx1"/>
            </a:solidFill>
          </p:grpSpPr>
          <p:sp>
            <p:nvSpPr>
              <p:cNvPr id="12" name="직사각형 11"/>
              <p:cNvSpPr/>
              <p:nvPr/>
            </p:nvSpPr>
            <p:spPr>
              <a:xfrm rot="5400000">
                <a:off x="620561" y="3282577"/>
                <a:ext cx="702076" cy="432047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ko-KR" altLang="en-US" sz="1100" dirty="0" smtClean="0"/>
                  <a:t>테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smtClean="0"/>
                  <a:t>이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err="1" smtClean="0"/>
                  <a:t>블</a:t>
                </a:r>
                <a:endParaRPr lang="ko-KR" altLang="en-US" sz="1100" dirty="0"/>
              </a:p>
            </p:txBody>
          </p:sp>
          <p:sp>
            <p:nvSpPr>
              <p:cNvPr id="6" name="타원 5"/>
              <p:cNvSpPr/>
              <p:nvPr/>
            </p:nvSpPr>
            <p:spPr>
              <a:xfrm>
                <a:off x="539551" y="3204168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타원 13"/>
              <p:cNvSpPr/>
              <p:nvPr/>
            </p:nvSpPr>
            <p:spPr>
              <a:xfrm>
                <a:off x="539551" y="3562891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타원 17"/>
              <p:cNvSpPr/>
              <p:nvPr/>
            </p:nvSpPr>
            <p:spPr>
              <a:xfrm>
                <a:off x="1187623" y="321297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타원 18"/>
              <p:cNvSpPr/>
              <p:nvPr/>
            </p:nvSpPr>
            <p:spPr>
              <a:xfrm>
                <a:off x="1187623" y="357301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" name="그룹 19"/>
            <p:cNvGrpSpPr/>
            <p:nvPr/>
          </p:nvGrpSpPr>
          <p:grpSpPr>
            <a:xfrm>
              <a:off x="2914577" y="1904762"/>
              <a:ext cx="864096" cy="702076"/>
              <a:chOff x="539551" y="3147563"/>
              <a:chExt cx="864096" cy="702076"/>
            </a:xfrm>
            <a:solidFill>
              <a:schemeClr val="tx1"/>
            </a:solidFill>
          </p:grpSpPr>
          <p:sp>
            <p:nvSpPr>
              <p:cNvPr id="21" name="직사각형 20"/>
              <p:cNvSpPr/>
              <p:nvPr/>
            </p:nvSpPr>
            <p:spPr>
              <a:xfrm rot="5400000">
                <a:off x="620561" y="3282577"/>
                <a:ext cx="702076" cy="432047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ko-KR" altLang="en-US" sz="1100" dirty="0" smtClean="0"/>
                  <a:t>테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smtClean="0"/>
                  <a:t>이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err="1" smtClean="0"/>
                  <a:t>블</a:t>
                </a:r>
                <a:endParaRPr lang="ko-KR" altLang="en-US" sz="1100" dirty="0"/>
              </a:p>
            </p:txBody>
          </p:sp>
          <p:sp>
            <p:nvSpPr>
              <p:cNvPr id="22" name="타원 21"/>
              <p:cNvSpPr/>
              <p:nvPr/>
            </p:nvSpPr>
            <p:spPr>
              <a:xfrm>
                <a:off x="539551" y="3204168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" name="타원 22"/>
              <p:cNvSpPr/>
              <p:nvPr/>
            </p:nvSpPr>
            <p:spPr>
              <a:xfrm>
                <a:off x="539551" y="3562891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" name="타원 23"/>
              <p:cNvSpPr/>
              <p:nvPr/>
            </p:nvSpPr>
            <p:spPr>
              <a:xfrm>
                <a:off x="1187623" y="321297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타원 24"/>
              <p:cNvSpPr/>
              <p:nvPr/>
            </p:nvSpPr>
            <p:spPr>
              <a:xfrm>
                <a:off x="1187623" y="357301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6" name="그룹 25"/>
            <p:cNvGrpSpPr/>
            <p:nvPr/>
          </p:nvGrpSpPr>
          <p:grpSpPr>
            <a:xfrm>
              <a:off x="3933270" y="1904762"/>
              <a:ext cx="864096" cy="702076"/>
              <a:chOff x="539551" y="3147563"/>
              <a:chExt cx="864096" cy="702076"/>
            </a:xfrm>
            <a:solidFill>
              <a:schemeClr val="tx1"/>
            </a:solidFill>
          </p:grpSpPr>
          <p:sp>
            <p:nvSpPr>
              <p:cNvPr id="27" name="직사각형 26"/>
              <p:cNvSpPr/>
              <p:nvPr/>
            </p:nvSpPr>
            <p:spPr>
              <a:xfrm rot="5400000">
                <a:off x="620561" y="3282577"/>
                <a:ext cx="702076" cy="432047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ko-KR" altLang="en-US" sz="1100" dirty="0" smtClean="0"/>
                  <a:t>테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smtClean="0"/>
                  <a:t>이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err="1" smtClean="0"/>
                  <a:t>블</a:t>
                </a:r>
                <a:endParaRPr lang="ko-KR" altLang="en-US" sz="1100" dirty="0"/>
              </a:p>
            </p:txBody>
          </p:sp>
          <p:sp>
            <p:nvSpPr>
              <p:cNvPr id="28" name="타원 27"/>
              <p:cNvSpPr/>
              <p:nvPr/>
            </p:nvSpPr>
            <p:spPr>
              <a:xfrm>
                <a:off x="539551" y="3204168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" name="타원 28"/>
              <p:cNvSpPr/>
              <p:nvPr/>
            </p:nvSpPr>
            <p:spPr>
              <a:xfrm>
                <a:off x="539551" y="3562891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" name="타원 29"/>
              <p:cNvSpPr/>
              <p:nvPr/>
            </p:nvSpPr>
            <p:spPr>
              <a:xfrm>
                <a:off x="1187623" y="321297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" name="타원 30"/>
              <p:cNvSpPr/>
              <p:nvPr/>
            </p:nvSpPr>
            <p:spPr>
              <a:xfrm>
                <a:off x="1187623" y="357301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3" name="현 12"/>
          <p:cNvSpPr/>
          <p:nvPr/>
        </p:nvSpPr>
        <p:spPr>
          <a:xfrm>
            <a:off x="5210899" y="2757351"/>
            <a:ext cx="1867537" cy="1868330"/>
          </a:xfrm>
          <a:prstGeom prst="chord">
            <a:avLst>
              <a:gd name="adj1" fmla="val 5383927"/>
              <a:gd name="adj2" fmla="val 1620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6696236" y="1888267"/>
            <a:ext cx="1995736" cy="8636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테이블 </a:t>
            </a:r>
            <a:r>
              <a:rPr lang="en-US" altLang="ko-KR" dirty="0" smtClean="0">
                <a:solidFill>
                  <a:schemeClr val="tx1"/>
                </a:solidFill>
              </a:rPr>
              <a:t>12</a:t>
            </a:r>
            <a:r>
              <a:rPr lang="ko-KR" altLang="en-US" dirty="0" smtClean="0">
                <a:solidFill>
                  <a:schemeClr val="tx1"/>
                </a:solidFill>
              </a:rPr>
              <a:t>개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좌석 </a:t>
            </a:r>
            <a:r>
              <a:rPr lang="en-US" altLang="ko-KR" dirty="0" smtClean="0">
                <a:solidFill>
                  <a:schemeClr val="tx1"/>
                </a:solidFill>
              </a:rPr>
              <a:t>48</a:t>
            </a:r>
            <a:r>
              <a:rPr lang="ko-KR" altLang="en-US" dirty="0" smtClean="0">
                <a:solidFill>
                  <a:schemeClr val="tx1"/>
                </a:solidFill>
              </a:rPr>
              <a:t>개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9" name="직선 화살표 연결선 8"/>
          <p:cNvCxnSpPr/>
          <p:nvPr/>
        </p:nvCxnSpPr>
        <p:spPr>
          <a:xfrm>
            <a:off x="5414849" y="2255799"/>
            <a:ext cx="1281387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직사각형 57"/>
          <p:cNvSpPr/>
          <p:nvPr/>
        </p:nvSpPr>
        <p:spPr>
          <a:xfrm>
            <a:off x="6687798" y="3259693"/>
            <a:ext cx="1995736" cy="8636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ko-KR" altLang="en-US" dirty="0" smtClean="0">
                <a:solidFill>
                  <a:schemeClr val="tx1"/>
                </a:solidFill>
              </a:rPr>
              <a:t>바다와 고래를 </a:t>
            </a:r>
            <a:r>
              <a:rPr lang="ko-KR" altLang="en-US" dirty="0" err="1" smtClean="0">
                <a:solidFill>
                  <a:schemeClr val="tx1"/>
                </a:solidFill>
              </a:rPr>
              <a:t>콘셉으로</a:t>
            </a:r>
            <a:r>
              <a:rPr lang="ko-KR" altLang="en-US" dirty="0" smtClean="0">
                <a:solidFill>
                  <a:schemeClr val="tx1"/>
                </a:solidFill>
              </a:rPr>
              <a:t> 한 지역 술 전시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72041" y="526416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출입구</a:t>
            </a:r>
            <a:endParaRPr lang="ko-KR" altLang="en-US" sz="11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894552" y="2810027"/>
            <a:ext cx="2895762" cy="702076"/>
            <a:chOff x="1895885" y="2929031"/>
            <a:chExt cx="2895762" cy="702076"/>
          </a:xfrm>
        </p:grpSpPr>
        <p:grpSp>
          <p:nvGrpSpPr>
            <p:cNvPr id="63" name="그룹 62"/>
            <p:cNvGrpSpPr/>
            <p:nvPr/>
          </p:nvGrpSpPr>
          <p:grpSpPr>
            <a:xfrm>
              <a:off x="1895885" y="2929031"/>
              <a:ext cx="864096" cy="702076"/>
              <a:chOff x="539551" y="3147563"/>
              <a:chExt cx="864096" cy="702076"/>
            </a:xfrm>
            <a:solidFill>
              <a:schemeClr val="tx1"/>
            </a:solidFill>
          </p:grpSpPr>
          <p:sp>
            <p:nvSpPr>
              <p:cNvPr id="64" name="직사각형 63"/>
              <p:cNvSpPr/>
              <p:nvPr/>
            </p:nvSpPr>
            <p:spPr>
              <a:xfrm rot="5400000">
                <a:off x="620561" y="3282577"/>
                <a:ext cx="702076" cy="432047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ko-KR" altLang="en-US" sz="1100" dirty="0" smtClean="0"/>
                  <a:t>테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smtClean="0"/>
                  <a:t>이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err="1" smtClean="0"/>
                  <a:t>블</a:t>
                </a:r>
                <a:endParaRPr lang="ko-KR" altLang="en-US" sz="1100" dirty="0"/>
              </a:p>
            </p:txBody>
          </p:sp>
          <p:sp>
            <p:nvSpPr>
              <p:cNvPr id="65" name="타원 64"/>
              <p:cNvSpPr/>
              <p:nvPr/>
            </p:nvSpPr>
            <p:spPr>
              <a:xfrm>
                <a:off x="539551" y="3204168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6" name="타원 65"/>
              <p:cNvSpPr/>
              <p:nvPr/>
            </p:nvSpPr>
            <p:spPr>
              <a:xfrm>
                <a:off x="539551" y="3562891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7" name="타원 66"/>
              <p:cNvSpPr/>
              <p:nvPr/>
            </p:nvSpPr>
            <p:spPr>
              <a:xfrm>
                <a:off x="1187623" y="321297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8" name="타원 67"/>
              <p:cNvSpPr/>
              <p:nvPr/>
            </p:nvSpPr>
            <p:spPr>
              <a:xfrm>
                <a:off x="1187623" y="357301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69" name="그룹 68"/>
            <p:cNvGrpSpPr/>
            <p:nvPr/>
          </p:nvGrpSpPr>
          <p:grpSpPr>
            <a:xfrm>
              <a:off x="2914577" y="2929031"/>
              <a:ext cx="864096" cy="702076"/>
              <a:chOff x="539551" y="3147563"/>
              <a:chExt cx="864096" cy="702076"/>
            </a:xfrm>
            <a:solidFill>
              <a:schemeClr val="tx1"/>
            </a:solidFill>
          </p:grpSpPr>
          <p:sp>
            <p:nvSpPr>
              <p:cNvPr id="70" name="직사각형 69"/>
              <p:cNvSpPr/>
              <p:nvPr/>
            </p:nvSpPr>
            <p:spPr>
              <a:xfrm rot="5400000">
                <a:off x="620561" y="3282577"/>
                <a:ext cx="702076" cy="432047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ko-KR" altLang="en-US" sz="1100" dirty="0" smtClean="0"/>
                  <a:t>테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smtClean="0"/>
                  <a:t>이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err="1" smtClean="0"/>
                  <a:t>블</a:t>
                </a:r>
                <a:endParaRPr lang="ko-KR" altLang="en-US" sz="1100" dirty="0"/>
              </a:p>
            </p:txBody>
          </p:sp>
          <p:sp>
            <p:nvSpPr>
              <p:cNvPr id="71" name="타원 70"/>
              <p:cNvSpPr/>
              <p:nvPr/>
            </p:nvSpPr>
            <p:spPr>
              <a:xfrm>
                <a:off x="539551" y="3204168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2" name="타원 71"/>
              <p:cNvSpPr/>
              <p:nvPr/>
            </p:nvSpPr>
            <p:spPr>
              <a:xfrm>
                <a:off x="539551" y="3562891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3" name="타원 72"/>
              <p:cNvSpPr/>
              <p:nvPr/>
            </p:nvSpPr>
            <p:spPr>
              <a:xfrm>
                <a:off x="1187623" y="321297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4" name="타원 73"/>
              <p:cNvSpPr/>
              <p:nvPr/>
            </p:nvSpPr>
            <p:spPr>
              <a:xfrm>
                <a:off x="1187623" y="357301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7" name="그룹 56"/>
            <p:cNvGrpSpPr/>
            <p:nvPr/>
          </p:nvGrpSpPr>
          <p:grpSpPr>
            <a:xfrm>
              <a:off x="3927551" y="2929031"/>
              <a:ext cx="864096" cy="702076"/>
              <a:chOff x="539551" y="3147563"/>
              <a:chExt cx="864096" cy="702076"/>
            </a:xfrm>
            <a:solidFill>
              <a:schemeClr val="tx1"/>
            </a:solidFill>
          </p:grpSpPr>
          <p:sp>
            <p:nvSpPr>
              <p:cNvPr id="59" name="직사각형 58"/>
              <p:cNvSpPr/>
              <p:nvPr/>
            </p:nvSpPr>
            <p:spPr>
              <a:xfrm rot="5400000">
                <a:off x="620561" y="3282577"/>
                <a:ext cx="702076" cy="432047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ko-KR" altLang="en-US" sz="1100" dirty="0" smtClean="0"/>
                  <a:t>테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smtClean="0"/>
                  <a:t>이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err="1" smtClean="0"/>
                  <a:t>블</a:t>
                </a:r>
                <a:endParaRPr lang="ko-KR" altLang="en-US" sz="1100" dirty="0"/>
              </a:p>
            </p:txBody>
          </p:sp>
          <p:sp>
            <p:nvSpPr>
              <p:cNvPr id="60" name="타원 59"/>
              <p:cNvSpPr/>
              <p:nvPr/>
            </p:nvSpPr>
            <p:spPr>
              <a:xfrm>
                <a:off x="539551" y="3204168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1" name="타원 60"/>
              <p:cNvSpPr/>
              <p:nvPr/>
            </p:nvSpPr>
            <p:spPr>
              <a:xfrm>
                <a:off x="539551" y="3562891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2" name="타원 61"/>
              <p:cNvSpPr/>
              <p:nvPr/>
            </p:nvSpPr>
            <p:spPr>
              <a:xfrm>
                <a:off x="1187623" y="321297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5" name="타원 74"/>
              <p:cNvSpPr/>
              <p:nvPr/>
            </p:nvSpPr>
            <p:spPr>
              <a:xfrm>
                <a:off x="1187623" y="357301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8" name="그룹 7"/>
          <p:cNvGrpSpPr/>
          <p:nvPr/>
        </p:nvGrpSpPr>
        <p:grpSpPr>
          <a:xfrm>
            <a:off x="1897753" y="4149080"/>
            <a:ext cx="2897744" cy="702076"/>
            <a:chOff x="1899622" y="3915071"/>
            <a:chExt cx="2897744" cy="702076"/>
          </a:xfrm>
        </p:grpSpPr>
        <p:grpSp>
          <p:nvGrpSpPr>
            <p:cNvPr id="88" name="그룹 87"/>
            <p:cNvGrpSpPr/>
            <p:nvPr/>
          </p:nvGrpSpPr>
          <p:grpSpPr>
            <a:xfrm>
              <a:off x="1899622" y="3915071"/>
              <a:ext cx="864096" cy="702076"/>
              <a:chOff x="539551" y="3147563"/>
              <a:chExt cx="864096" cy="702076"/>
            </a:xfrm>
            <a:solidFill>
              <a:schemeClr val="tx1"/>
            </a:solidFill>
          </p:grpSpPr>
          <p:sp>
            <p:nvSpPr>
              <p:cNvPr id="89" name="직사각형 88"/>
              <p:cNvSpPr/>
              <p:nvPr/>
            </p:nvSpPr>
            <p:spPr>
              <a:xfrm rot="5400000">
                <a:off x="620561" y="3282577"/>
                <a:ext cx="702076" cy="432047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ko-KR" altLang="en-US" sz="1100" dirty="0" smtClean="0"/>
                  <a:t>테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smtClean="0"/>
                  <a:t>이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err="1" smtClean="0"/>
                  <a:t>블</a:t>
                </a:r>
                <a:endParaRPr lang="ko-KR" altLang="en-US" sz="1100" dirty="0"/>
              </a:p>
            </p:txBody>
          </p:sp>
          <p:sp>
            <p:nvSpPr>
              <p:cNvPr id="90" name="타원 89"/>
              <p:cNvSpPr/>
              <p:nvPr/>
            </p:nvSpPr>
            <p:spPr>
              <a:xfrm>
                <a:off x="539551" y="3204168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1" name="타원 90"/>
              <p:cNvSpPr/>
              <p:nvPr/>
            </p:nvSpPr>
            <p:spPr>
              <a:xfrm>
                <a:off x="539551" y="3562891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2" name="타원 91"/>
              <p:cNvSpPr/>
              <p:nvPr/>
            </p:nvSpPr>
            <p:spPr>
              <a:xfrm>
                <a:off x="1187623" y="321297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타원 92"/>
              <p:cNvSpPr/>
              <p:nvPr/>
            </p:nvSpPr>
            <p:spPr>
              <a:xfrm>
                <a:off x="1187623" y="357301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4" name="그룹 93"/>
            <p:cNvGrpSpPr/>
            <p:nvPr/>
          </p:nvGrpSpPr>
          <p:grpSpPr>
            <a:xfrm>
              <a:off x="2918314" y="3915071"/>
              <a:ext cx="864096" cy="702076"/>
              <a:chOff x="539551" y="3147563"/>
              <a:chExt cx="864096" cy="702076"/>
            </a:xfrm>
            <a:solidFill>
              <a:schemeClr val="tx1"/>
            </a:solidFill>
          </p:grpSpPr>
          <p:sp>
            <p:nvSpPr>
              <p:cNvPr id="95" name="직사각형 94"/>
              <p:cNvSpPr/>
              <p:nvPr/>
            </p:nvSpPr>
            <p:spPr>
              <a:xfrm rot="5400000">
                <a:off x="620561" y="3282577"/>
                <a:ext cx="702076" cy="432047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ko-KR" altLang="en-US" sz="1100" dirty="0" smtClean="0"/>
                  <a:t>테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smtClean="0"/>
                  <a:t>이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err="1" smtClean="0"/>
                  <a:t>블</a:t>
                </a:r>
                <a:endParaRPr lang="ko-KR" altLang="en-US" sz="1100" dirty="0"/>
              </a:p>
            </p:txBody>
          </p:sp>
          <p:sp>
            <p:nvSpPr>
              <p:cNvPr id="96" name="타원 95"/>
              <p:cNvSpPr/>
              <p:nvPr/>
            </p:nvSpPr>
            <p:spPr>
              <a:xfrm>
                <a:off x="539551" y="3204168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7" name="타원 96"/>
              <p:cNvSpPr/>
              <p:nvPr/>
            </p:nvSpPr>
            <p:spPr>
              <a:xfrm>
                <a:off x="539551" y="3562891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8" name="타원 97"/>
              <p:cNvSpPr/>
              <p:nvPr/>
            </p:nvSpPr>
            <p:spPr>
              <a:xfrm>
                <a:off x="1187623" y="321297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9" name="타원 98"/>
              <p:cNvSpPr/>
              <p:nvPr/>
            </p:nvSpPr>
            <p:spPr>
              <a:xfrm>
                <a:off x="1187623" y="357301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76" name="그룹 75"/>
            <p:cNvGrpSpPr/>
            <p:nvPr/>
          </p:nvGrpSpPr>
          <p:grpSpPr>
            <a:xfrm>
              <a:off x="3933270" y="3915071"/>
              <a:ext cx="864096" cy="702076"/>
              <a:chOff x="539551" y="3147563"/>
              <a:chExt cx="864096" cy="702076"/>
            </a:xfrm>
            <a:solidFill>
              <a:schemeClr val="tx1"/>
            </a:solidFill>
          </p:grpSpPr>
          <p:sp>
            <p:nvSpPr>
              <p:cNvPr id="77" name="직사각형 76"/>
              <p:cNvSpPr/>
              <p:nvPr/>
            </p:nvSpPr>
            <p:spPr>
              <a:xfrm rot="5400000">
                <a:off x="620561" y="3282577"/>
                <a:ext cx="702076" cy="432047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ko-KR" altLang="en-US" sz="1100" dirty="0" smtClean="0"/>
                  <a:t>테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smtClean="0"/>
                  <a:t>이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err="1" smtClean="0"/>
                  <a:t>블</a:t>
                </a:r>
                <a:endParaRPr lang="ko-KR" altLang="en-US" sz="1100" dirty="0"/>
              </a:p>
            </p:txBody>
          </p:sp>
          <p:sp>
            <p:nvSpPr>
              <p:cNvPr id="78" name="타원 77"/>
              <p:cNvSpPr/>
              <p:nvPr/>
            </p:nvSpPr>
            <p:spPr>
              <a:xfrm>
                <a:off x="539551" y="3204168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타원 78"/>
              <p:cNvSpPr/>
              <p:nvPr/>
            </p:nvSpPr>
            <p:spPr>
              <a:xfrm>
                <a:off x="539551" y="3562891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타원 79"/>
              <p:cNvSpPr/>
              <p:nvPr/>
            </p:nvSpPr>
            <p:spPr>
              <a:xfrm>
                <a:off x="1187623" y="321297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1" name="타원 80"/>
              <p:cNvSpPr/>
              <p:nvPr/>
            </p:nvSpPr>
            <p:spPr>
              <a:xfrm>
                <a:off x="1187623" y="357301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" name="그룹 3"/>
          <p:cNvGrpSpPr/>
          <p:nvPr/>
        </p:nvGrpSpPr>
        <p:grpSpPr>
          <a:xfrm>
            <a:off x="1897753" y="5043932"/>
            <a:ext cx="2897744" cy="702076"/>
            <a:chOff x="1895885" y="5043932"/>
            <a:chExt cx="2897744" cy="702076"/>
          </a:xfrm>
        </p:grpSpPr>
        <p:grpSp>
          <p:nvGrpSpPr>
            <p:cNvPr id="82" name="그룹 81"/>
            <p:cNvGrpSpPr/>
            <p:nvPr/>
          </p:nvGrpSpPr>
          <p:grpSpPr>
            <a:xfrm>
              <a:off x="1895885" y="5043932"/>
              <a:ext cx="864096" cy="702076"/>
              <a:chOff x="539551" y="3147563"/>
              <a:chExt cx="864096" cy="702076"/>
            </a:xfrm>
            <a:solidFill>
              <a:schemeClr val="tx1"/>
            </a:solidFill>
          </p:grpSpPr>
          <p:sp>
            <p:nvSpPr>
              <p:cNvPr id="83" name="직사각형 82"/>
              <p:cNvSpPr/>
              <p:nvPr/>
            </p:nvSpPr>
            <p:spPr>
              <a:xfrm rot="5400000">
                <a:off x="620561" y="3282577"/>
                <a:ext cx="702076" cy="432047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ko-KR" altLang="en-US" sz="1100" dirty="0" smtClean="0"/>
                  <a:t>테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smtClean="0"/>
                  <a:t>이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err="1" smtClean="0"/>
                  <a:t>블</a:t>
                </a:r>
                <a:endParaRPr lang="ko-KR" altLang="en-US" sz="1100" dirty="0"/>
              </a:p>
            </p:txBody>
          </p:sp>
          <p:sp>
            <p:nvSpPr>
              <p:cNvPr id="84" name="타원 83"/>
              <p:cNvSpPr/>
              <p:nvPr/>
            </p:nvSpPr>
            <p:spPr>
              <a:xfrm>
                <a:off x="539551" y="3204168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5" name="타원 84"/>
              <p:cNvSpPr/>
              <p:nvPr/>
            </p:nvSpPr>
            <p:spPr>
              <a:xfrm>
                <a:off x="539551" y="3562891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6" name="타원 85"/>
              <p:cNvSpPr/>
              <p:nvPr/>
            </p:nvSpPr>
            <p:spPr>
              <a:xfrm>
                <a:off x="1187623" y="321297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7" name="타원 86"/>
              <p:cNvSpPr/>
              <p:nvPr/>
            </p:nvSpPr>
            <p:spPr>
              <a:xfrm>
                <a:off x="1187623" y="357301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00" name="그룹 99"/>
            <p:cNvGrpSpPr/>
            <p:nvPr/>
          </p:nvGrpSpPr>
          <p:grpSpPr>
            <a:xfrm>
              <a:off x="2914577" y="5043932"/>
              <a:ext cx="864096" cy="702076"/>
              <a:chOff x="539551" y="3147563"/>
              <a:chExt cx="864096" cy="702076"/>
            </a:xfrm>
            <a:solidFill>
              <a:schemeClr val="tx1"/>
            </a:solidFill>
          </p:grpSpPr>
          <p:sp>
            <p:nvSpPr>
              <p:cNvPr id="101" name="직사각형 100"/>
              <p:cNvSpPr/>
              <p:nvPr/>
            </p:nvSpPr>
            <p:spPr>
              <a:xfrm rot="5400000">
                <a:off x="620561" y="3282577"/>
                <a:ext cx="702076" cy="432047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ko-KR" altLang="en-US" sz="1100" dirty="0" smtClean="0"/>
                  <a:t>테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smtClean="0"/>
                  <a:t>이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err="1" smtClean="0"/>
                  <a:t>블</a:t>
                </a:r>
                <a:endParaRPr lang="ko-KR" altLang="en-US" sz="1100" dirty="0"/>
              </a:p>
            </p:txBody>
          </p:sp>
          <p:sp>
            <p:nvSpPr>
              <p:cNvPr id="102" name="타원 101"/>
              <p:cNvSpPr/>
              <p:nvPr/>
            </p:nvSpPr>
            <p:spPr>
              <a:xfrm>
                <a:off x="539551" y="3204168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3" name="타원 102"/>
              <p:cNvSpPr/>
              <p:nvPr/>
            </p:nvSpPr>
            <p:spPr>
              <a:xfrm>
                <a:off x="539551" y="3562891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4" name="타원 103"/>
              <p:cNvSpPr/>
              <p:nvPr/>
            </p:nvSpPr>
            <p:spPr>
              <a:xfrm>
                <a:off x="1187623" y="321297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5" name="타원 104"/>
              <p:cNvSpPr/>
              <p:nvPr/>
            </p:nvSpPr>
            <p:spPr>
              <a:xfrm>
                <a:off x="1187623" y="357301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06" name="그룹 105"/>
            <p:cNvGrpSpPr/>
            <p:nvPr/>
          </p:nvGrpSpPr>
          <p:grpSpPr>
            <a:xfrm>
              <a:off x="3929533" y="5043932"/>
              <a:ext cx="864096" cy="702076"/>
              <a:chOff x="539551" y="3147563"/>
              <a:chExt cx="864096" cy="702076"/>
            </a:xfrm>
            <a:solidFill>
              <a:schemeClr val="tx1"/>
            </a:solidFill>
          </p:grpSpPr>
          <p:sp>
            <p:nvSpPr>
              <p:cNvPr id="107" name="직사각형 106"/>
              <p:cNvSpPr/>
              <p:nvPr/>
            </p:nvSpPr>
            <p:spPr>
              <a:xfrm rot="5400000">
                <a:off x="620561" y="3282577"/>
                <a:ext cx="702076" cy="432047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ko-KR" altLang="en-US" sz="1100" dirty="0" smtClean="0"/>
                  <a:t>테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smtClean="0"/>
                  <a:t>이</a:t>
                </a:r>
                <a:endParaRPr lang="en-US" altLang="ko-KR" sz="1100" dirty="0" smtClean="0"/>
              </a:p>
              <a:p>
                <a:pPr algn="ctr"/>
                <a:r>
                  <a:rPr lang="ko-KR" altLang="en-US" sz="1100" dirty="0" err="1" smtClean="0"/>
                  <a:t>블</a:t>
                </a:r>
                <a:endParaRPr lang="ko-KR" altLang="en-US" sz="1100" dirty="0"/>
              </a:p>
            </p:txBody>
          </p:sp>
          <p:sp>
            <p:nvSpPr>
              <p:cNvPr id="108" name="타원 107"/>
              <p:cNvSpPr/>
              <p:nvPr/>
            </p:nvSpPr>
            <p:spPr>
              <a:xfrm>
                <a:off x="539551" y="3204168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9" name="타원 108"/>
              <p:cNvSpPr/>
              <p:nvPr/>
            </p:nvSpPr>
            <p:spPr>
              <a:xfrm>
                <a:off x="539551" y="3562891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0" name="타원 109"/>
              <p:cNvSpPr/>
              <p:nvPr/>
            </p:nvSpPr>
            <p:spPr>
              <a:xfrm>
                <a:off x="1187623" y="321297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1" name="타원 110"/>
              <p:cNvSpPr/>
              <p:nvPr/>
            </p:nvSpPr>
            <p:spPr>
              <a:xfrm>
                <a:off x="1187623" y="3573016"/>
                <a:ext cx="216024" cy="21602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cxnSp>
        <p:nvCxnSpPr>
          <p:cNvPr id="55" name="직선 화살표 연결선 54"/>
          <p:cNvCxnSpPr>
            <a:endCxn id="58" idx="1"/>
          </p:cNvCxnSpPr>
          <p:nvPr/>
        </p:nvCxnSpPr>
        <p:spPr>
          <a:xfrm>
            <a:off x="5623122" y="3691516"/>
            <a:ext cx="106467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53028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b="1" dirty="0">
                <a:solidFill>
                  <a:schemeClr val="bg1"/>
                </a:solidFill>
              </a:rPr>
              <a:t>Ⅳ</a:t>
            </a:r>
            <a:r>
              <a:rPr lang="en-US" altLang="ko-KR" sz="2000" dirty="0">
                <a:solidFill>
                  <a:schemeClr val="bg1"/>
                </a:solidFill>
              </a:rPr>
              <a:t>. </a:t>
            </a:r>
            <a:r>
              <a:rPr lang="ko-KR" altLang="en-US" sz="2000" dirty="0">
                <a:solidFill>
                  <a:schemeClr val="bg1"/>
                </a:solidFill>
                <a:latin typeface="나눔스퀘어 네오 OTF Heavy" pitchFamily="50" charset="-127"/>
                <a:ea typeface="나눔스퀘어 네오 OTF Heavy" pitchFamily="50" charset="-127"/>
              </a:rPr>
              <a:t>상가디자인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나눔스퀘어 네오 OTF Bold" pitchFamily="50" charset="-127"/>
                <a:ea typeface="나눔스퀘어 네오 OTF Bold" pitchFamily="50" charset="-127"/>
              </a:rPr>
              <a:t>3. </a:t>
            </a:r>
            <a:r>
              <a:rPr lang="ko-KR" altLang="en-US" sz="2000" dirty="0" smtClean="0">
                <a:latin typeface="나눔스퀘어 네오 OTF Bold" pitchFamily="50" charset="-127"/>
                <a:ea typeface="나눔스퀘어 네오 OTF Bold" pitchFamily="50" charset="-127"/>
              </a:rPr>
              <a:t>내부 인테리어 </a:t>
            </a:r>
            <a:r>
              <a:rPr lang="ko-KR" altLang="en-US" sz="2000" dirty="0" err="1" smtClean="0">
                <a:latin typeface="나눔스퀘어 네오 OTF Bold" pitchFamily="50" charset="-127"/>
                <a:ea typeface="나눔스퀘어 네오 OTF Bold" pitchFamily="50" charset="-127"/>
              </a:rPr>
              <a:t>컨셉</a:t>
            </a:r>
            <a:endParaRPr lang="ko-KR" altLang="en-US" sz="2000" dirty="0">
              <a:latin typeface="나눔스퀘어 네오 OTF Bold" pitchFamily="50" charset="-127"/>
              <a:ea typeface="나눔스퀘어 네오 OTF Bold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나눔스퀘어 네오 OTF Bold" pitchFamily="50" charset="-127"/>
                <a:ea typeface="나눔스퀘어 네오 OTF Bold" pitchFamily="50" charset="-127"/>
              </a:rPr>
              <a:t>식기 및 소품</a:t>
            </a:r>
            <a:endParaRPr lang="ko-KR" altLang="en-US" sz="2000" dirty="0">
              <a:latin typeface="나눔스퀘어 네오 OTF Bold" pitchFamily="50" charset="-127"/>
              <a:ea typeface="나눔스퀘어 네오 OTF Bold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2372" y="170080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식기도 마케팅</a:t>
            </a:r>
            <a:r>
              <a:rPr lang="en-US" altLang="ko-KR" dirty="0" smtClean="0"/>
              <a:t>! </a:t>
            </a:r>
            <a:r>
              <a:rPr lang="ko-KR" altLang="en-US" dirty="0" smtClean="0"/>
              <a:t>음식을 돋보이게 하는 수단</a:t>
            </a:r>
            <a:r>
              <a:rPr lang="en-US" altLang="ko-KR" dirty="0" smtClean="0"/>
              <a:t>! </a:t>
            </a:r>
          </a:p>
          <a:p>
            <a:r>
              <a:rPr lang="ko-KR" altLang="en-US" dirty="0" smtClean="0"/>
              <a:t>예쁜 그릇에 담긴 음식과 예쁜 소품을 보고 사진을 찍어 올리자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92182"/>
            <a:ext cx="1661356" cy="161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326961" y="2999761"/>
            <a:ext cx="45799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smtClean="0"/>
              <a:t>기본안주용 도자기 고래 접시 </a:t>
            </a:r>
            <a:r>
              <a:rPr lang="en-US" altLang="ko-KR" dirty="0" smtClean="0"/>
              <a:t>40</a:t>
            </a:r>
            <a:r>
              <a:rPr lang="ko-KR" altLang="en-US" dirty="0" smtClean="0"/>
              <a:t>개</a:t>
            </a:r>
            <a:r>
              <a:rPr lang="en-US" altLang="ko-KR" dirty="0" smtClean="0"/>
              <a:t>*4,500</a:t>
            </a:r>
            <a:r>
              <a:rPr lang="ko-KR" altLang="en-US" dirty="0" smtClean="0"/>
              <a:t>원</a:t>
            </a:r>
            <a:r>
              <a:rPr lang="en-US" altLang="ko-KR" dirty="0" smtClean="0"/>
              <a:t>=180,000</a:t>
            </a:r>
            <a:r>
              <a:rPr lang="ko-KR" altLang="en-US" dirty="0" smtClean="0"/>
              <a:t>원</a:t>
            </a:r>
            <a:endParaRPr lang="en-US" altLang="ko-K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smtClean="0"/>
              <a:t>소주용 고래잔 </a:t>
            </a:r>
            <a:r>
              <a:rPr lang="en-US" altLang="ko-KR" dirty="0" smtClean="0"/>
              <a:t>40</a:t>
            </a:r>
            <a:r>
              <a:rPr lang="ko-KR" altLang="en-US" dirty="0" smtClean="0"/>
              <a:t>개</a:t>
            </a:r>
            <a:r>
              <a:rPr lang="en-US" altLang="ko-KR" dirty="0" smtClean="0"/>
              <a:t>*1,500</a:t>
            </a:r>
            <a:r>
              <a:rPr lang="ko-KR" altLang="en-US" dirty="0" smtClean="0"/>
              <a:t>원</a:t>
            </a:r>
            <a:r>
              <a:rPr lang="en-US" altLang="ko-KR" dirty="0" smtClean="0"/>
              <a:t>=60,000</a:t>
            </a:r>
            <a:r>
              <a:rPr lang="ko-KR" altLang="en-US" dirty="0" smtClean="0"/>
              <a:t>원</a:t>
            </a:r>
            <a:endParaRPr lang="en-US" altLang="ko-K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smtClean="0"/>
              <a:t>선양소주잔 </a:t>
            </a:r>
            <a:r>
              <a:rPr lang="en-US" altLang="ko-KR" dirty="0" smtClean="0"/>
              <a:t>40</a:t>
            </a:r>
            <a:r>
              <a:rPr lang="ko-KR" altLang="en-US" dirty="0" smtClean="0"/>
              <a:t>개</a:t>
            </a:r>
            <a:r>
              <a:rPr lang="en-US" altLang="ko-KR" dirty="0" smtClean="0"/>
              <a:t>*6,500</a:t>
            </a:r>
            <a:r>
              <a:rPr lang="ko-KR" altLang="en-US" dirty="0" smtClean="0"/>
              <a:t>원</a:t>
            </a:r>
            <a:r>
              <a:rPr lang="en-US" altLang="ko-KR" dirty="0" smtClean="0"/>
              <a:t>=260,000</a:t>
            </a:r>
            <a:r>
              <a:rPr lang="ko-KR" altLang="en-US" dirty="0" smtClean="0"/>
              <a:t>원</a:t>
            </a:r>
            <a:endParaRPr lang="en-US" altLang="ko-K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smtClean="0"/>
              <a:t>막걸리잔 </a:t>
            </a:r>
            <a:r>
              <a:rPr lang="en-US" altLang="ko-KR" dirty="0" smtClean="0"/>
              <a:t>20</a:t>
            </a:r>
            <a:r>
              <a:rPr lang="ko-KR" altLang="en-US" dirty="0" smtClean="0"/>
              <a:t>개</a:t>
            </a:r>
            <a:r>
              <a:rPr lang="en-US" altLang="ko-KR" dirty="0" smtClean="0"/>
              <a:t>*5,400</a:t>
            </a:r>
            <a:r>
              <a:rPr lang="ko-KR" altLang="en-US" dirty="0" smtClean="0"/>
              <a:t>원</a:t>
            </a:r>
            <a:r>
              <a:rPr lang="en-US" altLang="ko-KR" dirty="0" smtClean="0"/>
              <a:t>=108,000</a:t>
            </a:r>
            <a:r>
              <a:rPr lang="ko-KR" altLang="en-US" dirty="0" smtClean="0"/>
              <a:t>원</a:t>
            </a:r>
            <a:endParaRPr lang="en-US" altLang="ko-KR" dirty="0" smtClean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215" y="2380149"/>
            <a:ext cx="1701363" cy="162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53923"/>
            <a:ext cx="1481497" cy="1694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933" y="4153923"/>
            <a:ext cx="1887646" cy="1694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3509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사업개요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n-ea"/>
              </a:rPr>
              <a:t>창업동기</a:t>
            </a:r>
            <a:endParaRPr lang="ko-KR" altLang="en-US" sz="2000" dirty="0"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-</a:t>
            </a:r>
            <a:endParaRPr lang="ko-KR" altLang="en-US" sz="2000" dirty="0">
              <a:latin typeface="+mn-ea"/>
            </a:endParaRPr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71081" y="1988840"/>
            <a:ext cx="8075240" cy="403244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en-US" altLang="ko-KR" sz="36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0" indent="0" algn="ctr">
              <a:buNone/>
            </a:pPr>
            <a:endParaRPr lang="en-US" altLang="ko-KR" sz="3600" b="1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0" indent="0" algn="ctr">
              <a:buNone/>
            </a:pPr>
            <a:r>
              <a:rPr lang="ko-KR" altLang="en-US" sz="3600" b="1" dirty="0" smtClean="0">
                <a:solidFill>
                  <a:srgbClr val="374151"/>
                </a:solidFill>
                <a:latin typeface="+mj-ea"/>
                <a:ea typeface="+mj-ea"/>
              </a:rPr>
              <a:t>개별작성</a:t>
            </a:r>
            <a:endParaRPr lang="en-US" altLang="ko-KR" sz="3600" b="1" dirty="0" smtClean="0">
              <a:solidFill>
                <a:srgbClr val="37415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6833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7200" b="1" dirty="0" smtClean="0">
                <a:latin typeface="+mj-ea"/>
              </a:rPr>
              <a:t>Ⅴ. </a:t>
            </a:r>
            <a:r>
              <a:rPr lang="ko-KR" altLang="en-US" sz="7200" b="1" dirty="0" smtClean="0">
                <a:latin typeface="+mj-ea"/>
              </a:rPr>
              <a:t>운영계획</a:t>
            </a:r>
            <a:endParaRPr lang="ko-KR" altLang="en-US" sz="72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10726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64980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dirty="0">
                <a:solidFill>
                  <a:schemeClr val="bg1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</a:rPr>
              <a:t>Ⅴ </a:t>
            </a:r>
            <a:r>
              <a:rPr lang="en-US" altLang="ko-KR" sz="2000" dirty="0" smtClean="0">
                <a:solidFill>
                  <a:schemeClr val="bg1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</a:rPr>
              <a:t>. </a:t>
            </a:r>
            <a:r>
              <a:rPr lang="ko-KR" altLang="en-US" sz="2000" dirty="0" smtClean="0">
                <a:solidFill>
                  <a:schemeClr val="bg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운영계획</a:t>
            </a:r>
            <a:endParaRPr lang="ko-KR" altLang="en-US" sz="2000" dirty="0">
              <a:solidFill>
                <a:schemeClr val="bg1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1. </a:t>
            </a:r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영업 및 마케팅 계획</a:t>
            </a:r>
            <a:endParaRPr lang="ko-KR" altLang="en-US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2372" y="1772816"/>
            <a:ext cx="8229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+mn-ea"/>
              </a:rPr>
              <a:t>① </a:t>
            </a:r>
            <a:r>
              <a:rPr lang="ko-KR" altLang="en-US" dirty="0" smtClean="0">
                <a:latin typeface="+mn-ea"/>
              </a:rPr>
              <a:t>영업계획</a:t>
            </a:r>
            <a:endParaRPr lang="en-US" altLang="ko-KR" dirty="0" smtClean="0"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운영시간 </a:t>
            </a:r>
            <a:r>
              <a:rPr lang="en-US" altLang="ko-KR" dirty="0" smtClean="0">
                <a:latin typeface="+mn-ea"/>
              </a:rPr>
              <a:t>: </a:t>
            </a:r>
            <a:r>
              <a:rPr lang="ko-KR" altLang="en-US" dirty="0" smtClean="0">
                <a:latin typeface="+mn-ea"/>
              </a:rPr>
              <a:t>월</a:t>
            </a:r>
            <a:r>
              <a:rPr lang="en-US" altLang="ko-KR" dirty="0" smtClean="0">
                <a:latin typeface="+mn-ea"/>
              </a:rPr>
              <a:t>~</a:t>
            </a:r>
            <a:r>
              <a:rPr lang="ko-KR" altLang="en-US" dirty="0" smtClean="0">
                <a:latin typeface="+mn-ea"/>
              </a:rPr>
              <a:t>토 </a:t>
            </a:r>
            <a:r>
              <a:rPr lang="en-US" altLang="ko-KR" dirty="0" smtClean="0">
                <a:latin typeface="+mn-ea"/>
              </a:rPr>
              <a:t>18</a:t>
            </a:r>
            <a:r>
              <a:rPr lang="ko-KR" altLang="en-US" dirty="0" smtClean="0">
                <a:latin typeface="+mn-ea"/>
              </a:rPr>
              <a:t>시</a:t>
            </a:r>
            <a:r>
              <a:rPr lang="en-US" altLang="ko-KR" dirty="0" smtClean="0">
                <a:latin typeface="+mn-ea"/>
              </a:rPr>
              <a:t>~02</a:t>
            </a:r>
            <a:r>
              <a:rPr lang="ko-KR" altLang="en-US" dirty="0" smtClean="0">
                <a:latin typeface="+mn-ea"/>
              </a:rPr>
              <a:t>시</a:t>
            </a:r>
            <a:r>
              <a:rPr lang="en-US" altLang="ko-KR" dirty="0" smtClean="0">
                <a:latin typeface="+mn-ea"/>
              </a:rPr>
              <a:t>(8</a:t>
            </a:r>
            <a:r>
              <a:rPr lang="ko-KR" altLang="en-US" dirty="0" smtClean="0">
                <a:latin typeface="+mn-ea"/>
              </a:rPr>
              <a:t>시간</a:t>
            </a:r>
            <a:r>
              <a:rPr lang="en-US" altLang="ko-KR" dirty="0" smtClean="0">
                <a:latin typeface="+mn-ea"/>
              </a:rPr>
              <a:t>) &lt;</a:t>
            </a:r>
            <a:r>
              <a:rPr lang="ko-KR" altLang="en-US" dirty="0" smtClean="0">
                <a:latin typeface="+mn-ea"/>
              </a:rPr>
              <a:t>심야시간 고객을 </a:t>
            </a:r>
            <a:r>
              <a:rPr lang="ko-KR" altLang="en-US" dirty="0" err="1" smtClean="0">
                <a:latin typeface="+mn-ea"/>
              </a:rPr>
              <a:t>타겟으로</a:t>
            </a:r>
            <a:r>
              <a:rPr lang="ko-KR" altLang="en-US" dirty="0" smtClean="0">
                <a:latin typeface="+mn-ea"/>
              </a:rPr>
              <a:t> 함</a:t>
            </a:r>
            <a:endParaRPr lang="en-US" altLang="ko-KR" dirty="0" smtClean="0"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판매방법 </a:t>
            </a:r>
            <a:r>
              <a:rPr lang="en-US" altLang="ko-KR" dirty="0" smtClean="0">
                <a:latin typeface="+mn-ea"/>
              </a:rPr>
              <a:t>: </a:t>
            </a:r>
            <a:r>
              <a:rPr lang="ko-KR" altLang="en-US" dirty="0" smtClean="0">
                <a:latin typeface="+mn-ea"/>
              </a:rPr>
              <a:t>홀 운영</a:t>
            </a:r>
            <a:endParaRPr lang="en-US" altLang="ko-KR" dirty="0" smtClean="0">
              <a:latin typeface="+mn-ea"/>
            </a:endParaRPr>
          </a:p>
          <a:p>
            <a:endParaRPr lang="en-US" altLang="ko-KR" dirty="0" smtClean="0">
              <a:latin typeface="+mn-ea"/>
            </a:endParaRPr>
          </a:p>
          <a:p>
            <a:r>
              <a:rPr lang="en-US" altLang="ko-KR" dirty="0" smtClean="0">
                <a:latin typeface="+mn-ea"/>
              </a:rPr>
              <a:t>② </a:t>
            </a:r>
            <a:r>
              <a:rPr lang="ko-KR" altLang="en-US" dirty="0" smtClean="0">
                <a:latin typeface="+mn-ea"/>
              </a:rPr>
              <a:t>마케팅계획</a:t>
            </a:r>
            <a:endParaRPr lang="en-US" altLang="ko-KR" dirty="0"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smtClean="0">
                <a:latin typeface="+mn-ea"/>
              </a:rPr>
              <a:t>SNS(</a:t>
            </a:r>
            <a:r>
              <a:rPr lang="ko-KR" altLang="en-US" dirty="0" err="1" smtClean="0">
                <a:latin typeface="+mn-ea"/>
              </a:rPr>
              <a:t>인스타그램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네이버블로그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네이버카페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유튜브</a:t>
            </a:r>
            <a:r>
              <a:rPr lang="en-US" altLang="ko-KR" dirty="0" smtClean="0">
                <a:latin typeface="+mn-ea"/>
              </a:rPr>
              <a:t>) </a:t>
            </a:r>
            <a:r>
              <a:rPr lang="ko-KR" altLang="en-US" dirty="0" smtClean="0">
                <a:latin typeface="+mn-ea"/>
              </a:rPr>
              <a:t>홍보 </a:t>
            </a:r>
            <a:r>
              <a:rPr lang="ko-KR" altLang="en-US" dirty="0" err="1" smtClean="0">
                <a:latin typeface="+mn-ea"/>
              </a:rPr>
              <a:t>컨텐츠</a:t>
            </a:r>
            <a:r>
              <a:rPr lang="ko-KR" altLang="en-US" dirty="0" smtClean="0">
                <a:latin typeface="+mn-ea"/>
              </a:rPr>
              <a:t> 게시</a:t>
            </a:r>
            <a:endParaRPr lang="en-US" altLang="ko-KR" dirty="0" smtClean="0"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err="1" smtClean="0">
                <a:latin typeface="+mn-ea"/>
              </a:rPr>
              <a:t>오픈이벤트로</a:t>
            </a:r>
            <a:r>
              <a:rPr lang="ko-KR" altLang="en-US" dirty="0" smtClean="0">
                <a:latin typeface="+mn-ea"/>
              </a:rPr>
              <a:t> </a:t>
            </a:r>
            <a:r>
              <a:rPr lang="ko-KR" altLang="en-US" dirty="0">
                <a:latin typeface="+mn-ea"/>
              </a:rPr>
              <a:t>서비스를 줄 때 </a:t>
            </a:r>
            <a:r>
              <a:rPr lang="ko-KR" altLang="en-US" dirty="0" err="1">
                <a:latin typeface="+mn-ea"/>
              </a:rPr>
              <a:t>리액션이</a:t>
            </a:r>
            <a:r>
              <a:rPr lang="ko-KR" altLang="en-US" dirty="0">
                <a:latin typeface="+mn-ea"/>
              </a:rPr>
              <a:t> 좋고 </a:t>
            </a:r>
            <a:r>
              <a:rPr lang="en-US" altLang="ko-KR" dirty="0">
                <a:latin typeface="+mn-ea"/>
              </a:rPr>
              <a:t>SNS</a:t>
            </a:r>
            <a:r>
              <a:rPr lang="ko-KR" altLang="en-US" dirty="0">
                <a:latin typeface="+mn-ea"/>
              </a:rPr>
              <a:t>를 잘 할 것 같은 고객에게 제공</a:t>
            </a:r>
          </a:p>
          <a:p>
            <a:endParaRPr lang="ko-KR" altLang="en-US" dirty="0">
              <a:latin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72" y="4358139"/>
            <a:ext cx="4829708" cy="1508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358139"/>
            <a:ext cx="2967844" cy="1508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61519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7200" b="1" dirty="0" smtClean="0">
                <a:latin typeface="+mn-ea"/>
                <a:ea typeface="+mn-ea"/>
              </a:rPr>
              <a:t>Ⅵ. </a:t>
            </a:r>
            <a:r>
              <a:rPr lang="ko-KR" altLang="en-US" sz="7200" b="1" dirty="0">
                <a:latin typeface="+mn-ea"/>
                <a:ea typeface="+mn-ea"/>
              </a:rPr>
              <a:t>재무계획</a:t>
            </a:r>
          </a:p>
        </p:txBody>
      </p:sp>
    </p:spTree>
    <p:extLst>
      <p:ext uri="{BB962C8B-B14F-4D97-AF65-F5344CB8AC3E}">
        <p14:creationId xmlns:p14="http://schemas.microsoft.com/office/powerpoint/2010/main" val="93903115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base"/>
            <a:r>
              <a:rPr lang="en-US" altLang="ko-KR" sz="2000" b="1" dirty="0" smtClean="0">
                <a:solidFill>
                  <a:schemeClr val="bg1"/>
                </a:solidFill>
              </a:rPr>
              <a:t>Ⅵ.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재무계획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1. </a:t>
            </a:r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업종매출 </a:t>
            </a:r>
            <a:r>
              <a:rPr lang="ko-KR" altLang="en-US" sz="2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및 지출 분석</a:t>
            </a:r>
            <a:endParaRPr lang="en-US" altLang="ko-KR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유사업소 매출분석대조표</a:t>
            </a:r>
            <a:endParaRPr lang="en-US" altLang="ko-KR" sz="2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052284"/>
              </p:ext>
            </p:extLst>
          </p:nvPr>
        </p:nvGraphicFramePr>
        <p:xfrm>
          <a:off x="462372" y="1844824"/>
          <a:ext cx="82296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지역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상호명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월매출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월수익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재료비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인건비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월세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관리비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공과금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기타경비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평균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1,375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534(39%)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417(30%)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177(13%)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117(8%)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2(1%)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74(5%)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55(4%)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목표</a:t>
                      </a:r>
                      <a:endParaRPr lang="ko-KR" altLang="en-US" sz="1200" dirty="0"/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ko-KR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1,824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/>
                        <a:t>273.6(15%)</a:t>
                      </a:r>
                      <a:endParaRPr lang="ko-KR" altLang="en-US" sz="105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/>
                        <a:t>547.2(30%)</a:t>
                      </a:r>
                      <a:endParaRPr lang="ko-KR" altLang="en-US" sz="105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/>
                        <a:t>401(22%)</a:t>
                      </a:r>
                      <a:endParaRPr lang="ko-KR" altLang="en-US" sz="105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/>
                        <a:t>145.9(8%)</a:t>
                      </a:r>
                      <a:endParaRPr lang="ko-KR" altLang="en-US" sz="105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/>
                        <a:t>18(1%)</a:t>
                      </a:r>
                      <a:endParaRPr lang="ko-KR" altLang="en-US" sz="105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/>
                        <a:t>91(5%)</a:t>
                      </a:r>
                      <a:endParaRPr lang="ko-KR" altLang="en-US" sz="105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/>
                        <a:t>346(19%)</a:t>
                      </a:r>
                      <a:endParaRPr lang="ko-KR" altLang="en-US" sz="1050" dirty="0"/>
                    </a:p>
                  </a:txBody>
                  <a:tcPr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대전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A</a:t>
                      </a:r>
                      <a:r>
                        <a:rPr lang="ko-KR" altLang="en-US" sz="1200" dirty="0" smtClean="0"/>
                        <a:t>업체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1,700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500(29%)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500(29%)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400(24%)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150(9%)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100(6%)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50(3%)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대전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</a:t>
                      </a:r>
                      <a:r>
                        <a:rPr lang="ko-KR" altLang="en-US" sz="1200" dirty="0" smtClean="0"/>
                        <a:t>업체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450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145(32%)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200(44%)</a:t>
                      </a:r>
                      <a:endParaRPr lang="ko-KR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50(11%)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5(2%)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50(11%)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대전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</a:t>
                      </a:r>
                      <a:r>
                        <a:rPr lang="ko-KR" altLang="en-US" sz="1200" dirty="0" smtClean="0"/>
                        <a:t>업체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1,500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570(38%)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600(40%)</a:t>
                      </a:r>
                      <a:endParaRPr lang="ko-KR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100(7%)</a:t>
                      </a:r>
                      <a:endParaRPr lang="ko-KR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80(5%)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150(10%)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대전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</a:t>
                      </a:r>
                      <a:r>
                        <a:rPr lang="ko-KR" altLang="en-US" sz="1200" dirty="0" smtClean="0"/>
                        <a:t>업체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1,200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500(42%)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400(33%)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200(17%)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70(6%)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30(2%)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인천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E</a:t>
                      </a:r>
                      <a:r>
                        <a:rPr lang="ko-KR" altLang="en-US" sz="1200" dirty="0" smtClean="0"/>
                        <a:t>업체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1,000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480(48%)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150(15%)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200(20%)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120(12%)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50(5%)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당진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F</a:t>
                      </a:r>
                      <a:r>
                        <a:rPr lang="ko-KR" altLang="en-US" sz="1000" dirty="0" smtClean="0"/>
                        <a:t>업체</a:t>
                      </a:r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2,400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/>
                        <a:t>1,010(42%)</a:t>
                      </a:r>
                      <a:endParaRPr lang="ko-KR" alt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650(27%)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360(15%)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100(4%)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10(0.4%)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70(3%)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200(8%)</a:t>
                      </a:r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62371" y="5229200"/>
            <a:ext cx="82296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1400" dirty="0" smtClean="0"/>
              <a:t>재료비 </a:t>
            </a:r>
            <a:r>
              <a:rPr lang="en-US" altLang="ko-KR" sz="1400" dirty="0" smtClean="0"/>
              <a:t>: </a:t>
            </a:r>
            <a:r>
              <a:rPr lang="ko-KR" altLang="en-US" sz="1400" dirty="0" err="1" smtClean="0"/>
              <a:t>식자재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음료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주류</a:t>
            </a:r>
            <a:endParaRPr lang="en-US" altLang="ko-KR" sz="1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1400" dirty="0" smtClean="0"/>
              <a:t>인건비 </a:t>
            </a:r>
            <a:r>
              <a:rPr lang="en-US" altLang="ko-KR" sz="1400" dirty="0" smtClean="0"/>
              <a:t>: </a:t>
            </a:r>
            <a:r>
              <a:rPr lang="ko-KR" altLang="en-US" sz="1400" dirty="0" err="1" smtClean="0"/>
              <a:t>주방메인</a:t>
            </a:r>
            <a:r>
              <a:rPr lang="en-US" altLang="ko-KR" sz="1400" dirty="0" smtClean="0"/>
              <a:t>(</a:t>
            </a:r>
            <a:r>
              <a:rPr lang="ko-KR" altLang="en-US" sz="1400" dirty="0" err="1" smtClean="0"/>
              <a:t>정직원</a:t>
            </a:r>
            <a:r>
              <a:rPr lang="en-US" altLang="ko-KR" sz="1400" dirty="0" smtClean="0"/>
              <a:t>) 1</a:t>
            </a:r>
            <a:r>
              <a:rPr lang="ko-KR" altLang="en-US" sz="1400" dirty="0" smtClean="0"/>
              <a:t>명</a:t>
            </a:r>
            <a:r>
              <a:rPr lang="en-US" altLang="ko-KR" sz="1400" dirty="0" smtClean="0"/>
              <a:t>+</a:t>
            </a:r>
            <a:r>
              <a:rPr lang="ko-KR" altLang="en-US" sz="1400" dirty="0" smtClean="0"/>
              <a:t>피크파트타임 </a:t>
            </a:r>
            <a:r>
              <a:rPr lang="en-US" altLang="ko-KR" sz="1400" dirty="0" smtClean="0"/>
              <a:t>2</a:t>
            </a:r>
            <a:r>
              <a:rPr lang="ko-KR" altLang="en-US" sz="1400" dirty="0" smtClean="0"/>
              <a:t>명</a:t>
            </a:r>
            <a:endParaRPr lang="en-US" altLang="ko-KR" sz="1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1400" dirty="0" smtClean="0"/>
              <a:t>월세 </a:t>
            </a:r>
            <a:r>
              <a:rPr lang="en-US" altLang="ko-KR" sz="1400" dirty="0" smtClean="0"/>
              <a:t>: </a:t>
            </a:r>
            <a:r>
              <a:rPr lang="ko-KR" altLang="en-US" sz="1400" dirty="0" smtClean="0"/>
              <a:t>부가세 포함</a:t>
            </a:r>
            <a:endParaRPr lang="en-US" altLang="ko-KR" sz="1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1400" dirty="0"/>
              <a:t>공과금 </a:t>
            </a:r>
            <a:r>
              <a:rPr lang="en-US" altLang="ko-KR" sz="1400" dirty="0"/>
              <a:t>: </a:t>
            </a:r>
            <a:r>
              <a:rPr lang="ko-KR" altLang="en-US" sz="1400" dirty="0"/>
              <a:t>수도</a:t>
            </a:r>
            <a:r>
              <a:rPr lang="en-US" altLang="ko-KR" sz="1400" dirty="0"/>
              <a:t>, </a:t>
            </a:r>
            <a:r>
              <a:rPr lang="ko-KR" altLang="en-US" sz="1400" dirty="0"/>
              <a:t>전기</a:t>
            </a:r>
            <a:r>
              <a:rPr lang="en-US" altLang="ko-KR" sz="1400" dirty="0"/>
              <a:t>, </a:t>
            </a:r>
            <a:r>
              <a:rPr lang="ko-KR" altLang="en-US" sz="1400" dirty="0" smtClean="0"/>
              <a:t>가스</a:t>
            </a:r>
            <a:endParaRPr lang="en-US" altLang="ko-KR" sz="1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1400" dirty="0" smtClean="0"/>
              <a:t>기타경비 </a:t>
            </a:r>
            <a:r>
              <a:rPr lang="en-US" altLang="ko-KR" sz="1400" dirty="0" smtClean="0"/>
              <a:t>: </a:t>
            </a:r>
            <a:r>
              <a:rPr lang="ko-KR" altLang="en-US" sz="1400" dirty="0" smtClean="0"/>
              <a:t>대출금</a:t>
            </a:r>
            <a:r>
              <a:rPr lang="en-US" altLang="ko-KR" sz="1400" dirty="0"/>
              <a:t> </a:t>
            </a:r>
            <a:r>
              <a:rPr lang="ko-KR" altLang="en-US" sz="1400" dirty="0" smtClean="0"/>
              <a:t>이자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물기쓰레기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광고비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부가세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소득세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카드수수료</a:t>
            </a:r>
            <a:r>
              <a:rPr lang="en-US" altLang="ko-KR" sz="1400" dirty="0" smtClean="0"/>
              <a:t>, CCTV, </a:t>
            </a:r>
            <a:r>
              <a:rPr lang="ko-KR" altLang="en-US" sz="1400" dirty="0" smtClean="0"/>
              <a:t>보안</a:t>
            </a:r>
            <a:r>
              <a:rPr lang="en-US" altLang="ko-KR" sz="1400" dirty="0" smtClean="0"/>
              <a:t>, </a:t>
            </a:r>
            <a:r>
              <a:rPr lang="ko-KR" altLang="en-US" sz="1400" dirty="0"/>
              <a:t>인터넷</a:t>
            </a:r>
            <a:r>
              <a:rPr lang="en-US" altLang="ko-KR" sz="1400" dirty="0"/>
              <a:t>, </a:t>
            </a:r>
            <a:r>
              <a:rPr lang="ko-KR" altLang="en-US" sz="1400" dirty="0" err="1"/>
              <a:t>포스기</a:t>
            </a:r>
            <a:r>
              <a:rPr lang="en-US" altLang="ko-KR" sz="1400" dirty="0"/>
              <a:t>, </a:t>
            </a:r>
            <a:r>
              <a:rPr lang="ko-KR" altLang="en-US" sz="1400" dirty="0" smtClean="0"/>
              <a:t>카드기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보험료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전화요금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사무용품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청소용품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포장용기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세무사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방역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정수기</a:t>
            </a:r>
            <a:r>
              <a:rPr lang="en-US" altLang="ko-KR" sz="1400" dirty="0" smtClean="0"/>
              <a:t>, </a:t>
            </a:r>
            <a:r>
              <a:rPr lang="ko-KR" altLang="en-US" sz="1400" dirty="0" err="1" smtClean="0"/>
              <a:t>소모품비</a:t>
            </a:r>
            <a:endParaRPr lang="en-US" altLang="ko-KR" sz="1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7813205" y="1609837"/>
            <a:ext cx="8787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단위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만원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17834080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base"/>
            <a:r>
              <a:rPr lang="en-US" altLang="ko-KR" sz="2000" b="1" dirty="0">
                <a:solidFill>
                  <a:schemeClr val="bg1"/>
                </a:solidFill>
                <a:latin typeface="+mn-ea"/>
                <a:ea typeface="+mn-ea"/>
              </a:rPr>
              <a:t>Ⅵ. </a:t>
            </a:r>
            <a:r>
              <a:rPr lang="ko-KR" altLang="en-US" sz="2000" b="1" dirty="0">
                <a:solidFill>
                  <a:schemeClr val="bg1"/>
                </a:solidFill>
                <a:latin typeface="+mn-ea"/>
                <a:ea typeface="+mn-ea"/>
              </a:rPr>
              <a:t>재무계획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업종매출 및 지출 분석</a:t>
            </a:r>
            <a:endParaRPr lang="en-US" altLang="ko-KR" sz="2000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n-ea"/>
              </a:rPr>
              <a:t>세부내</a:t>
            </a:r>
            <a:r>
              <a:rPr lang="ko-KR" altLang="en-US" sz="2000" dirty="0">
                <a:latin typeface="+mn-ea"/>
              </a:rPr>
              <a:t>용</a:t>
            </a:r>
            <a:endParaRPr lang="en-US" altLang="ko-KR" sz="2000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772816"/>
            <a:ext cx="82296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/>
              <a:t>&lt;</a:t>
            </a:r>
            <a:r>
              <a:rPr lang="ko-KR" altLang="en-US" sz="1600" b="1" dirty="0" smtClean="0"/>
              <a:t>추정수익기준</a:t>
            </a:r>
            <a:r>
              <a:rPr lang="en-US" altLang="ko-KR" sz="1600" b="1" dirty="0" smtClean="0"/>
              <a:t>&gt;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 smtClean="0"/>
              <a:t>테이블 회전 평균 </a:t>
            </a:r>
            <a:r>
              <a:rPr lang="en-US" altLang="ko-KR" sz="1600" dirty="0" smtClean="0"/>
              <a:t>2</a:t>
            </a:r>
            <a:r>
              <a:rPr lang="ko-KR" altLang="en-US" sz="1600" dirty="0" smtClean="0"/>
              <a:t>회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/ 1</a:t>
            </a:r>
            <a:r>
              <a:rPr lang="ko-KR" altLang="en-US" sz="1600" dirty="0" smtClean="0"/>
              <a:t>테이블 평균 </a:t>
            </a:r>
            <a:r>
              <a:rPr lang="en-US" altLang="ko-KR" sz="1600" dirty="0" smtClean="0"/>
              <a:t>3</a:t>
            </a:r>
            <a:r>
              <a:rPr lang="ko-KR" altLang="en-US" sz="1600" dirty="0" smtClean="0"/>
              <a:t>인 착석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/ </a:t>
            </a:r>
            <a:r>
              <a:rPr lang="ko-KR" altLang="en-US" sz="1600" dirty="0" err="1" smtClean="0"/>
              <a:t>메인메뉴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2</a:t>
            </a:r>
            <a:r>
              <a:rPr lang="ko-KR" altLang="en-US" sz="1600" dirty="0" smtClean="0"/>
              <a:t>개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사이드메뉴 </a:t>
            </a:r>
            <a:r>
              <a:rPr lang="en-US" altLang="ko-KR" sz="1600" dirty="0" smtClean="0"/>
              <a:t>1</a:t>
            </a:r>
            <a:r>
              <a:rPr lang="ko-KR" altLang="en-US" sz="1600" dirty="0" smtClean="0"/>
              <a:t>개</a:t>
            </a:r>
            <a:endParaRPr lang="en-US" altLang="ko-KR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 smtClean="0"/>
              <a:t>소주 </a:t>
            </a:r>
            <a:r>
              <a:rPr lang="en-US" altLang="ko-KR" sz="1600" dirty="0" smtClean="0"/>
              <a:t>3</a:t>
            </a:r>
            <a:r>
              <a:rPr lang="ko-KR" altLang="en-US" sz="1600" dirty="0" smtClean="0"/>
              <a:t>병</a:t>
            </a:r>
            <a:r>
              <a:rPr lang="en-US" altLang="ko-KR" sz="1600" dirty="0" smtClean="0"/>
              <a:t>=</a:t>
            </a:r>
            <a:r>
              <a:rPr lang="ko-KR" altLang="en-US" sz="1600" dirty="0" smtClean="0"/>
              <a:t>막걸리 </a:t>
            </a:r>
            <a:r>
              <a:rPr lang="en-US" altLang="ko-KR" sz="1600" dirty="0" smtClean="0"/>
              <a:t>4</a:t>
            </a:r>
            <a:r>
              <a:rPr lang="ko-KR" altLang="en-US" sz="1600" dirty="0" smtClean="0"/>
              <a:t>병</a:t>
            </a:r>
            <a:r>
              <a:rPr lang="en-US" altLang="ko-KR" sz="1600" dirty="0" smtClean="0"/>
              <a:t>=</a:t>
            </a:r>
            <a:r>
              <a:rPr lang="ko-KR" altLang="en-US" sz="1600" dirty="0" smtClean="0"/>
              <a:t>맥주 </a:t>
            </a:r>
            <a:r>
              <a:rPr lang="en-US" altLang="ko-KR" sz="1600" dirty="0" smtClean="0"/>
              <a:t>6</a:t>
            </a:r>
            <a:r>
              <a:rPr lang="ko-KR" altLang="en-US" sz="1600" dirty="0" smtClean="0"/>
              <a:t>병</a:t>
            </a:r>
            <a:endParaRPr lang="en-US" altLang="ko-KR" sz="1600" dirty="0" smtClean="0"/>
          </a:p>
          <a:p>
            <a:pPr algn="ctr"/>
            <a:endParaRPr lang="en-US" altLang="ko-KR" sz="1600" b="1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en-US" altLang="ko-KR" sz="1600" b="1" dirty="0" smtClean="0">
                <a:solidFill>
                  <a:sysClr val="windowText" lastClr="000000"/>
                </a:solidFill>
              </a:rPr>
              <a:t>&lt;</a:t>
            </a:r>
            <a:r>
              <a:rPr lang="ko-KR" altLang="en-US" sz="1600" b="1" dirty="0" err="1">
                <a:solidFill>
                  <a:sysClr val="windowText" lastClr="000000"/>
                </a:solidFill>
              </a:rPr>
              <a:t>단위별</a:t>
            </a:r>
            <a:r>
              <a:rPr lang="ko-KR" altLang="en-US" sz="1600" b="1" dirty="0">
                <a:solidFill>
                  <a:sysClr val="windowText" lastClr="000000"/>
                </a:solidFill>
              </a:rPr>
              <a:t> 추정수익</a:t>
            </a:r>
            <a:r>
              <a:rPr lang="en-US" altLang="ko-KR" sz="1600" b="1" dirty="0">
                <a:solidFill>
                  <a:sysClr val="windowText" lastClr="000000"/>
                </a:solidFill>
              </a:rPr>
              <a:t>&gt;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ko-KR" altLang="en-US" sz="1600" dirty="0" err="1" smtClean="0">
                <a:solidFill>
                  <a:sysClr val="windowText" lastClr="000000"/>
                </a:solidFill>
              </a:rPr>
              <a:t>객단가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(1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테이블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)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: 13,500</a:t>
            </a:r>
            <a:r>
              <a:rPr lang="ko-KR" altLang="en-US" sz="1600" dirty="0">
                <a:solidFill>
                  <a:sysClr val="windowText" lastClr="000000"/>
                </a:solidFill>
              </a:rPr>
              <a:t>원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(</a:t>
            </a:r>
            <a:r>
              <a:rPr lang="ko-KR" altLang="en-US" sz="1600" dirty="0">
                <a:solidFill>
                  <a:sysClr val="windowText" lastClr="000000"/>
                </a:solidFill>
              </a:rPr>
              <a:t>소주 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3</a:t>
            </a:r>
            <a:r>
              <a:rPr lang="ko-KR" altLang="en-US" sz="1600" dirty="0">
                <a:solidFill>
                  <a:sysClr val="windowText" lastClr="000000"/>
                </a:solidFill>
              </a:rPr>
              <a:t>병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)+24,000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원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(</a:t>
            </a:r>
            <a:r>
              <a:rPr lang="ko-KR" altLang="en-US" sz="1600" dirty="0" err="1" smtClean="0">
                <a:solidFill>
                  <a:sysClr val="windowText" lastClr="000000"/>
                </a:solidFill>
              </a:rPr>
              <a:t>메인메뉴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2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개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)+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8,000</a:t>
            </a:r>
            <a:r>
              <a:rPr lang="ko-KR" altLang="en-US" sz="1600" dirty="0">
                <a:solidFill>
                  <a:sysClr val="windowText" lastClr="000000"/>
                </a:solidFill>
              </a:rPr>
              <a:t>원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(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사이드메뉴</a:t>
            </a:r>
            <a:endParaRPr lang="en-US" altLang="ko-KR" sz="1600" dirty="0" smtClean="0">
              <a:solidFill>
                <a:sysClr val="windowText" lastClr="00000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1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개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)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+2,000</a:t>
            </a:r>
            <a:r>
              <a:rPr lang="ko-KR" altLang="en-US" sz="1600" dirty="0">
                <a:solidFill>
                  <a:sysClr val="windowText" lastClr="000000"/>
                </a:solidFill>
              </a:rPr>
              <a:t> 원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(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음료수 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1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개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)=47,500</a:t>
            </a:r>
            <a:r>
              <a:rPr lang="ko-KR" altLang="en-US" sz="1600" dirty="0">
                <a:solidFill>
                  <a:sysClr val="windowText" lastClr="000000"/>
                </a:solidFill>
              </a:rPr>
              <a:t>원</a:t>
            </a:r>
            <a:endParaRPr lang="en-US" altLang="ko-KR" sz="1600" dirty="0">
              <a:solidFill>
                <a:sysClr val="windowText" lastClr="00000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ysClr val="windowText" lastClr="000000"/>
                </a:solidFill>
              </a:rPr>
              <a:t>1</a:t>
            </a:r>
            <a:r>
              <a:rPr lang="ko-KR" altLang="en-US" sz="1600" dirty="0">
                <a:solidFill>
                  <a:sysClr val="windowText" lastClr="000000"/>
                </a:solidFill>
              </a:rPr>
              <a:t>일 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: 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47,500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원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*24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(</a:t>
            </a:r>
            <a:r>
              <a:rPr lang="ko-KR" altLang="en-US" sz="1600" dirty="0">
                <a:solidFill>
                  <a:sysClr val="windowText" lastClr="000000"/>
                </a:solidFill>
              </a:rPr>
              <a:t>테이블 회전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)=1,140,000</a:t>
            </a:r>
            <a:r>
              <a:rPr lang="ko-KR" altLang="en-US" sz="1600" dirty="0">
                <a:solidFill>
                  <a:sysClr val="windowText" lastClr="000000"/>
                </a:solidFill>
              </a:rPr>
              <a:t>원</a:t>
            </a:r>
            <a:endParaRPr lang="en-US" altLang="ko-KR" sz="1600" dirty="0">
              <a:solidFill>
                <a:sysClr val="windowText" lastClr="00000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ysClr val="windowText" lastClr="000000"/>
                </a:solidFill>
              </a:rPr>
              <a:t>한달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 : 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1,140,000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원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*16</a:t>
            </a:r>
            <a:r>
              <a:rPr lang="ko-KR" altLang="en-US" sz="1600" dirty="0">
                <a:solidFill>
                  <a:sysClr val="windowText" lastClr="000000"/>
                </a:solidFill>
              </a:rPr>
              <a:t>일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=18,240,000</a:t>
            </a:r>
            <a:r>
              <a:rPr lang="ko-KR" altLang="en-US" sz="1600" dirty="0">
                <a:solidFill>
                  <a:sysClr val="windowText" lastClr="000000"/>
                </a:solidFill>
              </a:rPr>
              <a:t>원</a:t>
            </a:r>
            <a:endParaRPr lang="en-US" altLang="ko-KR" sz="1600" dirty="0">
              <a:solidFill>
                <a:sysClr val="windowText" lastClr="00000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ysClr val="windowText" lastClr="000000"/>
                </a:solidFill>
              </a:rPr>
              <a:t>1</a:t>
            </a:r>
            <a:r>
              <a:rPr lang="ko-KR" altLang="en-US" sz="1600" dirty="0">
                <a:solidFill>
                  <a:sysClr val="windowText" lastClr="000000"/>
                </a:solidFill>
              </a:rPr>
              <a:t>년 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: 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18,240,000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원</a:t>
            </a:r>
            <a:r>
              <a:rPr lang="en-US" altLang="ko-KR" sz="1600" dirty="0">
                <a:solidFill>
                  <a:sysClr val="windowText" lastClr="000000"/>
                </a:solidFill>
              </a:rPr>
              <a:t>*12</a:t>
            </a:r>
            <a:r>
              <a:rPr lang="ko-KR" altLang="en-US" sz="1600" dirty="0">
                <a:solidFill>
                  <a:sysClr val="windowText" lastClr="000000"/>
                </a:solidFill>
              </a:rPr>
              <a:t>개월</a:t>
            </a:r>
            <a:r>
              <a:rPr lang="en-US" altLang="ko-KR" sz="1600" dirty="0" smtClean="0">
                <a:solidFill>
                  <a:sysClr val="windowText" lastClr="000000"/>
                </a:solidFill>
              </a:rPr>
              <a:t>=218,880,000</a:t>
            </a:r>
            <a:r>
              <a:rPr lang="ko-KR" altLang="en-US" sz="1600" dirty="0" smtClean="0">
                <a:solidFill>
                  <a:sysClr val="windowText" lastClr="000000"/>
                </a:solidFill>
              </a:rPr>
              <a:t>원</a:t>
            </a:r>
            <a:endParaRPr lang="en-US" altLang="ko-KR" sz="1600" dirty="0" smtClean="0">
              <a:solidFill>
                <a:sysClr val="windowText" lastClr="000000"/>
              </a:solidFill>
            </a:endParaRPr>
          </a:p>
          <a:p>
            <a:pPr algn="ctr"/>
            <a:endParaRPr lang="en-US" altLang="ko-KR" sz="1600" b="1" dirty="0" smtClean="0"/>
          </a:p>
          <a:p>
            <a:pPr algn="ctr"/>
            <a:r>
              <a:rPr lang="en-US" altLang="ko-KR" sz="1600" b="1" dirty="0" smtClean="0"/>
              <a:t>&lt;</a:t>
            </a:r>
            <a:r>
              <a:rPr lang="ko-KR" altLang="en-US" sz="1600" b="1" dirty="0" smtClean="0"/>
              <a:t>인건비</a:t>
            </a:r>
            <a:r>
              <a:rPr lang="en-US" altLang="ko-KR" sz="1600" b="1" dirty="0" smtClean="0"/>
              <a:t>&gt;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 smtClean="0"/>
              <a:t>인건비 </a:t>
            </a:r>
            <a:r>
              <a:rPr lang="en-US" altLang="ko-KR" sz="1600" dirty="0"/>
              <a:t>: 3</a:t>
            </a:r>
            <a:r>
              <a:rPr lang="ko-KR" altLang="en-US" sz="1600" dirty="0"/>
              <a:t>명 </a:t>
            </a:r>
            <a:r>
              <a:rPr lang="en-US" altLang="ko-KR" sz="1600" dirty="0"/>
              <a:t>326</a:t>
            </a:r>
            <a:r>
              <a:rPr lang="ko-KR" altLang="en-US" sz="1600" dirty="0"/>
              <a:t>만원</a:t>
            </a:r>
            <a:r>
              <a:rPr lang="en-US" altLang="ko-KR" sz="1600" dirty="0"/>
              <a:t>+4</a:t>
            </a:r>
            <a:r>
              <a:rPr lang="ko-KR" altLang="en-US" sz="1600" dirty="0" err="1"/>
              <a:t>대보험</a:t>
            </a:r>
            <a:r>
              <a:rPr lang="en-US" altLang="ko-KR" sz="1600" dirty="0"/>
              <a:t>(12%) 415,200</a:t>
            </a:r>
            <a:r>
              <a:rPr lang="ko-KR" altLang="en-US" sz="1600" dirty="0"/>
              <a:t>원</a:t>
            </a:r>
            <a:r>
              <a:rPr lang="en-US" altLang="ko-KR" sz="1600" dirty="0"/>
              <a:t>=3,875,200</a:t>
            </a:r>
          </a:p>
          <a:p>
            <a:r>
              <a:rPr lang="en-US" altLang="ko-KR" sz="1600" dirty="0"/>
              <a:t>  - </a:t>
            </a:r>
            <a:r>
              <a:rPr lang="ko-KR" altLang="en-US" sz="1600" dirty="0" err="1"/>
              <a:t>주방메인</a:t>
            </a:r>
            <a:r>
              <a:rPr lang="en-US" altLang="ko-KR" sz="1600" dirty="0"/>
              <a:t>(</a:t>
            </a:r>
            <a:r>
              <a:rPr lang="ko-KR" altLang="en-US" sz="1600" dirty="0" err="1"/>
              <a:t>정직원</a:t>
            </a:r>
            <a:r>
              <a:rPr lang="en-US" altLang="ko-KR" sz="1600" dirty="0"/>
              <a:t>)</a:t>
            </a:r>
            <a:r>
              <a:rPr lang="ko-KR" altLang="en-US" sz="1600" dirty="0"/>
              <a:t> </a:t>
            </a:r>
            <a:r>
              <a:rPr lang="en-US" altLang="ko-KR" sz="1600" dirty="0"/>
              <a:t>: </a:t>
            </a:r>
            <a:r>
              <a:rPr lang="ko-KR" altLang="en-US" sz="1600" dirty="0"/>
              <a:t>주</a:t>
            </a:r>
            <a:r>
              <a:rPr lang="en-US" altLang="ko-KR" sz="1600" dirty="0"/>
              <a:t>6</a:t>
            </a:r>
            <a:r>
              <a:rPr lang="ko-KR" altLang="en-US" sz="1600" dirty="0"/>
              <a:t>일 월급 </a:t>
            </a:r>
            <a:r>
              <a:rPr lang="en-US" altLang="ko-KR" sz="1600" dirty="0"/>
              <a:t>250</a:t>
            </a:r>
            <a:r>
              <a:rPr lang="ko-KR" altLang="en-US" sz="1600" dirty="0"/>
              <a:t>만원</a:t>
            </a:r>
            <a:endParaRPr lang="en-US" altLang="ko-KR" sz="1600" dirty="0"/>
          </a:p>
          <a:p>
            <a:r>
              <a:rPr lang="en-US" altLang="ko-KR" sz="1600" dirty="0"/>
              <a:t>  - </a:t>
            </a:r>
            <a:r>
              <a:rPr lang="ko-KR" altLang="en-US" sz="1600" dirty="0"/>
              <a:t>주방보조 </a:t>
            </a:r>
            <a:r>
              <a:rPr lang="en-US" altLang="ko-KR" sz="1600" dirty="0"/>
              <a:t>: </a:t>
            </a:r>
            <a:r>
              <a:rPr lang="ko-KR" altLang="en-US" sz="1600" dirty="0"/>
              <a:t>목</a:t>
            </a:r>
            <a:r>
              <a:rPr lang="en-US" altLang="ko-KR" sz="1600" dirty="0"/>
              <a:t>~</a:t>
            </a:r>
            <a:r>
              <a:rPr lang="ko-KR" altLang="en-US" sz="1600" dirty="0"/>
              <a:t>토</a:t>
            </a:r>
            <a:r>
              <a:rPr lang="en-US" altLang="ko-KR" sz="1600" dirty="0"/>
              <a:t>,</a:t>
            </a:r>
            <a:r>
              <a:rPr lang="ko-KR" altLang="en-US" sz="1600" dirty="0"/>
              <a:t> </a:t>
            </a:r>
            <a:r>
              <a:rPr lang="en-US" altLang="ko-KR" sz="1600" dirty="0"/>
              <a:t>19</a:t>
            </a:r>
            <a:r>
              <a:rPr lang="ko-KR" altLang="en-US" sz="1600" dirty="0"/>
              <a:t>시</a:t>
            </a:r>
            <a:r>
              <a:rPr lang="en-US" altLang="ko-KR" sz="1600" dirty="0"/>
              <a:t>~23</a:t>
            </a:r>
            <a:r>
              <a:rPr lang="ko-KR" altLang="en-US" sz="1600" dirty="0"/>
              <a:t>시</a:t>
            </a:r>
            <a:r>
              <a:rPr lang="en-US" altLang="ko-KR" sz="1600" dirty="0"/>
              <a:t>(4</a:t>
            </a:r>
            <a:r>
              <a:rPr lang="ko-KR" altLang="en-US" sz="1600" dirty="0"/>
              <a:t>시간</a:t>
            </a:r>
            <a:r>
              <a:rPr lang="en-US" altLang="ko-KR" sz="1600" dirty="0"/>
              <a:t>),</a:t>
            </a:r>
            <a:r>
              <a:rPr lang="ko-KR" altLang="en-US" sz="1600" dirty="0"/>
              <a:t> 시급 </a:t>
            </a:r>
            <a:r>
              <a:rPr lang="en-US" altLang="ko-KR" sz="1600" dirty="0"/>
              <a:t>1</a:t>
            </a:r>
            <a:r>
              <a:rPr lang="ko-KR" altLang="en-US" sz="1600" dirty="0"/>
              <a:t>만원</a:t>
            </a:r>
            <a:r>
              <a:rPr lang="en-US" altLang="ko-KR" sz="1600" dirty="0"/>
              <a:t>,</a:t>
            </a:r>
            <a:r>
              <a:rPr lang="ko-KR" altLang="en-US" sz="1600" dirty="0"/>
              <a:t> </a:t>
            </a:r>
            <a:r>
              <a:rPr lang="en-US" altLang="ko-KR" sz="1600" dirty="0"/>
              <a:t>1</a:t>
            </a:r>
            <a:r>
              <a:rPr lang="ko-KR" altLang="en-US" sz="1600" dirty="0"/>
              <a:t>명</a:t>
            </a:r>
            <a:r>
              <a:rPr lang="en-US" altLang="ko-KR" sz="1600" dirty="0"/>
              <a:t>=1</a:t>
            </a:r>
            <a:r>
              <a:rPr lang="ko-KR" altLang="en-US" sz="1600" dirty="0"/>
              <a:t>일 </a:t>
            </a:r>
            <a:r>
              <a:rPr lang="en-US" altLang="ko-KR" sz="1600" dirty="0"/>
              <a:t>4</a:t>
            </a:r>
            <a:r>
              <a:rPr lang="ko-KR" altLang="en-US" sz="1600" dirty="0"/>
              <a:t>만원</a:t>
            </a:r>
            <a:r>
              <a:rPr lang="en-US" altLang="ko-KR" sz="1600" dirty="0"/>
              <a:t>=</a:t>
            </a:r>
            <a:r>
              <a:rPr lang="ko-KR" altLang="en-US" sz="1600" dirty="0"/>
              <a:t>한달</a:t>
            </a:r>
            <a:r>
              <a:rPr lang="en-US" altLang="ko-KR" sz="1600" dirty="0"/>
              <a:t>(12</a:t>
            </a:r>
            <a:r>
              <a:rPr lang="ko-KR" altLang="en-US" sz="1600" dirty="0"/>
              <a:t>일</a:t>
            </a:r>
            <a:r>
              <a:rPr lang="en-US" altLang="ko-KR" sz="1600" dirty="0"/>
              <a:t>)</a:t>
            </a:r>
            <a:r>
              <a:rPr lang="ko-KR" altLang="en-US" sz="1600" dirty="0"/>
              <a:t> </a:t>
            </a:r>
            <a:r>
              <a:rPr lang="en-US" altLang="ko-KR" sz="1600" dirty="0"/>
              <a:t>48</a:t>
            </a:r>
            <a:r>
              <a:rPr lang="ko-KR" altLang="en-US" sz="1600" dirty="0"/>
              <a:t>만원</a:t>
            </a:r>
            <a:r>
              <a:rPr lang="en-US" altLang="ko-KR" sz="1600" dirty="0"/>
              <a:t/>
            </a:r>
            <a:br>
              <a:rPr lang="en-US" altLang="ko-KR" sz="1600" dirty="0"/>
            </a:br>
            <a:r>
              <a:rPr lang="en-US" altLang="ko-KR" sz="1600" dirty="0"/>
              <a:t>  - </a:t>
            </a:r>
            <a:r>
              <a:rPr lang="ko-KR" altLang="en-US" sz="1600" dirty="0" err="1"/>
              <a:t>홀서빙</a:t>
            </a:r>
            <a:r>
              <a:rPr lang="ko-KR" altLang="en-US" sz="1600" dirty="0"/>
              <a:t> </a:t>
            </a:r>
            <a:r>
              <a:rPr lang="en-US" altLang="ko-KR" sz="1600" dirty="0"/>
              <a:t>: </a:t>
            </a:r>
            <a:r>
              <a:rPr lang="ko-KR" altLang="en-US" sz="1600" dirty="0"/>
              <a:t>목</a:t>
            </a:r>
            <a:r>
              <a:rPr lang="en-US" altLang="ko-KR" sz="1600" dirty="0"/>
              <a:t>~</a:t>
            </a:r>
            <a:r>
              <a:rPr lang="ko-KR" altLang="en-US" sz="1600" dirty="0"/>
              <a:t>토</a:t>
            </a:r>
            <a:r>
              <a:rPr lang="en-US" altLang="ko-KR" sz="1600" dirty="0"/>
              <a:t>,</a:t>
            </a:r>
            <a:r>
              <a:rPr lang="ko-KR" altLang="en-US" sz="1600" dirty="0"/>
              <a:t> </a:t>
            </a:r>
            <a:r>
              <a:rPr lang="en-US" altLang="ko-KR" sz="1600" dirty="0"/>
              <a:t>19</a:t>
            </a:r>
            <a:r>
              <a:rPr lang="ko-KR" altLang="en-US" sz="1600" dirty="0"/>
              <a:t>시</a:t>
            </a:r>
            <a:r>
              <a:rPr lang="en-US" altLang="ko-KR" sz="1600" dirty="0"/>
              <a:t>~23</a:t>
            </a:r>
            <a:r>
              <a:rPr lang="ko-KR" altLang="en-US" sz="1600" dirty="0"/>
              <a:t>시</a:t>
            </a:r>
            <a:r>
              <a:rPr lang="en-US" altLang="ko-KR" sz="1600" dirty="0"/>
              <a:t>(4</a:t>
            </a:r>
            <a:r>
              <a:rPr lang="ko-KR" altLang="en-US" sz="1600" dirty="0"/>
              <a:t>시간</a:t>
            </a:r>
            <a:r>
              <a:rPr lang="en-US" altLang="ko-KR" sz="1600" dirty="0"/>
              <a:t>),</a:t>
            </a:r>
            <a:r>
              <a:rPr lang="ko-KR" altLang="en-US" sz="1600" dirty="0"/>
              <a:t> 시급 </a:t>
            </a:r>
            <a:r>
              <a:rPr lang="en-US" altLang="ko-KR" sz="1600" dirty="0"/>
              <a:t>1</a:t>
            </a:r>
            <a:r>
              <a:rPr lang="ko-KR" altLang="en-US" sz="1600" dirty="0"/>
              <a:t>만원</a:t>
            </a:r>
            <a:r>
              <a:rPr lang="en-US" altLang="ko-KR" sz="1600" dirty="0"/>
              <a:t>,</a:t>
            </a:r>
            <a:r>
              <a:rPr lang="ko-KR" altLang="en-US" sz="1600" dirty="0"/>
              <a:t> </a:t>
            </a:r>
            <a:r>
              <a:rPr lang="en-US" altLang="ko-KR" sz="1600" dirty="0"/>
              <a:t>1</a:t>
            </a:r>
            <a:r>
              <a:rPr lang="ko-KR" altLang="en-US" sz="1600" dirty="0"/>
              <a:t>명</a:t>
            </a:r>
            <a:r>
              <a:rPr lang="en-US" altLang="ko-KR" sz="1600" dirty="0"/>
              <a:t>=1</a:t>
            </a:r>
            <a:r>
              <a:rPr lang="ko-KR" altLang="en-US" sz="1600" dirty="0"/>
              <a:t>일 </a:t>
            </a:r>
            <a:r>
              <a:rPr lang="en-US" altLang="ko-KR" sz="1600" dirty="0"/>
              <a:t>4</a:t>
            </a:r>
            <a:r>
              <a:rPr lang="ko-KR" altLang="en-US" sz="1600" dirty="0"/>
              <a:t>만원</a:t>
            </a:r>
            <a:r>
              <a:rPr lang="en-US" altLang="ko-KR" sz="1600" dirty="0"/>
              <a:t>=</a:t>
            </a:r>
            <a:r>
              <a:rPr lang="ko-KR" altLang="en-US" sz="1600" dirty="0"/>
              <a:t>한달</a:t>
            </a:r>
            <a:r>
              <a:rPr lang="en-US" altLang="ko-KR" sz="1600" dirty="0"/>
              <a:t>(12</a:t>
            </a:r>
            <a:r>
              <a:rPr lang="ko-KR" altLang="en-US" sz="1600" dirty="0"/>
              <a:t>일</a:t>
            </a:r>
            <a:r>
              <a:rPr lang="en-US" altLang="ko-KR" sz="1600" dirty="0"/>
              <a:t>)</a:t>
            </a:r>
            <a:r>
              <a:rPr lang="ko-KR" altLang="en-US" sz="1600" dirty="0"/>
              <a:t> </a:t>
            </a:r>
            <a:r>
              <a:rPr lang="en-US" altLang="ko-KR" sz="1600" dirty="0"/>
              <a:t>48</a:t>
            </a:r>
            <a:r>
              <a:rPr lang="ko-KR" altLang="en-US" sz="1600" dirty="0" smtClean="0"/>
              <a:t>만원</a:t>
            </a: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4690971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base"/>
            <a:r>
              <a:rPr lang="en-US" altLang="ko-KR" sz="2000" b="1" dirty="0">
                <a:solidFill>
                  <a:schemeClr val="bg1"/>
                </a:solidFill>
                <a:latin typeface="+mn-ea"/>
                <a:ea typeface="+mn-ea"/>
              </a:rPr>
              <a:t>Ⅵ. </a:t>
            </a:r>
            <a:r>
              <a:rPr lang="ko-KR" altLang="en-US" sz="2000" b="1" dirty="0">
                <a:solidFill>
                  <a:schemeClr val="bg1"/>
                </a:solidFill>
                <a:latin typeface="+mn-ea"/>
                <a:ea typeface="+mn-ea"/>
              </a:rPr>
              <a:t>재무계획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2. </a:t>
            </a:r>
            <a:r>
              <a:rPr lang="ko-KR" altLang="en-US" sz="2000" dirty="0" smtClean="0">
                <a:latin typeface="+mn-ea"/>
              </a:rPr>
              <a:t>자금계획</a:t>
            </a:r>
            <a:endParaRPr lang="en-US" altLang="ko-KR" sz="2000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n-ea"/>
              </a:rPr>
              <a:t>투자비용</a:t>
            </a:r>
            <a:endParaRPr lang="en-US" altLang="ko-KR" sz="2000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19859" y="1904743"/>
            <a:ext cx="5104282" cy="240065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smtClean="0"/>
              <a:t>보증금 </a:t>
            </a:r>
            <a:r>
              <a:rPr lang="en-US" altLang="ko-KR" dirty="0" smtClean="0"/>
              <a:t>: 3</a:t>
            </a:r>
            <a:r>
              <a:rPr lang="ko-KR" altLang="en-US" dirty="0" err="1" smtClean="0"/>
              <a:t>천만원</a:t>
            </a:r>
            <a:endParaRPr lang="en-US" altLang="ko-KR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smtClean="0"/>
              <a:t>인테리어 </a:t>
            </a:r>
            <a:r>
              <a:rPr lang="en-US" altLang="ko-KR" dirty="0" smtClean="0"/>
              <a:t>: 50</a:t>
            </a:r>
            <a:r>
              <a:rPr lang="ko-KR" altLang="en-US" dirty="0" smtClean="0"/>
              <a:t>평 </a:t>
            </a:r>
            <a:r>
              <a:rPr lang="en-US" altLang="ko-KR" dirty="0" smtClean="0"/>
              <a:t>1</a:t>
            </a:r>
            <a:r>
              <a:rPr lang="ko-KR" altLang="en-US" dirty="0" smtClean="0"/>
              <a:t>억</a:t>
            </a:r>
            <a:r>
              <a:rPr lang="en-US" altLang="ko-KR" dirty="0" smtClean="0"/>
              <a:t>2</a:t>
            </a:r>
            <a:r>
              <a:rPr lang="ko-KR" altLang="en-US" dirty="0" smtClean="0"/>
              <a:t>천</a:t>
            </a:r>
            <a:r>
              <a:rPr lang="en-US" altLang="ko-KR" dirty="0" smtClean="0"/>
              <a:t>5</a:t>
            </a:r>
            <a:r>
              <a:rPr lang="ko-KR" altLang="en-US" dirty="0" err="1" smtClean="0"/>
              <a:t>백만원</a:t>
            </a:r>
            <a:endParaRPr lang="en-US" altLang="ko-KR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smtClean="0"/>
              <a:t>가구</a:t>
            </a:r>
            <a:r>
              <a:rPr lang="en-US" altLang="ko-KR" dirty="0"/>
              <a:t>/</a:t>
            </a:r>
            <a:r>
              <a:rPr lang="ko-KR" altLang="en-US" dirty="0" smtClean="0"/>
              <a:t>조리기구</a:t>
            </a:r>
            <a:r>
              <a:rPr lang="en-US" altLang="ko-KR" dirty="0"/>
              <a:t>/</a:t>
            </a:r>
            <a:r>
              <a:rPr lang="ko-KR" altLang="en-US" dirty="0" err="1" smtClean="0"/>
              <a:t>냉난방기</a:t>
            </a:r>
            <a:r>
              <a:rPr lang="en-US" altLang="ko-KR" dirty="0"/>
              <a:t>/</a:t>
            </a:r>
            <a:r>
              <a:rPr lang="ko-KR" altLang="en-US" dirty="0" smtClean="0"/>
              <a:t>설비</a:t>
            </a:r>
            <a:r>
              <a:rPr lang="en-US" altLang="ko-KR" dirty="0" smtClean="0"/>
              <a:t>/</a:t>
            </a:r>
            <a:r>
              <a:rPr lang="ko-KR" altLang="en-US" dirty="0" smtClean="0"/>
              <a:t>간판 </a:t>
            </a:r>
            <a:r>
              <a:rPr lang="en-US" altLang="ko-KR" dirty="0" smtClean="0"/>
              <a:t>: 3</a:t>
            </a:r>
            <a:r>
              <a:rPr lang="ko-KR" altLang="en-US" dirty="0" err="1" smtClean="0"/>
              <a:t>천만원</a:t>
            </a:r>
            <a:endParaRPr lang="en-US" altLang="ko-KR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smtClean="0"/>
              <a:t>초기운영비 및 운영안정자금 </a:t>
            </a:r>
            <a:r>
              <a:rPr lang="en-US" altLang="ko-KR" dirty="0" smtClean="0"/>
              <a:t>: 1</a:t>
            </a:r>
            <a:r>
              <a:rPr lang="ko-KR" altLang="en-US" dirty="0" smtClean="0"/>
              <a:t>억 </a:t>
            </a:r>
            <a:r>
              <a:rPr lang="en-US" altLang="ko-KR" dirty="0" smtClean="0"/>
              <a:t>2</a:t>
            </a:r>
            <a:r>
              <a:rPr lang="ko-KR" altLang="en-US" dirty="0" smtClean="0"/>
              <a:t>천</a:t>
            </a:r>
            <a:endParaRPr lang="en-US" altLang="ko-KR" dirty="0" smtClean="0"/>
          </a:p>
          <a:p>
            <a:pPr algn="ctr">
              <a:lnSpc>
                <a:spcPct val="150000"/>
              </a:lnSpc>
            </a:pPr>
            <a:r>
              <a:rPr lang="ko-KR" altLang="en-US" sz="2800" dirty="0" smtClean="0">
                <a:solidFill>
                  <a:srgbClr val="FF0000"/>
                </a:solidFill>
              </a:rPr>
              <a:t>총 </a:t>
            </a:r>
            <a:r>
              <a:rPr lang="en-US" altLang="ko-KR" sz="2800" dirty="0" smtClean="0">
                <a:solidFill>
                  <a:srgbClr val="FF0000"/>
                </a:solidFill>
              </a:rPr>
              <a:t>3</a:t>
            </a:r>
            <a:r>
              <a:rPr lang="ko-KR" altLang="en-US" sz="2800" dirty="0" smtClean="0">
                <a:solidFill>
                  <a:srgbClr val="FF0000"/>
                </a:solidFill>
              </a:rPr>
              <a:t>억 </a:t>
            </a:r>
            <a:r>
              <a:rPr lang="en-US" altLang="ko-KR" sz="2800" dirty="0" smtClean="0">
                <a:solidFill>
                  <a:srgbClr val="FF0000"/>
                </a:solidFill>
              </a:rPr>
              <a:t>5</a:t>
            </a:r>
            <a:r>
              <a:rPr lang="ko-KR" altLang="en-US" sz="2800" dirty="0" err="1" smtClean="0">
                <a:solidFill>
                  <a:srgbClr val="FF0000"/>
                </a:solidFill>
              </a:rPr>
              <a:t>백만원</a:t>
            </a:r>
            <a:endParaRPr lang="en-US" altLang="ko-KR" sz="28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9336" y="4931876"/>
            <a:ext cx="8225329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정부 청년창업지원대출 및 </a:t>
            </a:r>
            <a:r>
              <a:rPr lang="ko-KR" altLang="en-US" dirty="0" err="1" smtClean="0"/>
              <a:t>지자체</a:t>
            </a:r>
            <a:r>
              <a:rPr lang="ko-KR" altLang="en-US" dirty="0" smtClean="0"/>
              <a:t> 청년창업지원사업과 투자를 통한 자금 확보</a:t>
            </a:r>
            <a:endParaRPr lang="ko-KR" altLang="en-US" dirty="0"/>
          </a:p>
        </p:txBody>
      </p:sp>
      <p:sp>
        <p:nvSpPr>
          <p:cNvPr id="4" name="아래쪽 화살표 3"/>
          <p:cNvSpPr/>
          <p:nvPr/>
        </p:nvSpPr>
        <p:spPr>
          <a:xfrm>
            <a:off x="4391980" y="4437112"/>
            <a:ext cx="360040" cy="360040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151917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base"/>
            <a:r>
              <a:rPr lang="en-US" altLang="ko-KR" sz="2000" b="1" dirty="0">
                <a:solidFill>
                  <a:schemeClr val="bg1"/>
                </a:solidFill>
                <a:latin typeface="+mn-ea"/>
                <a:ea typeface="+mn-ea"/>
              </a:rPr>
              <a:t>Ⅵ. </a:t>
            </a:r>
            <a:r>
              <a:rPr lang="ko-KR" altLang="en-US" sz="2000" b="1" dirty="0">
                <a:solidFill>
                  <a:schemeClr val="bg1"/>
                </a:solidFill>
                <a:latin typeface="+mn-ea"/>
                <a:ea typeface="+mn-ea"/>
              </a:rPr>
              <a:t>재무계획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3. </a:t>
            </a:r>
            <a:r>
              <a:rPr lang="ko-KR" altLang="en-US" sz="2000" dirty="0" smtClean="0">
                <a:latin typeface="+mn-ea"/>
              </a:rPr>
              <a:t>사업타당성</a:t>
            </a:r>
            <a:endParaRPr lang="en-US" altLang="ko-KR" sz="2000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n-ea"/>
              </a:rPr>
              <a:t>매출 및 비용 산출내역</a:t>
            </a:r>
            <a:endParaRPr lang="en-US" altLang="ko-KR" sz="2000" dirty="0">
              <a:latin typeface="+mn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993735"/>
              </p:ext>
            </p:extLst>
          </p:nvPr>
        </p:nvGraphicFramePr>
        <p:xfrm>
          <a:off x="567797" y="2038228"/>
          <a:ext cx="8008406" cy="3262980"/>
        </p:xfrm>
        <a:graphic>
          <a:graphicData uri="http://schemas.openxmlformats.org/drawingml/2006/table">
            <a:tbl>
              <a:tblPr/>
              <a:tblGrid>
                <a:gridCol w="1334675"/>
                <a:gridCol w="1334675"/>
                <a:gridCol w="1334675"/>
                <a:gridCol w="1334675"/>
                <a:gridCol w="1334675"/>
                <a:gridCol w="1335031"/>
              </a:tblGrid>
              <a:tr h="47482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구분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차년도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차년도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차년도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차년도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</a:t>
                      </a: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차년도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47482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매출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218,880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23,888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25,888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27,988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30,088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82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재료비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6,564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7,064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7,564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8,064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8,564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82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인건비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4,812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5,212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5,212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5,512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5,512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82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임대료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1,740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1,740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1,740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1,740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1,740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8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일반관리비</a:t>
                      </a:r>
                      <a:r>
                        <a:rPr lang="en-US" altLang="ko-KR" sz="16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600" b="1" kern="0" spc="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공공요금등</a:t>
                      </a:r>
                      <a:r>
                        <a:rPr lang="en-US" altLang="ko-KR" sz="16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5,460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2,464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2,964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4,224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5,664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28788" y="29019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7515047" y="1700808"/>
            <a:ext cx="11769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 latinLnBrk="0"/>
            <a:r>
              <a:rPr lang="en-US" altLang="ko-KR" sz="1400" dirty="0">
                <a:latin typeface="+mn-ea"/>
              </a:rPr>
              <a:t>(</a:t>
            </a:r>
            <a:r>
              <a:rPr lang="ko-KR" altLang="en-US" sz="1400" dirty="0">
                <a:latin typeface="+mn-ea"/>
              </a:rPr>
              <a:t>단위 </a:t>
            </a:r>
            <a:r>
              <a:rPr lang="en-US" altLang="ko-KR" sz="1400" dirty="0">
                <a:latin typeface="+mn-ea"/>
              </a:rPr>
              <a:t>: </a:t>
            </a:r>
            <a:r>
              <a:rPr lang="ko-KR" altLang="en-US" sz="1400" dirty="0">
                <a:latin typeface="+mn-ea"/>
              </a:rPr>
              <a:t>만원</a:t>
            </a:r>
            <a:r>
              <a:rPr lang="en-US" altLang="ko-KR" sz="1400" dirty="0">
                <a:latin typeface="+mn-ea"/>
              </a:rPr>
              <a:t>)</a:t>
            </a:r>
            <a:endParaRPr lang="ko-KR" altLang="en-US" sz="1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205120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base"/>
            <a:r>
              <a:rPr lang="en-US" altLang="ko-KR" sz="2000" b="1" dirty="0">
                <a:solidFill>
                  <a:schemeClr val="bg1"/>
                </a:solidFill>
                <a:latin typeface="+mn-ea"/>
                <a:ea typeface="+mn-ea"/>
              </a:rPr>
              <a:t>Ⅵ. </a:t>
            </a:r>
            <a:r>
              <a:rPr lang="ko-KR" altLang="en-US" sz="2000" b="1" dirty="0">
                <a:solidFill>
                  <a:schemeClr val="bg1"/>
                </a:solidFill>
                <a:latin typeface="+mn-ea"/>
                <a:ea typeface="+mn-ea"/>
              </a:rPr>
              <a:t>재무계획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3. </a:t>
            </a:r>
            <a:r>
              <a:rPr lang="ko-KR" altLang="en-US" sz="2000" dirty="0" smtClean="0">
                <a:latin typeface="+mn-ea"/>
              </a:rPr>
              <a:t>사업타당성</a:t>
            </a:r>
            <a:endParaRPr lang="en-US" altLang="ko-KR" sz="2000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n-ea"/>
              </a:rPr>
              <a:t>수입 및 비용추정 총합</a:t>
            </a:r>
            <a:endParaRPr lang="en-US" altLang="ko-KR" sz="2000" dirty="0">
              <a:latin typeface="+mn-ea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28788" y="29019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6876256" y="2014199"/>
            <a:ext cx="11769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 latinLnBrk="0"/>
            <a:r>
              <a:rPr lang="en-US" altLang="ko-KR" sz="1400" dirty="0">
                <a:latin typeface="+mn-ea"/>
              </a:rPr>
              <a:t>(</a:t>
            </a:r>
            <a:r>
              <a:rPr lang="ko-KR" altLang="en-US" sz="1400" dirty="0">
                <a:latin typeface="+mn-ea"/>
              </a:rPr>
              <a:t>단위 </a:t>
            </a:r>
            <a:r>
              <a:rPr lang="en-US" altLang="ko-KR" sz="1400" dirty="0">
                <a:latin typeface="+mn-ea"/>
              </a:rPr>
              <a:t>: </a:t>
            </a:r>
            <a:r>
              <a:rPr lang="ko-KR" altLang="en-US" sz="1400" dirty="0">
                <a:latin typeface="+mn-ea"/>
              </a:rPr>
              <a:t>만원</a:t>
            </a:r>
            <a:r>
              <a:rPr lang="en-US" altLang="ko-KR" sz="1400" dirty="0">
                <a:latin typeface="+mn-ea"/>
              </a:rPr>
              <a:t>)</a:t>
            </a:r>
            <a:endParaRPr lang="ko-KR" altLang="en-US" sz="1400" dirty="0">
              <a:latin typeface="+mn-ea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150415"/>
              </p:ext>
            </p:extLst>
          </p:nvPr>
        </p:nvGraphicFramePr>
        <p:xfrm>
          <a:off x="1187637" y="2348880"/>
          <a:ext cx="6768726" cy="3162015"/>
        </p:xfrm>
        <a:graphic>
          <a:graphicData uri="http://schemas.openxmlformats.org/drawingml/2006/table">
            <a:tbl>
              <a:tblPr/>
              <a:tblGrid>
                <a:gridCol w="1128274"/>
                <a:gridCol w="1128274"/>
                <a:gridCol w="1128274"/>
                <a:gridCol w="1128274"/>
                <a:gridCol w="1128274"/>
                <a:gridCol w="1127356"/>
              </a:tblGrid>
              <a:tr h="632403"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차년도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차년도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400" b="1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차년도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1400" b="1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차년도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차년도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632403"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매출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21,888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23,888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25,888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27,988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30,088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403"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근로자수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403"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총지출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15,480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16,480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17,480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19,540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21,480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403"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매출</a:t>
                      </a:r>
                      <a:r>
                        <a:rPr lang="en-US" altLang="ko-KR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총지출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6,408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7,408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8,408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8,448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6290" marR="0" indent="-79629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8,608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63713" y="28590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877740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632271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80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감사합니다</a:t>
            </a:r>
            <a:endParaRPr lang="ko-KR" altLang="en-US" sz="80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73699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사업개요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>
                <a:latin typeface="+mn-ea"/>
              </a:rPr>
              <a:t>절 사업의 개요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2372" y="1156682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smtClean="0">
                <a:latin typeface="+mn-ea"/>
              </a:rPr>
              <a:t>사업배경</a:t>
            </a:r>
            <a:endParaRPr lang="ko-KR" altLang="en-US" sz="2000" dirty="0">
              <a:latin typeface="+mn-ea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823831739"/>
              </p:ext>
            </p:extLst>
          </p:nvPr>
        </p:nvGraphicFramePr>
        <p:xfrm>
          <a:off x="1547664" y="184482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6817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romanUcPeriod" startAt="2"/>
            </a:pPr>
            <a:r>
              <a:rPr lang="ko-KR" altLang="en-US" sz="7200" b="1" dirty="0" smtClean="0">
                <a:latin typeface="+mn-ea"/>
                <a:ea typeface="+mn-ea"/>
              </a:rPr>
              <a:t>아이템 선정</a:t>
            </a:r>
            <a:endParaRPr lang="ko-KR" altLang="en-US" sz="72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2179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1. </a:t>
            </a:r>
            <a:r>
              <a:rPr lang="ko-KR" altLang="en-US" sz="2000" dirty="0" smtClean="0">
                <a:latin typeface="+mn-ea"/>
              </a:rPr>
              <a:t>아이템 선정 배경 및 주요고객</a:t>
            </a:r>
            <a:endParaRPr lang="ko-KR" altLang="en-US" sz="2000" dirty="0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3D5F352-518A-4AE5-8477-992C7BEA19B1}"/>
              </a:ext>
            </a:extLst>
          </p:cNvPr>
          <p:cNvSpPr txBox="1"/>
          <p:nvPr/>
        </p:nvSpPr>
        <p:spPr>
          <a:xfrm>
            <a:off x="462372" y="1772816"/>
            <a:ext cx="8229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latin typeface="돋움"/>
                <a:ea typeface="돋움"/>
              </a:rPr>
              <a:t>① </a:t>
            </a:r>
            <a:r>
              <a:rPr lang="ko-KR" altLang="en-US" b="1" dirty="0" smtClean="0"/>
              <a:t>아이템 선정 배경</a:t>
            </a:r>
            <a:endParaRPr lang="en-US" altLang="ko-KR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smtClean="0"/>
              <a:t>전의 </a:t>
            </a:r>
            <a:r>
              <a:rPr lang="ko-KR" altLang="en-US" dirty="0"/>
              <a:t>대중적인 인기 </a:t>
            </a:r>
            <a:r>
              <a:rPr lang="en-US" altLang="ko-KR" dirty="0"/>
              <a:t>– </a:t>
            </a:r>
            <a:r>
              <a:rPr lang="ko-KR" altLang="en-US" dirty="0"/>
              <a:t>남녀노소 전연령대를 어우르는 폭넓은 </a:t>
            </a:r>
            <a:r>
              <a:rPr lang="ko-KR" altLang="en-US" dirty="0" smtClean="0"/>
              <a:t>소비자층</a:t>
            </a:r>
            <a:endParaRPr lang="en-US" altLang="ko-KR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/>
              <a:t>다양한 퓨전요리 창조 용이 </a:t>
            </a:r>
            <a:r>
              <a:rPr lang="en-US" altLang="ko-KR" dirty="0"/>
              <a:t>– </a:t>
            </a:r>
            <a:r>
              <a:rPr lang="ko-KR" altLang="en-US" dirty="0" smtClean="0"/>
              <a:t>전통 전 </a:t>
            </a:r>
            <a:r>
              <a:rPr lang="ko-KR" altLang="en-US" dirty="0"/>
              <a:t>뿐만 아니라 다양한 맛과 스타일로 넓은 선택의 폭 </a:t>
            </a:r>
            <a:r>
              <a:rPr lang="ko-KR" altLang="en-US" dirty="0" smtClean="0"/>
              <a:t>제공</a:t>
            </a:r>
            <a:endParaRPr lang="en-US" altLang="ko-KR" dirty="0"/>
          </a:p>
        </p:txBody>
      </p:sp>
      <p:sp>
        <p:nvSpPr>
          <p:cNvPr id="6" name="TextBox 5"/>
          <p:cNvSpPr txBox="1"/>
          <p:nvPr/>
        </p:nvSpPr>
        <p:spPr>
          <a:xfrm>
            <a:off x="462372" y="4149080"/>
            <a:ext cx="82296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+mj-ea"/>
                <a:ea typeface="+mj-ea"/>
              </a:rPr>
              <a:t>② </a:t>
            </a:r>
            <a:r>
              <a:rPr lang="ko-KR" altLang="en-US" b="1" dirty="0" smtClean="0">
                <a:latin typeface="+mj-ea"/>
                <a:ea typeface="+mj-ea"/>
              </a:rPr>
              <a:t>주요고객</a:t>
            </a:r>
            <a:endParaRPr lang="en-US" altLang="ko-KR" b="1" dirty="0" smtClean="0"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j-ea"/>
                <a:ea typeface="+mj-ea"/>
              </a:rPr>
              <a:t>주요타깃 </a:t>
            </a:r>
            <a:r>
              <a:rPr lang="en-US" altLang="ko-KR" dirty="0" smtClean="0">
                <a:latin typeface="+mj-ea"/>
                <a:ea typeface="+mj-ea"/>
              </a:rPr>
              <a:t>: </a:t>
            </a:r>
            <a:r>
              <a:rPr lang="ko-KR" altLang="en-US" dirty="0" err="1" smtClean="0">
                <a:latin typeface="+mj-ea"/>
                <a:ea typeface="+mj-ea"/>
              </a:rPr>
              <a:t>가성비와</a:t>
            </a:r>
            <a:r>
              <a:rPr lang="ko-KR" altLang="en-US" dirty="0" smtClean="0">
                <a:latin typeface="+mj-ea"/>
                <a:ea typeface="+mj-ea"/>
              </a:rPr>
              <a:t> 유행을 추구하는 </a:t>
            </a:r>
            <a:r>
              <a:rPr lang="en-US" altLang="ko-KR" dirty="0" smtClean="0">
                <a:latin typeface="+mj-ea"/>
                <a:ea typeface="+mj-ea"/>
              </a:rPr>
              <a:t>20~30</a:t>
            </a:r>
            <a:r>
              <a:rPr lang="ko-KR" altLang="en-US" dirty="0" smtClean="0">
                <a:latin typeface="+mj-ea"/>
                <a:ea typeface="+mj-ea"/>
              </a:rPr>
              <a:t>대</a:t>
            </a:r>
            <a:endParaRPr lang="en-US" altLang="ko-KR" dirty="0" smtClean="0"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j-ea"/>
                <a:ea typeface="+mj-ea"/>
              </a:rPr>
              <a:t>매장방문 </a:t>
            </a:r>
            <a:r>
              <a:rPr lang="en-US" altLang="ko-KR" dirty="0" smtClean="0">
                <a:latin typeface="+mj-ea"/>
                <a:ea typeface="+mj-ea"/>
              </a:rPr>
              <a:t>: 2~4</a:t>
            </a:r>
            <a:r>
              <a:rPr lang="ko-KR" altLang="en-US" dirty="0" smtClean="0">
                <a:latin typeface="+mj-ea"/>
                <a:ea typeface="+mj-ea"/>
              </a:rPr>
              <a:t>인 이내의 커플 </a:t>
            </a:r>
            <a:r>
              <a:rPr lang="ko-KR" altLang="en-US" dirty="0">
                <a:latin typeface="+mj-ea"/>
                <a:ea typeface="+mj-ea"/>
              </a:rPr>
              <a:t>또는 </a:t>
            </a:r>
            <a:r>
              <a:rPr lang="ko-KR" altLang="en-US" dirty="0" smtClean="0">
                <a:latin typeface="+mj-ea"/>
                <a:ea typeface="+mj-ea"/>
              </a:rPr>
              <a:t>친구모임</a:t>
            </a:r>
            <a:endParaRPr lang="en-US" altLang="ko-KR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42620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아이템선정</a:t>
            </a:r>
            <a:endParaRPr lang="ko-KR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ea"/>
              </a:rPr>
              <a:t>2. </a:t>
            </a:r>
            <a:r>
              <a:rPr lang="ko-KR" altLang="en-US" sz="2000" dirty="0" smtClean="0">
                <a:latin typeface="+mn-ea"/>
              </a:rPr>
              <a:t>아이템 선정</a:t>
            </a:r>
            <a:endParaRPr lang="ko-KR" altLang="en-US" sz="2000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372" y="1169866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n-ea"/>
              </a:rPr>
              <a:t>소주 </a:t>
            </a:r>
            <a:r>
              <a:rPr lang="en-US" altLang="ko-KR" sz="2000" dirty="0" smtClean="0">
                <a:latin typeface="+mn-ea"/>
              </a:rPr>
              <a:t>– </a:t>
            </a:r>
            <a:r>
              <a:rPr lang="ko-KR" altLang="en-US" sz="2000" dirty="0" err="1" smtClean="0">
                <a:latin typeface="+mn-ea"/>
              </a:rPr>
              <a:t>맥키스컴퍼니</a:t>
            </a:r>
            <a:endParaRPr lang="en-US" altLang="ko-KR" sz="2000" dirty="0">
              <a:latin typeface="+mn-ea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48" y="1844824"/>
            <a:ext cx="3621917" cy="2075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920126"/>
            <a:ext cx="3615692" cy="207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057" y="1844824"/>
            <a:ext cx="3621915" cy="2075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36990" y="5445224"/>
            <a:ext cx="97334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4,000</a:t>
            </a:r>
            <a:r>
              <a:rPr lang="ko-KR" altLang="en-US" dirty="0" smtClean="0"/>
              <a:t>원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394342" y="3429000"/>
            <a:ext cx="97334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4,000</a:t>
            </a:r>
            <a:r>
              <a:rPr lang="ko-KR" altLang="en-US" dirty="0" smtClean="0"/>
              <a:t>원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80434" y="3429000"/>
            <a:ext cx="97334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3,000</a:t>
            </a:r>
            <a:r>
              <a:rPr lang="ko-KR" altLang="en-US" dirty="0" smtClean="0"/>
              <a:t>원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09142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4043</TotalTime>
  <Words>2568</Words>
  <Application>Microsoft Office PowerPoint</Application>
  <PresentationFormat>화면 슬라이드 쇼(4:3)</PresentationFormat>
  <Paragraphs>857</Paragraphs>
  <Slides>58</Slides>
  <Notes>18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58</vt:i4>
      </vt:variant>
    </vt:vector>
  </HeadingPairs>
  <TitlesOfParts>
    <vt:vector size="71" baseType="lpstr">
      <vt:lpstr>하남다움체 본문</vt:lpstr>
      <vt:lpstr>나눔스퀘어 네오 OTF Bold</vt:lpstr>
      <vt:lpstr>한컴 말랑말랑 Regular</vt:lpstr>
      <vt:lpstr>맑은 고딕</vt:lpstr>
      <vt:lpstr>나눔스퀘어 네오 OTF Heavy</vt:lpstr>
      <vt:lpstr>함초롬바탕</vt:lpstr>
      <vt:lpstr>HY헤드라인M</vt:lpstr>
      <vt:lpstr>돋움</vt:lpstr>
      <vt:lpstr>Arial</vt:lpstr>
      <vt:lpstr>굴림</vt:lpstr>
      <vt:lpstr>Wingdings</vt:lpstr>
      <vt:lpstr>한컴 말랑말랑 Bold</vt:lpstr>
      <vt:lpstr>Office 테마</vt:lpstr>
      <vt:lpstr>신탄진 술고래</vt:lpstr>
      <vt:lpstr> 목차</vt:lpstr>
      <vt:lpstr>사업개요</vt:lpstr>
      <vt:lpstr>PowerPoint 프레젠테이션</vt:lpstr>
      <vt:lpstr>PowerPoint 프레젠테이션</vt:lpstr>
      <vt:lpstr>PowerPoint 프레젠테이션</vt:lpstr>
      <vt:lpstr>아이템 선정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입지선정과 상권분석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상가디자인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Ⅴ. 운영계획</vt:lpstr>
      <vt:lpstr>PowerPoint 프레젠테이션</vt:lpstr>
      <vt:lpstr>Ⅵ. 재무계획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261</cp:revision>
  <cp:lastPrinted>2023-07-10T00:21:59Z</cp:lastPrinted>
  <dcterms:created xsi:type="dcterms:W3CDTF">2023-05-22T00:38:02Z</dcterms:created>
  <dcterms:modified xsi:type="dcterms:W3CDTF">2023-08-11T06:34:40Z</dcterms:modified>
</cp:coreProperties>
</file>