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64" r:id="rId3"/>
    <p:sldId id="261" r:id="rId4"/>
    <p:sldId id="266" r:id="rId5"/>
    <p:sldId id="267" r:id="rId6"/>
    <p:sldId id="265" r:id="rId7"/>
    <p:sldId id="269" r:id="rId8"/>
    <p:sldId id="279" r:id="rId9"/>
    <p:sldId id="278" r:id="rId10"/>
    <p:sldId id="277" r:id="rId11"/>
    <p:sldId id="290" r:id="rId12"/>
    <p:sldId id="291" r:id="rId13"/>
    <p:sldId id="268" r:id="rId14"/>
    <p:sldId id="280" r:id="rId15"/>
    <p:sldId id="286" r:id="rId16"/>
    <p:sldId id="288" r:id="rId17"/>
    <p:sldId id="289" r:id="rId18"/>
    <p:sldId id="287" r:id="rId19"/>
    <p:sldId id="281" r:id="rId20"/>
    <p:sldId id="282" r:id="rId21"/>
    <p:sldId id="284" r:id="rId22"/>
    <p:sldId id="285" r:id="rId23"/>
    <p:sldId id="283" r:id="rId24"/>
    <p:sldId id="270" r:id="rId25"/>
    <p:sldId id="272" r:id="rId26"/>
    <p:sldId id="273" r:id="rId27"/>
    <p:sldId id="275" r:id="rId28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45748031496063E-2"/>
          <c:y val="0.17549237204724413"/>
          <c:w val="0.91042519685039369"/>
          <c:h val="0.64676574803149611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매출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Sheet1!$A$2:$A$6</c:f>
              <c:strCache>
                <c:ptCount val="5"/>
                <c:pt idx="0">
                  <c:v>2024년</c:v>
                </c:pt>
                <c:pt idx="1">
                  <c:v>2025년</c:v>
                </c:pt>
                <c:pt idx="2">
                  <c:v>2026년</c:v>
                </c:pt>
                <c:pt idx="3">
                  <c:v>2027년</c:v>
                </c:pt>
                <c:pt idx="4">
                  <c:v>2028년</c:v>
                </c:pt>
              </c:strCache>
            </c:strRef>
          </c:cat>
          <c:val>
            <c:numRef>
              <c:f>Sheet1!$B$2:$B$6</c:f>
              <c:numCache>
                <c:formatCode>#,##0_ </c:formatCode>
                <c:ptCount val="5"/>
                <c:pt idx="0">
                  <c:v>600</c:v>
                </c:pt>
                <c:pt idx="1">
                  <c:v>700</c:v>
                </c:pt>
                <c:pt idx="2">
                  <c:v>800</c:v>
                </c:pt>
                <c:pt idx="3">
                  <c:v>900</c:v>
                </c:pt>
                <c:pt idx="4">
                  <c:v>1000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7986-4B01-BD4E-78BA520A02B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1216368"/>
        <c:axId val="191227792"/>
      </c:lineChart>
      <c:catAx>
        <c:axId val="1912163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91227792"/>
        <c:crosses val="autoZero"/>
        <c:auto val="1"/>
        <c:lblAlgn val="ctr"/>
        <c:lblOffset val="100"/>
        <c:noMultiLvlLbl val="0"/>
      </c:catAx>
      <c:valAx>
        <c:axId val="191227792"/>
        <c:scaling>
          <c:orientation val="minMax"/>
          <c:max val="1100"/>
          <c:min val="5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_ 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91216368"/>
        <c:crosses val="autoZero"/>
        <c:crossBetween val="between"/>
        <c:majorUnit val="100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273613-1334-47C5-85AC-F79E466DC9BD}" type="datetimeFigureOut">
              <a:rPr lang="ko-KR" altLang="en-US" smtClean="0"/>
              <a:t>2023-08-11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1E4EED-34D3-461D-BBC3-FB7AEFB6E3A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667864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출처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상권분석시스템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1E4EED-34D3-461D-BBC3-FB7AEFB6E3AB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92812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https://blog.naver.com/ehaus7/223152725248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1E4EED-34D3-461D-BBC3-FB7AEFB6E3AB}" type="slidenum">
              <a:rPr lang="ko-KR" altLang="en-US" smtClean="0"/>
              <a:t>24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104618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14CCC-8993-4FAF-8180-55B3A1BE6DCA}" type="datetimeFigureOut">
              <a:rPr lang="ko-KR" altLang="en-US" smtClean="0"/>
              <a:t>2023-08-11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8EF7-35EC-498B-A7D7-AF9688844E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790510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14CCC-8993-4FAF-8180-55B3A1BE6DCA}" type="datetimeFigureOut">
              <a:rPr lang="ko-KR" altLang="en-US" smtClean="0"/>
              <a:t>2023-08-11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8EF7-35EC-498B-A7D7-AF9688844E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174389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14CCC-8993-4FAF-8180-55B3A1BE6DCA}" type="datetimeFigureOut">
              <a:rPr lang="ko-KR" altLang="en-US" smtClean="0"/>
              <a:t>2023-08-11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8EF7-35EC-498B-A7D7-AF9688844E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10643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14CCC-8993-4FAF-8180-55B3A1BE6DCA}" type="datetimeFigureOut">
              <a:rPr lang="ko-KR" altLang="en-US" smtClean="0"/>
              <a:t>2023-08-11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8EF7-35EC-498B-A7D7-AF9688844E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1984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14CCC-8993-4FAF-8180-55B3A1BE6DCA}" type="datetimeFigureOut">
              <a:rPr lang="ko-KR" altLang="en-US" smtClean="0"/>
              <a:t>2023-08-11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8EF7-35EC-498B-A7D7-AF9688844E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346819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14CCC-8993-4FAF-8180-55B3A1BE6DCA}" type="datetimeFigureOut">
              <a:rPr lang="ko-KR" altLang="en-US" smtClean="0"/>
              <a:t>2023-08-11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8EF7-35EC-498B-A7D7-AF9688844E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2277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14CCC-8993-4FAF-8180-55B3A1BE6DCA}" type="datetimeFigureOut">
              <a:rPr lang="ko-KR" altLang="en-US" smtClean="0"/>
              <a:t>2023-08-11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8EF7-35EC-498B-A7D7-AF9688844E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78384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14CCC-8993-4FAF-8180-55B3A1BE6DCA}" type="datetimeFigureOut">
              <a:rPr lang="ko-KR" altLang="en-US" smtClean="0"/>
              <a:t>2023-08-11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8EF7-35EC-498B-A7D7-AF9688844E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128325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14CCC-8993-4FAF-8180-55B3A1BE6DCA}" type="datetimeFigureOut">
              <a:rPr lang="ko-KR" altLang="en-US" smtClean="0"/>
              <a:t>2023-08-11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8EF7-35EC-498B-A7D7-AF9688844E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384594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14CCC-8993-4FAF-8180-55B3A1BE6DCA}" type="datetimeFigureOut">
              <a:rPr lang="ko-KR" altLang="en-US" smtClean="0"/>
              <a:t>2023-08-11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8EF7-35EC-498B-A7D7-AF9688844E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958368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14CCC-8993-4FAF-8180-55B3A1BE6DCA}" type="datetimeFigureOut">
              <a:rPr lang="ko-KR" altLang="en-US" smtClean="0"/>
              <a:t>2023-08-11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8EF7-35EC-498B-A7D7-AF9688844E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41384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C14CCC-8993-4FAF-8180-55B3A1BE6DCA}" type="datetimeFigureOut">
              <a:rPr lang="ko-KR" altLang="en-US" smtClean="0"/>
              <a:t>2023-08-11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858EF7-35EC-498B-A7D7-AF9688844E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55441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b="1" dirty="0" err="1" smtClean="0"/>
              <a:t>네일아트숍</a:t>
            </a:r>
            <a:r>
              <a:rPr lang="ko-KR" altLang="en-US" b="1" dirty="0" smtClean="0"/>
              <a:t> 창업계획서</a:t>
            </a:r>
            <a:endParaRPr lang="ko-KR" altLang="en-US" b="1" dirty="0"/>
          </a:p>
        </p:txBody>
      </p:sp>
    </p:spTree>
    <p:extLst>
      <p:ext uri="{BB962C8B-B14F-4D97-AF65-F5344CB8AC3E}">
        <p14:creationId xmlns:p14="http://schemas.microsoft.com/office/powerpoint/2010/main" val="25706467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 smtClean="0">
                <a:solidFill>
                  <a:schemeClr val="bg1"/>
                </a:solidFill>
                <a:latin typeface="+mj-ea"/>
              </a:rPr>
              <a:t>아이템 선정</a:t>
            </a:r>
            <a:endParaRPr lang="ko-KR" altLang="en-US" sz="2000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경쟁환경 분석</a:t>
            </a:r>
            <a:endParaRPr lang="ko-KR" altLang="en-US" sz="2000" dirty="0">
              <a:latin typeface="+mj-ea"/>
              <a:ea typeface="+mj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2000" dirty="0" smtClean="0">
                <a:latin typeface="+mj-ea"/>
                <a:ea typeface="+mj-ea"/>
              </a:rPr>
              <a:t>C</a:t>
            </a:r>
            <a:r>
              <a:rPr lang="ko-KR" altLang="en-US" sz="2000" dirty="0" smtClean="0">
                <a:latin typeface="+mj-ea"/>
                <a:ea typeface="+mj-ea"/>
              </a:rPr>
              <a:t>업체</a:t>
            </a:r>
            <a:r>
              <a:rPr lang="en-US" altLang="ko-KR" sz="2000" dirty="0" smtClean="0">
                <a:latin typeface="+mj-ea"/>
                <a:ea typeface="+mj-ea"/>
              </a:rPr>
              <a:t>(</a:t>
            </a:r>
            <a:r>
              <a:rPr lang="ko-KR" altLang="en-US" sz="2000" dirty="0" err="1" smtClean="0">
                <a:latin typeface="+mj-ea"/>
                <a:ea typeface="+mj-ea"/>
              </a:rPr>
              <a:t>중리동</a:t>
            </a:r>
            <a:r>
              <a:rPr lang="en-US" altLang="ko-KR" sz="2000" dirty="0" smtClean="0">
                <a:latin typeface="+mj-ea"/>
                <a:ea typeface="+mj-ea"/>
              </a:rPr>
              <a:t>)</a:t>
            </a:r>
            <a:endParaRPr lang="ko-KR" altLang="en-US" sz="2000" dirty="0">
              <a:latin typeface="+mj-ea"/>
              <a:ea typeface="+mj-ea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084" y="2060848"/>
            <a:ext cx="2911866" cy="260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7951" y="1870124"/>
            <a:ext cx="2238620" cy="1738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810563"/>
            <a:ext cx="2742930" cy="2073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6728" y="3956497"/>
            <a:ext cx="1810444" cy="1927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1870124"/>
            <a:ext cx="1678160" cy="1775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527" y="5445224"/>
            <a:ext cx="3238500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직사각형 10"/>
          <p:cNvSpPr/>
          <p:nvPr/>
        </p:nvSpPr>
        <p:spPr>
          <a:xfrm>
            <a:off x="179512" y="6381328"/>
            <a:ext cx="171232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200" dirty="0"/>
              <a:t>출처 </a:t>
            </a:r>
            <a:r>
              <a:rPr lang="en-US" altLang="ko-KR" sz="1200" dirty="0"/>
              <a:t>: </a:t>
            </a:r>
            <a:r>
              <a:rPr lang="ko-KR" altLang="en-US" sz="1200" dirty="0"/>
              <a:t>상권분석시스템</a:t>
            </a:r>
          </a:p>
        </p:txBody>
      </p:sp>
    </p:spTree>
    <p:extLst>
      <p:ext uri="{BB962C8B-B14F-4D97-AF65-F5344CB8AC3E}">
        <p14:creationId xmlns:p14="http://schemas.microsoft.com/office/powerpoint/2010/main" val="3127342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 smtClean="0">
                <a:solidFill>
                  <a:schemeClr val="bg1"/>
                </a:solidFill>
                <a:latin typeface="+mj-ea"/>
              </a:rPr>
              <a:t>입지선정과 상권분석</a:t>
            </a:r>
            <a:endParaRPr lang="ko-KR" altLang="en-US" sz="2000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입지선정</a:t>
            </a:r>
            <a:endParaRPr lang="ko-KR" altLang="en-US" sz="2000" dirty="0">
              <a:latin typeface="+mj-ea"/>
              <a:ea typeface="+mj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후보</a:t>
            </a:r>
            <a:r>
              <a:rPr lang="en-US" altLang="ko-KR" sz="2000" dirty="0" smtClean="0">
                <a:latin typeface="+mj-ea"/>
                <a:ea typeface="+mj-ea"/>
              </a:rPr>
              <a:t>1. </a:t>
            </a:r>
            <a:r>
              <a:rPr lang="ko-KR" altLang="en-US" sz="2000" dirty="0" err="1" smtClean="0">
                <a:latin typeface="+mj-ea"/>
                <a:ea typeface="+mj-ea"/>
              </a:rPr>
              <a:t>중리동</a:t>
            </a:r>
            <a:endParaRPr lang="ko-KR" altLang="en-US" sz="2000" dirty="0">
              <a:latin typeface="+mj-ea"/>
              <a:ea typeface="+mj-ea"/>
            </a:endParaRPr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18" t="28620" r="19403"/>
          <a:stretch/>
        </p:blipFill>
        <p:spPr bwMode="auto">
          <a:xfrm>
            <a:off x="4792831" y="1700808"/>
            <a:ext cx="3899141" cy="3729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028" y="1667255"/>
            <a:ext cx="3234971" cy="4679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4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4435358"/>
            <a:ext cx="3582186" cy="1989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타원 9"/>
          <p:cNvSpPr/>
          <p:nvPr/>
        </p:nvSpPr>
        <p:spPr>
          <a:xfrm>
            <a:off x="5405881" y="4754539"/>
            <a:ext cx="1351416" cy="135141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TextBox 1"/>
          <p:cNvSpPr txBox="1"/>
          <p:nvPr/>
        </p:nvSpPr>
        <p:spPr>
          <a:xfrm>
            <a:off x="5801277" y="3565528"/>
            <a:ext cx="1882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/>
              <a:t>신축아파트 상권</a:t>
            </a:r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179512" y="6381328"/>
            <a:ext cx="267893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200" dirty="0"/>
              <a:t>출처 </a:t>
            </a:r>
            <a:r>
              <a:rPr lang="en-US" altLang="ko-KR" sz="1200" dirty="0"/>
              <a:t>: </a:t>
            </a:r>
            <a:r>
              <a:rPr lang="ko-KR" altLang="en-US" sz="1200" dirty="0" err="1" smtClean="0"/>
              <a:t>네이버</a:t>
            </a:r>
            <a:r>
              <a:rPr lang="ko-KR" altLang="en-US" sz="1200" dirty="0" smtClean="0"/>
              <a:t> 부동산</a:t>
            </a:r>
            <a:r>
              <a:rPr lang="en-US" altLang="ko-KR" sz="1200" dirty="0" smtClean="0"/>
              <a:t>, </a:t>
            </a:r>
            <a:r>
              <a:rPr lang="ko-KR" altLang="en-US" sz="1200" dirty="0" err="1" smtClean="0"/>
              <a:t>네이버</a:t>
            </a:r>
            <a:r>
              <a:rPr lang="ko-KR" altLang="en-US" sz="1200" dirty="0" smtClean="0"/>
              <a:t> </a:t>
            </a:r>
            <a:r>
              <a:rPr lang="ko-KR" altLang="en-US" sz="1200" dirty="0" err="1" smtClean="0"/>
              <a:t>로드뷰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1849183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 smtClean="0">
                <a:solidFill>
                  <a:schemeClr val="bg1"/>
                </a:solidFill>
                <a:latin typeface="+mj-ea"/>
              </a:rPr>
              <a:t>입지선정과 상권분석</a:t>
            </a:r>
            <a:endParaRPr lang="ko-KR" altLang="en-US" sz="2000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입지선정</a:t>
            </a:r>
            <a:endParaRPr lang="ko-KR" altLang="en-US" sz="2000" dirty="0">
              <a:latin typeface="+mj-ea"/>
              <a:ea typeface="+mj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후보</a:t>
            </a:r>
            <a:r>
              <a:rPr lang="en-US" altLang="ko-KR" sz="2000" dirty="0" smtClean="0">
                <a:latin typeface="+mj-ea"/>
                <a:ea typeface="+mj-ea"/>
              </a:rPr>
              <a:t>2. </a:t>
            </a:r>
            <a:r>
              <a:rPr lang="ko-KR" altLang="en-US" sz="2000" dirty="0" smtClean="0">
                <a:latin typeface="+mj-ea"/>
                <a:ea typeface="+mj-ea"/>
              </a:rPr>
              <a:t>신탄진동</a:t>
            </a:r>
            <a:endParaRPr lang="ko-KR" altLang="en-US" sz="2000" dirty="0">
              <a:latin typeface="+mj-ea"/>
              <a:ea typeface="+mj-ea"/>
            </a:endParaRPr>
          </a:p>
        </p:txBody>
      </p:sp>
      <p:pic>
        <p:nvPicPr>
          <p:cNvPr id="16386" name="Picture 2" descr="https://landthumb-phinf.pstatic.net/20230804_62/land_naver_16911127683252VAIE_JPEG/KakaoTalk_20211213_182551047_16.jpg?type=m102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772816"/>
            <a:ext cx="2771626" cy="2078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447" y="1772815"/>
            <a:ext cx="3821596" cy="4257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583805" y="4293096"/>
            <a:ext cx="363753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dirty="0" smtClean="0"/>
              <a:t>10</a:t>
            </a:r>
            <a:r>
              <a:rPr lang="ko-KR" altLang="en-US" dirty="0" smtClean="0"/>
              <a:t>평 공간창업 가능</a:t>
            </a:r>
            <a:endParaRPr lang="en-US" altLang="ko-K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 smtClean="0"/>
              <a:t>신규아파트단지 상가 </a:t>
            </a:r>
            <a:r>
              <a:rPr lang="ko-KR" altLang="en-US" dirty="0" err="1" smtClean="0"/>
              <a:t>입점으로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유동인구 확보 용이</a:t>
            </a:r>
            <a:endParaRPr lang="ko-KR" altLang="en-US" dirty="0"/>
          </a:p>
        </p:txBody>
      </p:sp>
      <p:sp>
        <p:nvSpPr>
          <p:cNvPr id="8" name="직사각형 7"/>
          <p:cNvSpPr/>
          <p:nvPr/>
        </p:nvSpPr>
        <p:spPr>
          <a:xfrm>
            <a:off x="179512" y="6381328"/>
            <a:ext cx="161294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200" dirty="0"/>
              <a:t>출처 </a:t>
            </a:r>
            <a:r>
              <a:rPr lang="en-US" altLang="ko-KR" sz="1200" dirty="0"/>
              <a:t>: </a:t>
            </a:r>
            <a:r>
              <a:rPr lang="ko-KR" altLang="en-US" sz="1200" dirty="0" err="1" smtClean="0"/>
              <a:t>네이버</a:t>
            </a:r>
            <a:r>
              <a:rPr lang="ko-KR" altLang="en-US" sz="1200" dirty="0" smtClean="0"/>
              <a:t> 부동산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5941878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 smtClean="0">
                <a:solidFill>
                  <a:schemeClr val="bg1"/>
                </a:solidFill>
                <a:latin typeface="+mj-ea"/>
              </a:rPr>
              <a:t>입지선정과 상권분석</a:t>
            </a:r>
            <a:endParaRPr lang="ko-KR" altLang="en-US" sz="2000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입지선정</a:t>
            </a:r>
            <a:endParaRPr lang="ko-KR" altLang="en-US" sz="2000" dirty="0">
              <a:latin typeface="+mj-ea"/>
              <a:ea typeface="+mj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후보</a:t>
            </a:r>
            <a:r>
              <a:rPr lang="en-US" altLang="ko-KR" sz="2000" dirty="0" smtClean="0">
                <a:latin typeface="+mj-ea"/>
                <a:ea typeface="+mj-ea"/>
              </a:rPr>
              <a:t>3. </a:t>
            </a:r>
            <a:r>
              <a:rPr lang="ko-KR" altLang="en-US" sz="2000" dirty="0" err="1" smtClean="0">
                <a:latin typeface="+mj-ea"/>
                <a:ea typeface="+mj-ea"/>
              </a:rPr>
              <a:t>석봉동</a:t>
            </a:r>
            <a:endParaRPr lang="ko-KR" altLang="en-US" sz="2000" dirty="0">
              <a:latin typeface="+mj-ea"/>
              <a:ea typeface="+mj-ea"/>
            </a:endParaRPr>
          </a:p>
        </p:txBody>
      </p:sp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6828" y="1877414"/>
            <a:ext cx="3160720" cy="2181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922" y="1875236"/>
            <a:ext cx="3699952" cy="4169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타원 1"/>
          <p:cNvSpPr/>
          <p:nvPr/>
        </p:nvSpPr>
        <p:spPr>
          <a:xfrm>
            <a:off x="5292080" y="2564904"/>
            <a:ext cx="1080120" cy="10801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4583805" y="4293096"/>
            <a:ext cx="395012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dirty="0" smtClean="0"/>
              <a:t>10</a:t>
            </a:r>
            <a:r>
              <a:rPr lang="ko-KR" altLang="en-US" dirty="0" smtClean="0"/>
              <a:t>평 공간창업 가능</a:t>
            </a:r>
            <a:endParaRPr lang="en-US" altLang="ko-K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 err="1" smtClean="0"/>
              <a:t>엑슬루</a:t>
            </a:r>
            <a:r>
              <a:rPr lang="ko-KR" altLang="en-US" dirty="0" smtClean="0"/>
              <a:t> 주민의 좋은 </a:t>
            </a:r>
            <a:r>
              <a:rPr lang="ko-KR" altLang="en-US" dirty="0" err="1" smtClean="0"/>
              <a:t>접근성</a:t>
            </a:r>
            <a:endParaRPr lang="en-US" altLang="ko-K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 smtClean="0"/>
              <a:t>대로변에 위치하여 많은 유동인구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663602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 smtClean="0">
                <a:solidFill>
                  <a:schemeClr val="bg1"/>
                </a:solidFill>
                <a:latin typeface="+mj-ea"/>
              </a:rPr>
              <a:t>입지선정과 상권분석</a:t>
            </a:r>
            <a:endParaRPr lang="ko-KR" altLang="en-US" sz="2000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상권분석</a:t>
            </a:r>
            <a:endParaRPr lang="ko-KR" altLang="en-US" sz="2000" dirty="0">
              <a:latin typeface="+mj-ea"/>
              <a:ea typeface="+mj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err="1" smtClean="0">
                <a:latin typeface="+mj-ea"/>
                <a:ea typeface="+mj-ea"/>
              </a:rPr>
              <a:t>중리동</a:t>
            </a:r>
            <a:endParaRPr lang="ko-KR" altLang="en-US" sz="2000" dirty="0">
              <a:latin typeface="+mj-ea"/>
              <a:ea typeface="+mj-ea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902199"/>
            <a:ext cx="2391780" cy="2413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108" y="4383139"/>
            <a:ext cx="2592288" cy="2042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1692" y="1912142"/>
            <a:ext cx="2231527" cy="2457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0269" y="1902199"/>
            <a:ext cx="2640752" cy="3309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직사각형 8"/>
          <p:cNvSpPr/>
          <p:nvPr/>
        </p:nvSpPr>
        <p:spPr>
          <a:xfrm>
            <a:off x="179512" y="6381328"/>
            <a:ext cx="109677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200" dirty="0"/>
              <a:t>출처 </a:t>
            </a:r>
            <a:r>
              <a:rPr lang="en-US" altLang="ko-KR" sz="1200" dirty="0"/>
              <a:t>: </a:t>
            </a:r>
            <a:r>
              <a:rPr lang="ko-KR" altLang="en-US" sz="1200" dirty="0" err="1" smtClean="0"/>
              <a:t>오픈</a:t>
            </a:r>
            <a:r>
              <a:rPr lang="ko-KR" altLang="en-US" sz="1200" dirty="0" err="1"/>
              <a:t>업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5504673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 smtClean="0">
                <a:solidFill>
                  <a:schemeClr val="bg1"/>
                </a:solidFill>
                <a:latin typeface="+mj-ea"/>
              </a:rPr>
              <a:t>입지선정과 상권분석</a:t>
            </a:r>
            <a:endParaRPr lang="ko-KR" altLang="en-US" sz="2000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상권분석</a:t>
            </a:r>
            <a:endParaRPr lang="ko-KR" altLang="en-US" sz="2000" dirty="0">
              <a:latin typeface="+mj-ea"/>
              <a:ea typeface="+mj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err="1" smtClean="0">
                <a:latin typeface="+mj-ea"/>
                <a:ea typeface="+mj-ea"/>
              </a:rPr>
              <a:t>중리동</a:t>
            </a:r>
            <a:endParaRPr lang="ko-KR" altLang="en-US" sz="2000" dirty="0">
              <a:latin typeface="+mj-ea"/>
              <a:ea typeface="+mj-ea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460" y="2060848"/>
            <a:ext cx="6624736" cy="419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직사각형 5"/>
          <p:cNvSpPr/>
          <p:nvPr/>
        </p:nvSpPr>
        <p:spPr>
          <a:xfrm>
            <a:off x="179512" y="6381328"/>
            <a:ext cx="171232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200" dirty="0"/>
              <a:t>출처 </a:t>
            </a:r>
            <a:r>
              <a:rPr lang="en-US" altLang="ko-KR" sz="1200" dirty="0"/>
              <a:t>: </a:t>
            </a:r>
            <a:r>
              <a:rPr lang="ko-KR" altLang="en-US" sz="1200" dirty="0"/>
              <a:t>상권분석시스템</a:t>
            </a:r>
          </a:p>
        </p:txBody>
      </p:sp>
    </p:spTree>
    <p:extLst>
      <p:ext uri="{BB962C8B-B14F-4D97-AF65-F5344CB8AC3E}">
        <p14:creationId xmlns:p14="http://schemas.microsoft.com/office/powerpoint/2010/main" val="5509267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 smtClean="0">
                <a:solidFill>
                  <a:schemeClr val="bg1"/>
                </a:solidFill>
                <a:latin typeface="+mj-ea"/>
              </a:rPr>
              <a:t>입지선정과 상권분석</a:t>
            </a:r>
            <a:endParaRPr lang="ko-KR" altLang="en-US" sz="2000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상권분석</a:t>
            </a:r>
            <a:endParaRPr lang="ko-KR" altLang="en-US" sz="2000" dirty="0">
              <a:latin typeface="+mj-ea"/>
              <a:ea typeface="+mj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err="1" smtClean="0"/>
              <a:t>중리동</a:t>
            </a:r>
            <a:endParaRPr lang="ko-KR" altLang="en-US" sz="2000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3553" y="1916832"/>
            <a:ext cx="6686550" cy="43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직사각형 5"/>
          <p:cNvSpPr/>
          <p:nvPr/>
        </p:nvSpPr>
        <p:spPr>
          <a:xfrm>
            <a:off x="179512" y="6381328"/>
            <a:ext cx="171232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200" dirty="0"/>
              <a:t>출처 </a:t>
            </a:r>
            <a:r>
              <a:rPr lang="en-US" altLang="ko-KR" sz="1200" dirty="0"/>
              <a:t>: </a:t>
            </a:r>
            <a:r>
              <a:rPr lang="ko-KR" altLang="en-US" sz="1200" dirty="0"/>
              <a:t>상권분석시스템</a:t>
            </a:r>
          </a:p>
        </p:txBody>
      </p:sp>
    </p:spTree>
    <p:extLst>
      <p:ext uri="{BB962C8B-B14F-4D97-AF65-F5344CB8AC3E}">
        <p14:creationId xmlns:p14="http://schemas.microsoft.com/office/powerpoint/2010/main" val="9773278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 smtClean="0">
                <a:solidFill>
                  <a:schemeClr val="bg1"/>
                </a:solidFill>
                <a:latin typeface="+mj-ea"/>
              </a:rPr>
              <a:t>입지선정과 상권분석</a:t>
            </a:r>
            <a:endParaRPr lang="ko-KR" altLang="en-US" sz="2000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상권분석</a:t>
            </a:r>
            <a:endParaRPr lang="ko-KR" altLang="en-US" sz="2000" dirty="0">
              <a:latin typeface="+mj-ea"/>
              <a:ea typeface="+mj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err="1">
                <a:latin typeface="+mj-ea"/>
              </a:rPr>
              <a:t>중리동</a:t>
            </a:r>
            <a:endParaRPr lang="ko-KR" altLang="en-US" sz="2000" dirty="0">
              <a:latin typeface="+mj-ea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3303" y="1700808"/>
            <a:ext cx="6347050" cy="4643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직사각형 5"/>
          <p:cNvSpPr/>
          <p:nvPr/>
        </p:nvSpPr>
        <p:spPr>
          <a:xfrm>
            <a:off x="179512" y="6381328"/>
            <a:ext cx="171232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200" dirty="0"/>
              <a:t>출처 </a:t>
            </a:r>
            <a:r>
              <a:rPr lang="en-US" altLang="ko-KR" sz="1200" dirty="0"/>
              <a:t>: </a:t>
            </a:r>
            <a:r>
              <a:rPr lang="ko-KR" altLang="en-US" sz="1200" dirty="0"/>
              <a:t>상권분석시스템</a:t>
            </a:r>
          </a:p>
        </p:txBody>
      </p:sp>
    </p:spTree>
    <p:extLst>
      <p:ext uri="{BB962C8B-B14F-4D97-AF65-F5344CB8AC3E}">
        <p14:creationId xmlns:p14="http://schemas.microsoft.com/office/powerpoint/2010/main" val="10938046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 smtClean="0">
                <a:solidFill>
                  <a:schemeClr val="bg1"/>
                </a:solidFill>
                <a:latin typeface="+mj-ea"/>
              </a:rPr>
              <a:t>입지선정과 상권분석</a:t>
            </a:r>
            <a:endParaRPr lang="ko-KR" altLang="en-US" sz="2000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상권분석</a:t>
            </a:r>
            <a:endParaRPr lang="ko-KR" altLang="en-US" sz="2000" dirty="0">
              <a:latin typeface="+mj-ea"/>
              <a:ea typeface="+mj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err="1">
                <a:latin typeface="+mj-ea"/>
              </a:rPr>
              <a:t>중리동</a:t>
            </a:r>
            <a:endParaRPr lang="ko-KR" altLang="en-US" sz="2000" dirty="0">
              <a:latin typeface="+mj-ea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425" y="2066925"/>
            <a:ext cx="6915150" cy="272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직사각형 5"/>
          <p:cNvSpPr/>
          <p:nvPr/>
        </p:nvSpPr>
        <p:spPr>
          <a:xfrm>
            <a:off x="179512" y="6381328"/>
            <a:ext cx="171232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200" dirty="0"/>
              <a:t>출처 </a:t>
            </a:r>
            <a:r>
              <a:rPr lang="en-US" altLang="ko-KR" sz="1200" dirty="0"/>
              <a:t>: </a:t>
            </a:r>
            <a:r>
              <a:rPr lang="ko-KR" altLang="en-US" sz="1200" dirty="0"/>
              <a:t>상권분석시스템</a:t>
            </a:r>
          </a:p>
        </p:txBody>
      </p:sp>
    </p:spTree>
    <p:extLst>
      <p:ext uri="{BB962C8B-B14F-4D97-AF65-F5344CB8AC3E}">
        <p14:creationId xmlns:p14="http://schemas.microsoft.com/office/powerpoint/2010/main" val="26566102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 smtClean="0">
                <a:solidFill>
                  <a:schemeClr val="bg1"/>
                </a:solidFill>
                <a:latin typeface="+mj-ea"/>
              </a:rPr>
              <a:t>입지선정과 상권분석</a:t>
            </a:r>
            <a:endParaRPr lang="ko-KR" altLang="en-US" sz="2000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상권분석</a:t>
            </a:r>
            <a:endParaRPr lang="ko-KR" altLang="en-US" sz="2000" dirty="0">
              <a:latin typeface="+mj-ea"/>
              <a:ea typeface="+mj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err="1" smtClean="0">
                <a:latin typeface="+mj-ea"/>
                <a:ea typeface="+mj-ea"/>
              </a:rPr>
              <a:t>석봉동</a:t>
            </a:r>
            <a:endParaRPr lang="ko-KR" altLang="en-US" sz="2000" dirty="0">
              <a:latin typeface="+mj-ea"/>
              <a:ea typeface="+mj-ea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028" y="1772816"/>
            <a:ext cx="3305175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9584" y="4365104"/>
            <a:ext cx="2380214" cy="1950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4646" y="1772816"/>
            <a:ext cx="3057525" cy="395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직사각형 7"/>
          <p:cNvSpPr/>
          <p:nvPr/>
        </p:nvSpPr>
        <p:spPr>
          <a:xfrm>
            <a:off x="179512" y="6381328"/>
            <a:ext cx="109677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200" dirty="0"/>
              <a:t>출처 </a:t>
            </a:r>
            <a:r>
              <a:rPr lang="en-US" altLang="ko-KR" sz="1200" dirty="0"/>
              <a:t>: </a:t>
            </a:r>
            <a:r>
              <a:rPr lang="ko-KR" altLang="en-US" sz="1200" dirty="0" err="1" smtClean="0"/>
              <a:t>오픈업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4827167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>
                <a:latin typeface="+mj-ea"/>
              </a:rPr>
              <a:t>목차</a:t>
            </a:r>
          </a:p>
        </p:txBody>
      </p:sp>
      <p:sp>
        <p:nvSpPr>
          <p:cNvPr id="5" name="내용 개체 틀 2"/>
          <p:cNvSpPr txBox="1">
            <a:spLocks/>
          </p:cNvSpPr>
          <p:nvPr/>
        </p:nvSpPr>
        <p:spPr>
          <a:xfrm>
            <a:off x="395536" y="1340768"/>
            <a:ext cx="8075240" cy="525658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0050" indent="-400050" algn="ctr">
              <a:buFont typeface="+mj-lt"/>
              <a:buAutoNum type="romanUcPeriod"/>
            </a:pPr>
            <a:r>
              <a:rPr lang="ko-KR" altLang="en-US" sz="1400" b="1" dirty="0" smtClean="0">
                <a:solidFill>
                  <a:srgbClr val="374151"/>
                </a:solidFill>
                <a:latin typeface="+mj-ea"/>
                <a:ea typeface="+mj-ea"/>
              </a:rPr>
              <a:t>사업개요</a:t>
            </a:r>
            <a:endParaRPr lang="en-US" altLang="ko-KR" sz="1400" b="1" dirty="0" smtClean="0">
              <a:solidFill>
                <a:srgbClr val="374151"/>
              </a:solidFill>
              <a:latin typeface="+mj-ea"/>
              <a:ea typeface="+mj-ea"/>
            </a:endParaRPr>
          </a:p>
          <a:p>
            <a:pPr marL="457200" lvl="1" indent="0" algn="ctr">
              <a:buFont typeface="Arial" panose="020B0604020202020204" pitchFamily="34" charset="0"/>
              <a:buNone/>
            </a:pPr>
            <a:r>
              <a:rPr lang="en-US" altLang="ko-KR" sz="1200" dirty="0" smtClean="0">
                <a:solidFill>
                  <a:srgbClr val="374151"/>
                </a:solidFill>
                <a:latin typeface="+mj-ea"/>
                <a:ea typeface="+mj-ea"/>
              </a:rPr>
              <a:t>1.</a:t>
            </a:r>
            <a:r>
              <a:rPr lang="ko-KR" altLang="en-US" sz="1200" dirty="0" smtClean="0">
                <a:solidFill>
                  <a:srgbClr val="374151"/>
                </a:solidFill>
                <a:latin typeface="+mj-ea"/>
                <a:ea typeface="+mj-ea"/>
              </a:rPr>
              <a:t> 창업자  소개</a:t>
            </a:r>
            <a:endParaRPr lang="en-US" altLang="ko-KR" sz="1200" dirty="0" smtClean="0">
              <a:solidFill>
                <a:srgbClr val="374151"/>
              </a:solidFill>
              <a:latin typeface="+mj-ea"/>
              <a:ea typeface="+mj-ea"/>
            </a:endParaRPr>
          </a:p>
          <a:p>
            <a:pPr marL="457200" lvl="1" indent="0" algn="ctr">
              <a:buFont typeface="Arial" panose="020B0604020202020204" pitchFamily="34" charset="0"/>
              <a:buNone/>
            </a:pPr>
            <a:r>
              <a:rPr lang="en-US" altLang="ko-KR" sz="1200" dirty="0" smtClean="0">
                <a:solidFill>
                  <a:srgbClr val="374151"/>
                </a:solidFill>
                <a:latin typeface="+mj-ea"/>
                <a:ea typeface="+mj-ea"/>
              </a:rPr>
              <a:t>2. </a:t>
            </a:r>
            <a:r>
              <a:rPr lang="ko-KR" altLang="en-US" sz="1200" dirty="0" smtClean="0">
                <a:solidFill>
                  <a:srgbClr val="374151"/>
                </a:solidFill>
                <a:latin typeface="+mj-ea"/>
                <a:ea typeface="+mj-ea"/>
              </a:rPr>
              <a:t>창업동기</a:t>
            </a:r>
            <a:endParaRPr lang="en-US" altLang="ko-KR" sz="1200" dirty="0" smtClean="0">
              <a:solidFill>
                <a:srgbClr val="374151"/>
              </a:solidFill>
              <a:latin typeface="+mj-ea"/>
              <a:ea typeface="+mj-ea"/>
            </a:endParaRPr>
          </a:p>
          <a:p>
            <a:pPr marL="457200" lvl="1" indent="0" algn="ctr">
              <a:buFont typeface="Arial" panose="020B0604020202020204" pitchFamily="34" charset="0"/>
              <a:buNone/>
            </a:pPr>
            <a:r>
              <a:rPr lang="en-US" altLang="ko-KR" sz="1200" dirty="0" smtClean="0">
                <a:solidFill>
                  <a:srgbClr val="374151"/>
                </a:solidFill>
                <a:latin typeface="+mj-ea"/>
                <a:ea typeface="+mj-ea"/>
              </a:rPr>
              <a:t>3. </a:t>
            </a:r>
            <a:r>
              <a:rPr lang="ko-KR" altLang="en-US" sz="1200" dirty="0" smtClean="0">
                <a:solidFill>
                  <a:srgbClr val="374151"/>
                </a:solidFill>
                <a:latin typeface="+mj-ea"/>
                <a:ea typeface="+mj-ea"/>
              </a:rPr>
              <a:t>사업배경</a:t>
            </a:r>
            <a:endParaRPr lang="en-US" altLang="ko-KR" sz="1200" dirty="0" smtClean="0">
              <a:solidFill>
                <a:srgbClr val="374151"/>
              </a:solidFill>
              <a:latin typeface="+mj-ea"/>
              <a:ea typeface="+mj-ea"/>
            </a:endParaRPr>
          </a:p>
          <a:p>
            <a:pPr marL="514350" indent="-514350" algn="ctr">
              <a:buFont typeface="+mj-lt"/>
              <a:buAutoNum type="romanUcPeriod"/>
            </a:pPr>
            <a:endParaRPr lang="en-US" altLang="ko-KR" sz="1200" b="1" dirty="0" smtClean="0">
              <a:solidFill>
                <a:srgbClr val="374151"/>
              </a:solidFill>
              <a:latin typeface="+mj-ea"/>
              <a:ea typeface="+mj-ea"/>
            </a:endParaRPr>
          </a:p>
          <a:p>
            <a:pPr marL="514350" indent="-514350" algn="ctr">
              <a:buFont typeface="+mj-lt"/>
              <a:buAutoNum type="romanUcPeriod"/>
            </a:pPr>
            <a:r>
              <a:rPr lang="ko-KR" altLang="en-US" sz="1400" b="1" dirty="0" smtClean="0">
                <a:solidFill>
                  <a:srgbClr val="374151"/>
                </a:solidFill>
                <a:latin typeface="+mj-ea"/>
                <a:ea typeface="+mj-ea"/>
              </a:rPr>
              <a:t>아이템 선정</a:t>
            </a:r>
            <a:endParaRPr lang="en-US" altLang="ko-KR" sz="1400" b="1" dirty="0" smtClean="0">
              <a:solidFill>
                <a:srgbClr val="374151"/>
              </a:solidFill>
              <a:latin typeface="+mj-ea"/>
              <a:ea typeface="+mj-ea"/>
            </a:endParaRPr>
          </a:p>
          <a:p>
            <a:pPr marL="457200" lvl="1" indent="0" algn="ctr">
              <a:buFont typeface="Arial" panose="020B0604020202020204" pitchFamily="34" charset="0"/>
              <a:buNone/>
            </a:pPr>
            <a:r>
              <a:rPr lang="en-US" altLang="ko-KR" sz="1200" dirty="0" smtClean="0">
                <a:solidFill>
                  <a:srgbClr val="374151"/>
                </a:solidFill>
                <a:latin typeface="+mj-ea"/>
                <a:ea typeface="+mj-ea"/>
              </a:rPr>
              <a:t>  1.</a:t>
            </a:r>
            <a:r>
              <a:rPr lang="ko-KR" altLang="en-US" sz="1200" dirty="0" smtClean="0">
                <a:solidFill>
                  <a:srgbClr val="374151"/>
                </a:solidFill>
                <a:latin typeface="+mj-ea"/>
                <a:ea typeface="+mj-ea"/>
              </a:rPr>
              <a:t> 아이템  선정 배경 및 주요고객</a:t>
            </a:r>
            <a:endParaRPr lang="en-US" altLang="ko-KR" sz="1200" dirty="0" smtClean="0">
              <a:solidFill>
                <a:srgbClr val="374151"/>
              </a:solidFill>
              <a:latin typeface="+mj-ea"/>
              <a:ea typeface="+mj-ea"/>
            </a:endParaRPr>
          </a:p>
          <a:p>
            <a:pPr marL="457200" lvl="1" indent="0" algn="ctr">
              <a:buFont typeface="Arial" panose="020B0604020202020204" pitchFamily="34" charset="0"/>
              <a:buNone/>
            </a:pPr>
            <a:r>
              <a:rPr lang="en-US" altLang="ko-KR" sz="1200" dirty="0" smtClean="0">
                <a:solidFill>
                  <a:srgbClr val="374151"/>
                </a:solidFill>
                <a:latin typeface="+mj-ea"/>
                <a:ea typeface="+mj-ea"/>
              </a:rPr>
              <a:t>  2. </a:t>
            </a:r>
            <a:r>
              <a:rPr lang="ko-KR" altLang="en-US" sz="1200" dirty="0" smtClean="0">
                <a:solidFill>
                  <a:srgbClr val="374151"/>
                </a:solidFill>
                <a:latin typeface="+mj-ea"/>
                <a:ea typeface="+mj-ea"/>
              </a:rPr>
              <a:t>경쟁 환경 분석</a:t>
            </a:r>
            <a:endParaRPr lang="en-US" altLang="ko-KR" sz="1200" dirty="0" smtClean="0">
              <a:solidFill>
                <a:srgbClr val="374151"/>
              </a:solidFill>
              <a:latin typeface="+mj-ea"/>
              <a:ea typeface="+mj-ea"/>
            </a:endParaRPr>
          </a:p>
          <a:p>
            <a:pPr marL="514350" indent="-514350" algn="ctr">
              <a:buFont typeface="+mj-lt"/>
              <a:buAutoNum type="romanUcPeriod"/>
            </a:pPr>
            <a:endParaRPr lang="en-US" altLang="ko-KR" sz="1200" b="1" dirty="0" smtClean="0">
              <a:solidFill>
                <a:srgbClr val="374151"/>
              </a:solidFill>
              <a:latin typeface="+mj-ea"/>
              <a:ea typeface="+mj-ea"/>
            </a:endParaRPr>
          </a:p>
          <a:p>
            <a:pPr marL="514350" indent="-514350" algn="ctr">
              <a:buFont typeface="+mj-lt"/>
              <a:buAutoNum type="romanUcPeriod"/>
            </a:pPr>
            <a:r>
              <a:rPr lang="ko-KR" altLang="en-US" sz="1400" b="1" dirty="0" smtClean="0">
                <a:solidFill>
                  <a:srgbClr val="374151"/>
                </a:solidFill>
                <a:latin typeface="+mj-ea"/>
                <a:ea typeface="+mj-ea"/>
              </a:rPr>
              <a:t>입지선정과 상권분석</a:t>
            </a:r>
            <a:endParaRPr lang="en-US" altLang="ko-KR" sz="1400" b="1" dirty="0" smtClean="0">
              <a:solidFill>
                <a:srgbClr val="374151"/>
              </a:solidFill>
              <a:latin typeface="+mj-ea"/>
              <a:ea typeface="+mj-ea"/>
            </a:endParaRPr>
          </a:p>
          <a:p>
            <a:pPr marL="457200" lvl="1" indent="0" algn="ctr">
              <a:buFont typeface="Arial" panose="020B0604020202020204" pitchFamily="34" charset="0"/>
              <a:buNone/>
            </a:pPr>
            <a:r>
              <a:rPr lang="en-US" altLang="ko-KR" sz="1200" dirty="0" smtClean="0">
                <a:solidFill>
                  <a:srgbClr val="374151"/>
                </a:solidFill>
                <a:latin typeface="+mj-ea"/>
                <a:ea typeface="+mj-ea"/>
              </a:rPr>
              <a:t> 1. </a:t>
            </a:r>
            <a:r>
              <a:rPr lang="ko-KR" altLang="en-US" sz="1200" dirty="0" smtClean="0">
                <a:solidFill>
                  <a:srgbClr val="374151"/>
                </a:solidFill>
                <a:latin typeface="+mj-ea"/>
                <a:ea typeface="+mj-ea"/>
              </a:rPr>
              <a:t>입지선정</a:t>
            </a:r>
            <a:endParaRPr lang="en-US" altLang="ko-KR" sz="1200" dirty="0" smtClean="0">
              <a:solidFill>
                <a:srgbClr val="374151"/>
              </a:solidFill>
              <a:latin typeface="+mj-ea"/>
              <a:ea typeface="+mj-ea"/>
            </a:endParaRPr>
          </a:p>
          <a:p>
            <a:pPr marL="457200" lvl="1" indent="0" algn="ctr">
              <a:buFont typeface="Arial" panose="020B0604020202020204" pitchFamily="34" charset="0"/>
              <a:buNone/>
            </a:pPr>
            <a:r>
              <a:rPr lang="en-US" altLang="ko-KR" sz="1200" dirty="0" smtClean="0">
                <a:solidFill>
                  <a:srgbClr val="374151"/>
                </a:solidFill>
                <a:latin typeface="+mj-ea"/>
                <a:ea typeface="+mj-ea"/>
              </a:rPr>
              <a:t> 2. </a:t>
            </a:r>
            <a:r>
              <a:rPr lang="ko-KR" altLang="en-US" sz="1200" dirty="0" smtClean="0">
                <a:solidFill>
                  <a:srgbClr val="374151"/>
                </a:solidFill>
                <a:latin typeface="+mj-ea"/>
                <a:ea typeface="+mj-ea"/>
              </a:rPr>
              <a:t>상권분석</a:t>
            </a:r>
            <a:endParaRPr lang="en-US" altLang="ko-KR" sz="1200" dirty="0" smtClean="0">
              <a:solidFill>
                <a:srgbClr val="374151"/>
              </a:solidFill>
              <a:latin typeface="+mj-ea"/>
              <a:ea typeface="+mj-ea"/>
            </a:endParaRPr>
          </a:p>
          <a:p>
            <a:pPr marL="514350" indent="-514350" algn="ctr">
              <a:buFont typeface="+mj-lt"/>
              <a:buAutoNum type="romanUcPeriod"/>
            </a:pPr>
            <a:endParaRPr lang="en-US" altLang="ko-KR" sz="1200" b="1" dirty="0" smtClean="0">
              <a:solidFill>
                <a:srgbClr val="374151"/>
              </a:solidFill>
              <a:latin typeface="+mj-ea"/>
              <a:ea typeface="+mj-ea"/>
            </a:endParaRPr>
          </a:p>
          <a:p>
            <a:pPr marL="514350" indent="-514350" algn="ctr">
              <a:buFont typeface="+mj-lt"/>
              <a:buAutoNum type="romanUcPeriod"/>
            </a:pPr>
            <a:r>
              <a:rPr lang="ko-KR" altLang="en-US" sz="1400" b="1" dirty="0" smtClean="0">
                <a:solidFill>
                  <a:srgbClr val="374151"/>
                </a:solidFill>
                <a:latin typeface="+mj-ea"/>
                <a:ea typeface="+mj-ea"/>
              </a:rPr>
              <a:t>인테리어</a:t>
            </a:r>
            <a:endParaRPr lang="en-US" altLang="ko-KR" sz="1400" b="1" dirty="0" smtClean="0">
              <a:solidFill>
                <a:srgbClr val="374151"/>
              </a:solidFill>
              <a:latin typeface="+mj-ea"/>
              <a:ea typeface="+mj-ea"/>
            </a:endParaRPr>
          </a:p>
          <a:p>
            <a:pPr marL="457200" lvl="1" indent="0" algn="ctr">
              <a:buFont typeface="Arial" panose="020B0604020202020204" pitchFamily="34" charset="0"/>
              <a:buNone/>
            </a:pPr>
            <a:r>
              <a:rPr lang="en-US" altLang="ko-KR" sz="1200" dirty="0" smtClean="0">
                <a:solidFill>
                  <a:srgbClr val="374151"/>
                </a:solidFill>
                <a:latin typeface="+mj-ea"/>
                <a:ea typeface="+mj-ea"/>
              </a:rPr>
              <a:t>  </a:t>
            </a:r>
            <a:r>
              <a:rPr lang="ko-KR" altLang="en-US" sz="1200" dirty="0" smtClean="0">
                <a:solidFill>
                  <a:srgbClr val="374151"/>
                </a:solidFill>
                <a:latin typeface="+mj-ea"/>
                <a:ea typeface="+mj-ea"/>
              </a:rPr>
              <a:t>점포계획 및 인테리어</a:t>
            </a:r>
            <a:endParaRPr lang="en-US" altLang="ko-KR" sz="1200" dirty="0" smtClean="0">
              <a:solidFill>
                <a:srgbClr val="374151"/>
              </a:solidFill>
              <a:latin typeface="+mj-ea"/>
              <a:ea typeface="+mj-ea"/>
            </a:endParaRPr>
          </a:p>
          <a:p>
            <a:pPr marL="514350" indent="-514350" algn="ctr">
              <a:buFont typeface="+mj-lt"/>
              <a:buAutoNum type="romanUcPeriod"/>
            </a:pPr>
            <a:endParaRPr lang="en-US" altLang="ko-KR" sz="1200" b="1" dirty="0" smtClean="0">
              <a:solidFill>
                <a:srgbClr val="374151"/>
              </a:solidFill>
              <a:latin typeface="+mj-ea"/>
              <a:ea typeface="+mj-ea"/>
            </a:endParaRPr>
          </a:p>
          <a:p>
            <a:pPr marL="514350" indent="-514350" algn="ctr">
              <a:buFont typeface="+mj-lt"/>
              <a:buAutoNum type="romanUcPeriod"/>
            </a:pPr>
            <a:r>
              <a:rPr lang="ko-KR" altLang="en-US" sz="1400" b="1" dirty="0" smtClean="0">
                <a:solidFill>
                  <a:srgbClr val="374151"/>
                </a:solidFill>
                <a:latin typeface="+mj-ea"/>
                <a:ea typeface="+mj-ea"/>
              </a:rPr>
              <a:t>운영계획</a:t>
            </a:r>
            <a:endParaRPr lang="en-US" altLang="ko-KR" sz="1400" b="1" dirty="0" smtClean="0">
              <a:solidFill>
                <a:srgbClr val="374151"/>
              </a:solidFill>
              <a:latin typeface="+mj-ea"/>
              <a:ea typeface="+mj-ea"/>
            </a:endParaRPr>
          </a:p>
          <a:p>
            <a:pPr marL="457200" lvl="1" indent="0" algn="ctr">
              <a:buFont typeface="Arial" panose="020B0604020202020204" pitchFamily="34" charset="0"/>
              <a:buNone/>
            </a:pPr>
            <a:r>
              <a:rPr lang="en-US" altLang="ko-KR" sz="1200" dirty="0" smtClean="0">
                <a:solidFill>
                  <a:srgbClr val="374151"/>
                </a:solidFill>
                <a:latin typeface="+mj-ea"/>
                <a:ea typeface="+mj-ea"/>
              </a:rPr>
              <a:t>  </a:t>
            </a:r>
            <a:r>
              <a:rPr lang="ko-KR" altLang="en-US" sz="1200" dirty="0" smtClean="0">
                <a:solidFill>
                  <a:srgbClr val="374151"/>
                </a:solidFill>
                <a:latin typeface="+mj-ea"/>
                <a:ea typeface="+mj-ea"/>
              </a:rPr>
              <a:t>영업 및 마케팅 계획</a:t>
            </a:r>
            <a:endParaRPr lang="en-US" altLang="ko-KR" sz="1200" dirty="0" smtClean="0">
              <a:solidFill>
                <a:srgbClr val="374151"/>
              </a:solidFill>
              <a:latin typeface="+mj-ea"/>
              <a:ea typeface="+mj-ea"/>
            </a:endParaRPr>
          </a:p>
          <a:p>
            <a:pPr marL="514350" indent="-514350" algn="ctr">
              <a:buFont typeface="+mj-lt"/>
              <a:buAutoNum type="romanUcPeriod"/>
            </a:pPr>
            <a:endParaRPr lang="en-US" altLang="ko-KR" sz="1200" b="1" dirty="0" smtClean="0">
              <a:solidFill>
                <a:srgbClr val="374151"/>
              </a:solidFill>
              <a:latin typeface="+mj-ea"/>
              <a:ea typeface="+mj-ea"/>
            </a:endParaRPr>
          </a:p>
          <a:p>
            <a:pPr marL="514350" indent="-514350" algn="ctr">
              <a:buFont typeface="+mj-lt"/>
              <a:buAutoNum type="romanUcPeriod"/>
            </a:pPr>
            <a:r>
              <a:rPr lang="ko-KR" altLang="en-US" sz="1400" b="1" dirty="0" smtClean="0">
                <a:solidFill>
                  <a:srgbClr val="374151"/>
                </a:solidFill>
                <a:latin typeface="+mj-ea"/>
                <a:ea typeface="+mj-ea"/>
              </a:rPr>
              <a:t>자금계획</a:t>
            </a:r>
            <a:endParaRPr lang="en-US" altLang="ko-KR" sz="1400" b="1" dirty="0" smtClean="0">
              <a:solidFill>
                <a:srgbClr val="374151"/>
              </a:solidFill>
              <a:latin typeface="+mj-ea"/>
              <a:ea typeface="+mj-ea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US" altLang="ko-KR" sz="1200" dirty="0" smtClean="0">
                <a:solidFill>
                  <a:srgbClr val="374151"/>
                </a:solidFill>
                <a:latin typeface="+mj-ea"/>
                <a:ea typeface="+mj-ea"/>
              </a:rPr>
              <a:t>         1. </a:t>
            </a:r>
            <a:r>
              <a:rPr lang="ko-KR" altLang="en-US" sz="1200" dirty="0" smtClean="0">
                <a:solidFill>
                  <a:srgbClr val="374151"/>
                </a:solidFill>
                <a:latin typeface="+mj-ea"/>
                <a:ea typeface="+mj-ea"/>
              </a:rPr>
              <a:t>자금계획</a:t>
            </a:r>
            <a:endParaRPr lang="en-US" altLang="ko-KR" sz="1200" dirty="0" smtClean="0">
              <a:solidFill>
                <a:srgbClr val="374151"/>
              </a:solidFill>
              <a:latin typeface="+mj-ea"/>
              <a:ea typeface="+mj-ea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US" altLang="ko-KR" sz="1200" dirty="0" smtClean="0">
                <a:solidFill>
                  <a:srgbClr val="374151"/>
                </a:solidFill>
                <a:latin typeface="+mj-ea"/>
                <a:ea typeface="+mj-ea"/>
              </a:rPr>
              <a:t>         2. </a:t>
            </a:r>
            <a:r>
              <a:rPr lang="ko-KR" altLang="en-US" sz="1200" dirty="0" smtClean="0">
                <a:solidFill>
                  <a:srgbClr val="374151"/>
                </a:solidFill>
                <a:latin typeface="+mj-ea"/>
                <a:ea typeface="+mj-ea"/>
              </a:rPr>
              <a:t>사업타당성 진단</a:t>
            </a:r>
            <a:endParaRPr lang="en-US" altLang="ko-KR" sz="1200" dirty="0" smtClean="0">
              <a:solidFill>
                <a:srgbClr val="37415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499736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 smtClean="0">
                <a:solidFill>
                  <a:schemeClr val="bg1"/>
                </a:solidFill>
                <a:latin typeface="+mj-ea"/>
              </a:rPr>
              <a:t>입지선정과 상권분석</a:t>
            </a:r>
            <a:endParaRPr lang="ko-KR" altLang="en-US" sz="2000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상권분석</a:t>
            </a:r>
            <a:endParaRPr lang="ko-KR" altLang="en-US" sz="2000" dirty="0">
              <a:latin typeface="+mj-ea"/>
              <a:ea typeface="+mj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err="1" smtClean="0">
                <a:latin typeface="+mj-ea"/>
                <a:ea typeface="+mj-ea"/>
              </a:rPr>
              <a:t>석봉동</a:t>
            </a:r>
            <a:endParaRPr lang="ko-KR" altLang="en-US" sz="2000" dirty="0">
              <a:latin typeface="+mj-ea"/>
              <a:ea typeface="+mj-ea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8476" y="2060848"/>
            <a:ext cx="6336704" cy="400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직사각형 5"/>
          <p:cNvSpPr/>
          <p:nvPr/>
        </p:nvSpPr>
        <p:spPr>
          <a:xfrm>
            <a:off x="179512" y="6381328"/>
            <a:ext cx="171232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200" dirty="0"/>
              <a:t>출처 </a:t>
            </a:r>
            <a:r>
              <a:rPr lang="en-US" altLang="ko-KR" sz="1200" dirty="0"/>
              <a:t>: </a:t>
            </a:r>
            <a:r>
              <a:rPr lang="ko-KR" altLang="en-US" sz="1200" dirty="0"/>
              <a:t>상권분석시스템</a:t>
            </a:r>
          </a:p>
        </p:txBody>
      </p:sp>
    </p:spTree>
    <p:extLst>
      <p:ext uri="{BB962C8B-B14F-4D97-AF65-F5344CB8AC3E}">
        <p14:creationId xmlns:p14="http://schemas.microsoft.com/office/powerpoint/2010/main" val="6062905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 smtClean="0">
                <a:solidFill>
                  <a:schemeClr val="bg1"/>
                </a:solidFill>
                <a:latin typeface="+mj-ea"/>
              </a:rPr>
              <a:t>입지선정과 상권분석</a:t>
            </a:r>
            <a:endParaRPr lang="ko-KR" altLang="en-US" sz="2000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상권분석</a:t>
            </a:r>
            <a:endParaRPr lang="ko-KR" altLang="en-US" sz="2000" dirty="0">
              <a:latin typeface="+mj-ea"/>
              <a:ea typeface="+mj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err="1" smtClean="0">
                <a:latin typeface="+mj-ea"/>
                <a:ea typeface="+mj-ea"/>
              </a:rPr>
              <a:t>석봉동</a:t>
            </a:r>
            <a:endParaRPr lang="ko-KR" altLang="en-US" sz="2000" dirty="0">
              <a:latin typeface="+mj-ea"/>
              <a:ea typeface="+mj-ea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2947" y="1772816"/>
            <a:ext cx="6648450" cy="459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직사각형 5"/>
          <p:cNvSpPr/>
          <p:nvPr/>
        </p:nvSpPr>
        <p:spPr>
          <a:xfrm>
            <a:off x="179512" y="6381328"/>
            <a:ext cx="171232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200" dirty="0"/>
              <a:t>출처 </a:t>
            </a:r>
            <a:r>
              <a:rPr lang="en-US" altLang="ko-KR" sz="1200" dirty="0"/>
              <a:t>: </a:t>
            </a:r>
            <a:r>
              <a:rPr lang="ko-KR" altLang="en-US" sz="1200" dirty="0"/>
              <a:t>상권분석시스템</a:t>
            </a:r>
          </a:p>
        </p:txBody>
      </p:sp>
    </p:spTree>
    <p:extLst>
      <p:ext uri="{BB962C8B-B14F-4D97-AF65-F5344CB8AC3E}">
        <p14:creationId xmlns:p14="http://schemas.microsoft.com/office/powerpoint/2010/main" val="19817427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 smtClean="0">
                <a:solidFill>
                  <a:schemeClr val="bg1"/>
                </a:solidFill>
                <a:latin typeface="+mj-ea"/>
              </a:rPr>
              <a:t>입지선정과 상권분석</a:t>
            </a:r>
            <a:endParaRPr lang="ko-KR" altLang="en-US" sz="2000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상권분석</a:t>
            </a:r>
            <a:endParaRPr lang="ko-KR" altLang="en-US" sz="2000" dirty="0">
              <a:latin typeface="+mj-ea"/>
              <a:ea typeface="+mj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err="1" smtClean="0">
                <a:latin typeface="+mj-ea"/>
                <a:ea typeface="+mj-ea"/>
              </a:rPr>
              <a:t>석봉동</a:t>
            </a:r>
            <a:endParaRPr lang="ko-KR" altLang="en-US" sz="2000" dirty="0">
              <a:latin typeface="+mj-ea"/>
              <a:ea typeface="+mj-ea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6283" y="1700808"/>
            <a:ext cx="6480720" cy="4712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직사각형 5"/>
          <p:cNvSpPr/>
          <p:nvPr/>
        </p:nvSpPr>
        <p:spPr>
          <a:xfrm>
            <a:off x="179512" y="6381328"/>
            <a:ext cx="171232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200" dirty="0"/>
              <a:t>출처 </a:t>
            </a:r>
            <a:r>
              <a:rPr lang="en-US" altLang="ko-KR" sz="1200" dirty="0"/>
              <a:t>: </a:t>
            </a:r>
            <a:r>
              <a:rPr lang="ko-KR" altLang="en-US" sz="1200" dirty="0"/>
              <a:t>상권분석시스템</a:t>
            </a:r>
          </a:p>
        </p:txBody>
      </p:sp>
    </p:spTree>
    <p:extLst>
      <p:ext uri="{BB962C8B-B14F-4D97-AF65-F5344CB8AC3E}">
        <p14:creationId xmlns:p14="http://schemas.microsoft.com/office/powerpoint/2010/main" val="13077112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 smtClean="0">
                <a:solidFill>
                  <a:schemeClr val="bg1"/>
                </a:solidFill>
                <a:latin typeface="+mj-ea"/>
              </a:rPr>
              <a:t>입지선정과 상권분석</a:t>
            </a:r>
            <a:endParaRPr lang="ko-KR" altLang="en-US" sz="2000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상권분석</a:t>
            </a:r>
            <a:endParaRPr lang="ko-KR" altLang="en-US" sz="2000" dirty="0">
              <a:latin typeface="+mj-ea"/>
              <a:ea typeface="+mj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err="1" smtClean="0">
                <a:latin typeface="+mj-ea"/>
                <a:ea typeface="+mj-ea"/>
              </a:rPr>
              <a:t>석봉동</a:t>
            </a:r>
            <a:endParaRPr lang="ko-KR" altLang="en-US" sz="2000" dirty="0">
              <a:latin typeface="+mj-ea"/>
              <a:ea typeface="+mj-ea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663" y="2081213"/>
            <a:ext cx="6924675" cy="269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직사각형 5"/>
          <p:cNvSpPr/>
          <p:nvPr/>
        </p:nvSpPr>
        <p:spPr>
          <a:xfrm>
            <a:off x="179512" y="6381328"/>
            <a:ext cx="171232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200" dirty="0"/>
              <a:t>출처 </a:t>
            </a:r>
            <a:r>
              <a:rPr lang="en-US" altLang="ko-KR" sz="1200" dirty="0"/>
              <a:t>: </a:t>
            </a:r>
            <a:r>
              <a:rPr lang="ko-KR" altLang="en-US" sz="1200" dirty="0"/>
              <a:t>상권분석시스템</a:t>
            </a:r>
          </a:p>
        </p:txBody>
      </p:sp>
    </p:spTree>
    <p:extLst>
      <p:ext uri="{BB962C8B-B14F-4D97-AF65-F5344CB8AC3E}">
        <p14:creationId xmlns:p14="http://schemas.microsoft.com/office/powerpoint/2010/main" val="404962863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 smtClean="0">
                <a:solidFill>
                  <a:schemeClr val="bg1"/>
                </a:solidFill>
                <a:latin typeface="+mj-ea"/>
              </a:rPr>
              <a:t>인테리어</a:t>
            </a:r>
            <a:endParaRPr lang="ko-KR" altLang="en-US" sz="2000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점포계획 및 인테리</a:t>
            </a:r>
            <a:r>
              <a:rPr lang="ko-KR" altLang="en-US" sz="2000" dirty="0">
                <a:latin typeface="+mj-ea"/>
                <a:ea typeface="+mj-ea"/>
              </a:rPr>
              <a:t>어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>
                <a:latin typeface="+mj-ea"/>
              </a:rPr>
              <a:t>점포계획 및 인테리어</a:t>
            </a: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751303"/>
            <a:ext cx="3076832" cy="4358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2519" y="1751303"/>
            <a:ext cx="3427487" cy="2429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9564" y="4237941"/>
            <a:ext cx="2642890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직사각형 1"/>
          <p:cNvSpPr/>
          <p:nvPr/>
        </p:nvSpPr>
        <p:spPr>
          <a:xfrm>
            <a:off x="296024" y="6205954"/>
            <a:ext cx="59321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/>
              <a:t>https://blog.naver.com/ehaus7/223152725248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4600953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 smtClean="0">
                <a:solidFill>
                  <a:schemeClr val="bg1"/>
                </a:solidFill>
                <a:latin typeface="+mj-ea"/>
              </a:rPr>
              <a:t>운영계획</a:t>
            </a:r>
            <a:endParaRPr lang="ko-KR" altLang="en-US" sz="2000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운영 및 마케팅 계획</a:t>
            </a:r>
            <a:endParaRPr lang="ko-KR" altLang="en-US" sz="2000" dirty="0">
              <a:latin typeface="+mj-ea"/>
              <a:ea typeface="+mj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>
                <a:latin typeface="+mj-ea"/>
              </a:rPr>
              <a:t>영업 및 인력구성</a:t>
            </a:r>
            <a:r>
              <a:rPr lang="en-US" altLang="ko-KR" sz="2000" dirty="0">
                <a:latin typeface="+mj-ea"/>
              </a:rPr>
              <a:t>, </a:t>
            </a:r>
            <a:r>
              <a:rPr lang="ko-KR" altLang="en-US" sz="2000" dirty="0">
                <a:latin typeface="+mj-ea"/>
              </a:rPr>
              <a:t>마케팅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29C10682-8F69-491A-B10C-EA5432C76D28}"/>
              </a:ext>
            </a:extLst>
          </p:cNvPr>
          <p:cNvSpPr txBox="1"/>
          <p:nvPr/>
        </p:nvSpPr>
        <p:spPr>
          <a:xfrm>
            <a:off x="452028" y="1772816"/>
            <a:ext cx="821776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latin typeface="+mj-ea"/>
                <a:ea typeface="+mj-ea"/>
              </a:rPr>
              <a:t>&lt;</a:t>
            </a:r>
            <a:r>
              <a:rPr lang="ko-KR" altLang="en-US" sz="2000" b="1" dirty="0" smtClean="0">
                <a:latin typeface="+mj-ea"/>
                <a:ea typeface="+mj-ea"/>
              </a:rPr>
              <a:t>영</a:t>
            </a:r>
            <a:r>
              <a:rPr lang="ko-KR" altLang="en-US" sz="2000" b="1" dirty="0">
                <a:latin typeface="+mj-ea"/>
                <a:ea typeface="+mj-ea"/>
              </a:rPr>
              <a:t>업</a:t>
            </a:r>
            <a:r>
              <a:rPr lang="en-US" altLang="ko-KR" sz="2000" b="1" dirty="0" smtClean="0">
                <a:latin typeface="+mj-ea"/>
                <a:ea typeface="+mj-ea"/>
              </a:rPr>
              <a:t>&gt;</a:t>
            </a:r>
            <a:r>
              <a:rPr lang="ko-KR" altLang="en-US" sz="2000" b="1" dirty="0" smtClean="0">
                <a:latin typeface="+mj-ea"/>
                <a:ea typeface="+mj-ea"/>
              </a:rPr>
              <a:t> </a:t>
            </a:r>
            <a:endParaRPr lang="en-US" altLang="ko-KR" sz="2000" b="1" dirty="0" smtClean="0">
              <a:latin typeface="+mj-ea"/>
              <a:ea typeface="+mj-e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2000" dirty="0" smtClean="0">
                <a:latin typeface="+mj-ea"/>
                <a:ea typeface="+mj-ea"/>
              </a:rPr>
              <a:t>운영일정 </a:t>
            </a:r>
            <a:r>
              <a:rPr lang="en-US" altLang="ko-KR" sz="2000" dirty="0" smtClean="0">
                <a:latin typeface="+mj-ea"/>
                <a:ea typeface="+mj-ea"/>
              </a:rPr>
              <a:t>: </a:t>
            </a:r>
            <a:r>
              <a:rPr lang="ko-KR" altLang="en-US" sz="2000" dirty="0" smtClean="0">
                <a:latin typeface="+mj-ea"/>
                <a:ea typeface="+mj-ea"/>
              </a:rPr>
              <a:t>매 주 일요일 휴무</a:t>
            </a:r>
            <a:endParaRPr lang="en-US" altLang="ko-KR" sz="2000" dirty="0">
              <a:latin typeface="+mj-ea"/>
              <a:ea typeface="+mj-e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2000" dirty="0" smtClean="0">
                <a:latin typeface="+mj-ea"/>
                <a:ea typeface="+mj-ea"/>
              </a:rPr>
              <a:t>운영시간 </a:t>
            </a:r>
            <a:r>
              <a:rPr lang="en-US" altLang="ko-KR" sz="2000" dirty="0" smtClean="0">
                <a:latin typeface="+mj-ea"/>
                <a:ea typeface="+mj-ea"/>
              </a:rPr>
              <a:t>: </a:t>
            </a:r>
            <a:r>
              <a:rPr lang="ko-KR" altLang="en-US" sz="2000" dirty="0" smtClean="0">
                <a:latin typeface="+mj-ea"/>
                <a:ea typeface="+mj-ea"/>
              </a:rPr>
              <a:t>월</a:t>
            </a:r>
            <a:r>
              <a:rPr lang="en-US" altLang="ko-KR" sz="2000" dirty="0" smtClean="0">
                <a:latin typeface="+mj-ea"/>
                <a:ea typeface="+mj-ea"/>
              </a:rPr>
              <a:t>~</a:t>
            </a:r>
            <a:r>
              <a:rPr lang="ko-KR" altLang="en-US" sz="2000" dirty="0" smtClean="0">
                <a:latin typeface="+mj-ea"/>
                <a:ea typeface="+mj-ea"/>
              </a:rPr>
              <a:t>금</a:t>
            </a:r>
            <a:r>
              <a:rPr lang="en-US" altLang="ko-KR" sz="2000" dirty="0" smtClean="0">
                <a:latin typeface="+mj-ea"/>
                <a:ea typeface="+mj-ea"/>
              </a:rPr>
              <a:t>10:00~21:00, </a:t>
            </a:r>
            <a:r>
              <a:rPr lang="ko-KR" altLang="en-US" sz="2000" dirty="0" smtClean="0">
                <a:latin typeface="+mj-ea"/>
                <a:ea typeface="+mj-ea"/>
              </a:rPr>
              <a:t>토</a:t>
            </a:r>
            <a:r>
              <a:rPr lang="en-US" altLang="ko-KR" sz="2000" dirty="0" smtClean="0">
                <a:latin typeface="+mj-ea"/>
                <a:ea typeface="+mj-ea"/>
              </a:rPr>
              <a:t>10:00~14:00</a:t>
            </a:r>
            <a:r>
              <a:rPr lang="ko-KR" altLang="en-US" sz="2000" dirty="0" smtClean="0">
                <a:latin typeface="+mj-ea"/>
                <a:ea typeface="+mj-ea"/>
              </a:rPr>
              <a:t> </a:t>
            </a:r>
            <a:endParaRPr lang="en-US" altLang="ko-KR" sz="2000" dirty="0">
              <a:latin typeface="+mj-ea"/>
              <a:ea typeface="+mj-ea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29C10682-8F69-491A-B10C-EA5432C76D28}"/>
              </a:ext>
            </a:extLst>
          </p:cNvPr>
          <p:cNvSpPr txBox="1"/>
          <p:nvPr/>
        </p:nvSpPr>
        <p:spPr>
          <a:xfrm>
            <a:off x="462372" y="3251322"/>
            <a:ext cx="821776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latin typeface="+mj-ea"/>
                <a:ea typeface="+mj-ea"/>
              </a:rPr>
              <a:t>&lt;</a:t>
            </a:r>
            <a:r>
              <a:rPr lang="ko-KR" altLang="en-US" sz="2000" b="1" dirty="0" smtClean="0">
                <a:latin typeface="+mj-ea"/>
                <a:ea typeface="+mj-ea"/>
              </a:rPr>
              <a:t>인력구성</a:t>
            </a:r>
            <a:r>
              <a:rPr lang="en-US" altLang="ko-KR" sz="2000" b="1" dirty="0" smtClean="0">
                <a:latin typeface="+mj-ea"/>
                <a:ea typeface="+mj-ea"/>
              </a:rPr>
              <a:t>&gt;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2000" b="1" dirty="0" smtClean="0">
                <a:latin typeface="+mj-ea"/>
                <a:ea typeface="+mj-ea"/>
              </a:rPr>
              <a:t>월 총 인건비 </a:t>
            </a:r>
            <a:r>
              <a:rPr lang="en-US" altLang="ko-KR" sz="2000" b="1" dirty="0" smtClean="0">
                <a:latin typeface="+mj-ea"/>
                <a:ea typeface="+mj-ea"/>
              </a:rPr>
              <a:t>240</a:t>
            </a:r>
            <a:r>
              <a:rPr lang="ko-KR" altLang="en-US" sz="2000" b="1" dirty="0" smtClean="0">
                <a:latin typeface="+mj-ea"/>
                <a:ea typeface="+mj-ea"/>
              </a:rPr>
              <a:t>만원</a:t>
            </a:r>
          </a:p>
          <a:p>
            <a:pPr marL="342900" indent="-342900">
              <a:buFontTx/>
              <a:buChar char="-"/>
            </a:pPr>
            <a:r>
              <a:rPr lang="ko-KR" altLang="en-US" sz="2000" dirty="0" smtClean="0">
                <a:latin typeface="+mj-ea"/>
                <a:ea typeface="+mj-ea"/>
              </a:rPr>
              <a:t>시간제 아르바이트 </a:t>
            </a:r>
            <a:r>
              <a:rPr lang="en-US" altLang="ko-KR" sz="2000" dirty="0" smtClean="0">
                <a:latin typeface="+mj-ea"/>
                <a:ea typeface="+mj-ea"/>
              </a:rPr>
              <a:t>11</a:t>
            </a:r>
            <a:r>
              <a:rPr lang="ko-KR" altLang="en-US" sz="2000" dirty="0" smtClean="0">
                <a:latin typeface="+mj-ea"/>
                <a:ea typeface="+mj-ea"/>
              </a:rPr>
              <a:t>시</a:t>
            </a:r>
            <a:r>
              <a:rPr lang="en-US" altLang="ko-KR" sz="2000" dirty="0" smtClean="0">
                <a:latin typeface="+mj-ea"/>
                <a:ea typeface="+mj-ea"/>
              </a:rPr>
              <a:t>~16</a:t>
            </a:r>
            <a:r>
              <a:rPr lang="ko-KR" altLang="en-US" sz="2000" dirty="0" smtClean="0">
                <a:latin typeface="+mj-ea"/>
                <a:ea typeface="+mj-ea"/>
              </a:rPr>
              <a:t>시</a:t>
            </a:r>
            <a:r>
              <a:rPr lang="en-US" altLang="ko-KR" sz="2000" dirty="0" smtClean="0">
                <a:latin typeface="+mj-ea"/>
                <a:ea typeface="+mj-ea"/>
              </a:rPr>
              <a:t>(4</a:t>
            </a:r>
            <a:r>
              <a:rPr lang="ko-KR" altLang="en-US" sz="2000" dirty="0" smtClean="0">
                <a:latin typeface="+mj-ea"/>
                <a:ea typeface="+mj-ea"/>
              </a:rPr>
              <a:t>시간</a:t>
            </a:r>
            <a:r>
              <a:rPr lang="en-US" altLang="ko-KR" sz="2000" dirty="0" smtClean="0">
                <a:latin typeface="+mj-ea"/>
                <a:ea typeface="+mj-ea"/>
              </a:rPr>
              <a:t>)</a:t>
            </a:r>
          </a:p>
          <a:p>
            <a:pPr marL="342900" indent="-342900">
              <a:buFontTx/>
              <a:buChar char="-"/>
            </a:pPr>
            <a:r>
              <a:rPr lang="ko-KR" altLang="en-US" sz="2000" dirty="0" smtClean="0">
                <a:latin typeface="+mj-ea"/>
                <a:ea typeface="+mj-ea"/>
              </a:rPr>
              <a:t>시간제 아르바이트 </a:t>
            </a:r>
            <a:r>
              <a:rPr lang="en-US" altLang="ko-KR" sz="2000" dirty="0" smtClean="0">
                <a:latin typeface="+mj-ea"/>
                <a:ea typeface="+mj-ea"/>
              </a:rPr>
              <a:t>19</a:t>
            </a:r>
            <a:r>
              <a:rPr lang="ko-KR" altLang="en-US" sz="2000" dirty="0" smtClean="0">
                <a:latin typeface="+mj-ea"/>
                <a:ea typeface="+mj-ea"/>
              </a:rPr>
              <a:t>시</a:t>
            </a:r>
            <a:r>
              <a:rPr lang="en-US" altLang="ko-KR" sz="2000" dirty="0" smtClean="0">
                <a:latin typeface="+mj-ea"/>
                <a:ea typeface="+mj-ea"/>
              </a:rPr>
              <a:t>~21</a:t>
            </a:r>
            <a:r>
              <a:rPr lang="ko-KR" altLang="en-US" sz="2000" dirty="0" smtClean="0">
                <a:latin typeface="+mj-ea"/>
                <a:ea typeface="+mj-ea"/>
              </a:rPr>
              <a:t>시</a:t>
            </a:r>
            <a:r>
              <a:rPr lang="en-US" altLang="ko-KR" sz="2000" dirty="0" smtClean="0">
                <a:latin typeface="+mj-ea"/>
                <a:ea typeface="+mj-ea"/>
              </a:rPr>
              <a:t>(3</a:t>
            </a:r>
            <a:r>
              <a:rPr lang="ko-KR" altLang="en-US" sz="2000" dirty="0" smtClean="0">
                <a:latin typeface="+mj-ea"/>
                <a:ea typeface="+mj-ea"/>
              </a:rPr>
              <a:t>시간</a:t>
            </a:r>
            <a:r>
              <a:rPr lang="en-US" altLang="ko-KR" sz="2000" dirty="0" smtClean="0">
                <a:latin typeface="+mj-ea"/>
                <a:ea typeface="+mj-ea"/>
              </a:rPr>
              <a:t>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29C10682-8F69-491A-B10C-EA5432C76D28}"/>
              </a:ext>
            </a:extLst>
          </p:cNvPr>
          <p:cNvSpPr txBox="1"/>
          <p:nvPr/>
        </p:nvSpPr>
        <p:spPr>
          <a:xfrm>
            <a:off x="474206" y="5157192"/>
            <a:ext cx="821776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latin typeface="+mj-ea"/>
                <a:ea typeface="+mj-ea"/>
              </a:rPr>
              <a:t>&lt;</a:t>
            </a:r>
            <a:r>
              <a:rPr lang="ko-KR" altLang="en-US" sz="2000" b="1" dirty="0" smtClean="0">
                <a:latin typeface="+mj-ea"/>
                <a:ea typeface="+mj-ea"/>
              </a:rPr>
              <a:t>마케팅</a:t>
            </a:r>
            <a:r>
              <a:rPr lang="en-US" altLang="ko-KR" sz="2000" b="1" dirty="0" smtClean="0">
                <a:latin typeface="+mj-ea"/>
                <a:ea typeface="+mj-ea"/>
              </a:rPr>
              <a:t>&gt;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2000" dirty="0" err="1" smtClean="0">
                <a:latin typeface="+mj-ea"/>
                <a:ea typeface="+mj-ea"/>
              </a:rPr>
              <a:t>네이버</a:t>
            </a:r>
            <a:r>
              <a:rPr lang="en-US" altLang="ko-KR" sz="2000" dirty="0" smtClean="0">
                <a:latin typeface="+mj-ea"/>
                <a:ea typeface="+mj-ea"/>
              </a:rPr>
              <a:t>, </a:t>
            </a:r>
            <a:r>
              <a:rPr lang="ko-KR" altLang="en-US" sz="2000" dirty="0" err="1" smtClean="0">
                <a:latin typeface="+mj-ea"/>
                <a:ea typeface="+mj-ea"/>
              </a:rPr>
              <a:t>인스타그램</a:t>
            </a:r>
            <a:r>
              <a:rPr lang="ko-KR" altLang="en-US" sz="2000" dirty="0" smtClean="0">
                <a:latin typeface="+mj-ea"/>
                <a:ea typeface="+mj-ea"/>
              </a:rPr>
              <a:t> 등 검색포털 신규 고객 할인 쿠폰 배포</a:t>
            </a:r>
            <a:endParaRPr lang="en-US" altLang="ko-KR" sz="2000" dirty="0" smtClean="0">
              <a:latin typeface="+mj-ea"/>
              <a:ea typeface="+mj-e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2000" dirty="0" smtClean="0">
                <a:latin typeface="+mj-ea"/>
                <a:ea typeface="+mj-ea"/>
              </a:rPr>
              <a:t>단골 고객을 유치하기 위한 재방문 할인 쿠폰 배포</a:t>
            </a:r>
            <a:endParaRPr lang="en-US" altLang="ko-KR" sz="2000" dirty="0" smtClean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65520949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 smtClean="0">
                <a:solidFill>
                  <a:schemeClr val="bg1"/>
                </a:solidFill>
                <a:latin typeface="+mj-ea"/>
              </a:rPr>
              <a:t>자금계획</a:t>
            </a:r>
            <a:endParaRPr lang="ko-KR" altLang="en-US" sz="2000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자금계</a:t>
            </a:r>
            <a:r>
              <a:rPr lang="ko-KR" altLang="en-US" sz="2000" dirty="0">
                <a:latin typeface="+mj-ea"/>
                <a:ea typeface="+mj-ea"/>
              </a:rPr>
              <a:t>획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투자계획</a:t>
            </a:r>
            <a:endParaRPr lang="ko-KR" altLang="en-US" sz="2000" dirty="0">
              <a:latin typeface="+mj-ea"/>
              <a:ea typeface="+mj-ea"/>
            </a:endParaRPr>
          </a:p>
        </p:txBody>
      </p:sp>
      <p:graphicFrame>
        <p:nvGraphicFramePr>
          <p:cNvPr id="5" name="표 4">
            <a:extLst>
              <a:ext uri="{FF2B5EF4-FFF2-40B4-BE49-F238E27FC236}">
                <a16:creationId xmlns="" xmlns:a16="http://schemas.microsoft.com/office/drawing/2014/main" id="{3AF91747-82ED-4C6F-8DD7-E5F8E9946F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0400069"/>
              </p:ext>
            </p:extLst>
          </p:nvPr>
        </p:nvGraphicFramePr>
        <p:xfrm>
          <a:off x="1561942" y="2276872"/>
          <a:ext cx="6020117" cy="28983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3217">
                  <a:extLst>
                    <a:ext uri="{9D8B030D-6E8A-4147-A177-3AD203B41FA5}">
                      <a16:colId xmlns="" xmlns:a16="http://schemas.microsoft.com/office/drawing/2014/main" val="1690727027"/>
                    </a:ext>
                  </a:extLst>
                </a:gridCol>
                <a:gridCol w="881380">
                  <a:extLst>
                    <a:ext uri="{9D8B030D-6E8A-4147-A177-3AD203B41FA5}">
                      <a16:colId xmlns="" xmlns:a16="http://schemas.microsoft.com/office/drawing/2014/main" val="575733465"/>
                    </a:ext>
                  </a:extLst>
                </a:gridCol>
                <a:gridCol w="881380">
                  <a:extLst>
                    <a:ext uri="{9D8B030D-6E8A-4147-A177-3AD203B41FA5}">
                      <a16:colId xmlns="" xmlns:a16="http://schemas.microsoft.com/office/drawing/2014/main" val="1909140441"/>
                    </a:ext>
                  </a:extLst>
                </a:gridCol>
                <a:gridCol w="881380">
                  <a:extLst>
                    <a:ext uri="{9D8B030D-6E8A-4147-A177-3AD203B41FA5}">
                      <a16:colId xmlns="" xmlns:a16="http://schemas.microsoft.com/office/drawing/2014/main" val="3622243035"/>
                    </a:ext>
                  </a:extLst>
                </a:gridCol>
                <a:gridCol w="881380">
                  <a:extLst>
                    <a:ext uri="{9D8B030D-6E8A-4147-A177-3AD203B41FA5}">
                      <a16:colId xmlns="" xmlns:a16="http://schemas.microsoft.com/office/drawing/2014/main" val="3763762851"/>
                    </a:ext>
                  </a:extLst>
                </a:gridCol>
                <a:gridCol w="881380"/>
              </a:tblGrid>
              <a:tr h="41404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/>
                        <a:t>구분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1</a:t>
                      </a:r>
                      <a:r>
                        <a:rPr lang="ko-KR" altLang="en-US" sz="1400" dirty="0"/>
                        <a:t>차년도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2</a:t>
                      </a:r>
                      <a:r>
                        <a:rPr lang="ko-KR" altLang="en-US" sz="1400" dirty="0"/>
                        <a:t>차년도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3</a:t>
                      </a:r>
                      <a:r>
                        <a:rPr lang="ko-KR" altLang="en-US" sz="1400" dirty="0"/>
                        <a:t>차년도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4</a:t>
                      </a:r>
                      <a:r>
                        <a:rPr lang="ko-KR" altLang="en-US" sz="1400" dirty="0"/>
                        <a:t>차년도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5</a:t>
                      </a:r>
                      <a:r>
                        <a:rPr lang="ko-KR" altLang="en-US" sz="1400" dirty="0" smtClean="0"/>
                        <a:t>차년도</a:t>
                      </a:r>
                      <a:endParaRPr lang="ko-KR" alt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959511946"/>
                  </a:ext>
                </a:extLst>
              </a:tr>
              <a:tr h="41404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smtClean="0"/>
                        <a:t>계</a:t>
                      </a:r>
                      <a:endParaRPr lang="ko-KR" alt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3,860</a:t>
                      </a:r>
                      <a:endParaRPr lang="en-US" altLang="ko-KR" sz="14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840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870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900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930</a:t>
                      </a:r>
                    </a:p>
                  </a:txBody>
                  <a:tcPr marL="9525" marR="9525" marT="9525" marB="0" anchor="ctr"/>
                </a:tc>
              </a:tr>
              <a:tr h="41404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/>
                        <a:t>임대료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80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80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80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80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80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590189546"/>
                  </a:ext>
                </a:extLst>
              </a:tr>
              <a:tr h="41404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/>
                        <a:t>인테리어 및 장비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3,000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300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300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300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300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637525232"/>
                  </a:ext>
                </a:extLst>
              </a:tr>
              <a:tr h="41404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/>
                        <a:t>재료비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400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564793466"/>
                  </a:ext>
                </a:extLst>
              </a:tr>
              <a:tr h="41404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/>
                        <a:t>인건비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180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240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270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300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870775697"/>
                  </a:ext>
                </a:extLst>
              </a:tr>
              <a:tr h="41404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/>
                        <a:t>기타비용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2413769933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B052FFD4-2767-4B43-8696-BA9C25634AFF}"/>
              </a:ext>
            </a:extLst>
          </p:cNvPr>
          <p:cNvSpPr txBox="1"/>
          <p:nvPr/>
        </p:nvSpPr>
        <p:spPr>
          <a:xfrm>
            <a:off x="6372200" y="1825116"/>
            <a:ext cx="15276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/>
              <a:t>   (</a:t>
            </a:r>
            <a:r>
              <a:rPr lang="ko-KR" altLang="en-US" sz="1200" b="1" dirty="0"/>
              <a:t>단위</a:t>
            </a:r>
            <a:r>
              <a:rPr lang="en-US" altLang="ko-KR" sz="1200" b="1" dirty="0" smtClean="0"/>
              <a:t>:</a:t>
            </a:r>
            <a:r>
              <a:rPr lang="ko-KR" altLang="en-US" sz="1200" b="1" dirty="0" smtClean="0"/>
              <a:t>만원</a:t>
            </a:r>
            <a:r>
              <a:rPr lang="en-US" altLang="ko-KR" sz="1200" b="1" dirty="0"/>
              <a:t>)</a:t>
            </a:r>
            <a:endParaRPr lang="ko-KR" alt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342407273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 smtClean="0">
                <a:solidFill>
                  <a:schemeClr val="bg1"/>
                </a:solidFill>
                <a:latin typeface="+mj-ea"/>
              </a:rPr>
              <a:t>자금계획</a:t>
            </a:r>
            <a:endParaRPr lang="ko-KR" altLang="en-US" sz="2000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사업타당성 진단</a:t>
            </a:r>
            <a:endParaRPr lang="ko-KR" altLang="en-US" sz="2000" dirty="0">
              <a:latin typeface="+mj-ea"/>
              <a:ea typeface="+mj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매출목표</a:t>
            </a:r>
            <a:endParaRPr lang="ko-KR" altLang="en-US" sz="2000" dirty="0">
              <a:latin typeface="+mj-ea"/>
              <a:ea typeface="+mj-ea"/>
            </a:endParaRPr>
          </a:p>
        </p:txBody>
      </p:sp>
      <p:graphicFrame>
        <p:nvGraphicFramePr>
          <p:cNvPr id="5" name="차트 4">
            <a:extLst>
              <a:ext uri="{FF2B5EF4-FFF2-40B4-BE49-F238E27FC236}">
                <a16:creationId xmlns="" xmlns:a16="http://schemas.microsoft.com/office/drawing/2014/main" id="{8A0E235E-3774-47F0-BE85-B9749C67E13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48795026"/>
              </p:ext>
            </p:extLst>
          </p:nvPr>
        </p:nvGraphicFramePr>
        <p:xfrm>
          <a:off x="1048780" y="2132856"/>
          <a:ext cx="7056784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896151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 smtClean="0">
                <a:solidFill>
                  <a:schemeClr val="bg1"/>
                </a:solidFill>
                <a:latin typeface="+mj-ea"/>
              </a:rPr>
              <a:t>사업개요</a:t>
            </a:r>
            <a:endParaRPr lang="ko-KR" altLang="en-US" sz="2000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창업자 소개</a:t>
            </a:r>
            <a:endParaRPr lang="ko-KR" altLang="en-US" sz="2000" dirty="0">
              <a:latin typeface="+mj-ea"/>
              <a:ea typeface="+mj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2000" dirty="0" smtClean="0">
                <a:latin typeface="+mj-ea"/>
                <a:ea typeface="+mj-ea"/>
              </a:rPr>
              <a:t>-</a:t>
            </a:r>
            <a:endParaRPr lang="ko-KR" altLang="en-US" sz="2000" dirty="0">
              <a:latin typeface="+mj-ea"/>
              <a:ea typeface="+mj-ea"/>
            </a:endParaRPr>
          </a:p>
        </p:txBody>
      </p:sp>
      <p:sp>
        <p:nvSpPr>
          <p:cNvPr id="5" name="내용 개체 틀 2"/>
          <p:cNvSpPr>
            <a:spLocks noGrp="1"/>
          </p:cNvSpPr>
          <p:nvPr>
            <p:ph idx="1"/>
          </p:nvPr>
        </p:nvSpPr>
        <p:spPr>
          <a:xfrm>
            <a:off x="471081" y="1988840"/>
            <a:ext cx="8075240" cy="403244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endParaRPr lang="en-US" altLang="ko-KR" sz="3600" b="1" dirty="0" smtClean="0">
              <a:solidFill>
                <a:srgbClr val="374151"/>
              </a:solidFill>
              <a:latin typeface="+mj-ea"/>
              <a:ea typeface="+mj-ea"/>
            </a:endParaRPr>
          </a:p>
          <a:p>
            <a:pPr marL="0" indent="0" algn="ctr">
              <a:buNone/>
            </a:pPr>
            <a:endParaRPr lang="en-US" altLang="ko-KR" sz="3600" b="1" dirty="0">
              <a:solidFill>
                <a:srgbClr val="374151"/>
              </a:solidFill>
              <a:latin typeface="+mj-ea"/>
              <a:ea typeface="+mj-ea"/>
            </a:endParaRPr>
          </a:p>
          <a:p>
            <a:pPr marL="0" indent="0" algn="ctr">
              <a:buNone/>
            </a:pPr>
            <a:r>
              <a:rPr lang="ko-KR" altLang="en-US" sz="3600" b="1" dirty="0" smtClean="0">
                <a:solidFill>
                  <a:srgbClr val="374151"/>
                </a:solidFill>
                <a:latin typeface="+mj-ea"/>
                <a:ea typeface="+mj-ea"/>
              </a:rPr>
              <a:t>개별작성</a:t>
            </a:r>
            <a:endParaRPr lang="en-US" altLang="ko-KR" sz="3600" b="1" dirty="0" smtClean="0">
              <a:solidFill>
                <a:srgbClr val="37415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6111384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 smtClean="0">
                <a:solidFill>
                  <a:schemeClr val="bg1"/>
                </a:solidFill>
                <a:latin typeface="+mj-ea"/>
              </a:rPr>
              <a:t>사업개요</a:t>
            </a:r>
            <a:endParaRPr lang="ko-KR" altLang="en-US" sz="2000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창업동기</a:t>
            </a:r>
            <a:endParaRPr lang="ko-KR" altLang="en-US" sz="2000" dirty="0">
              <a:latin typeface="+mj-ea"/>
              <a:ea typeface="+mj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2000" dirty="0" smtClean="0">
                <a:latin typeface="+mj-ea"/>
                <a:ea typeface="+mj-ea"/>
              </a:rPr>
              <a:t>-</a:t>
            </a:r>
            <a:endParaRPr lang="ko-KR" altLang="en-US" sz="2000" dirty="0">
              <a:latin typeface="+mj-ea"/>
              <a:ea typeface="+mj-ea"/>
            </a:endParaRPr>
          </a:p>
        </p:txBody>
      </p:sp>
      <p:sp>
        <p:nvSpPr>
          <p:cNvPr id="5" name="내용 개체 틀 2"/>
          <p:cNvSpPr>
            <a:spLocks noGrp="1"/>
          </p:cNvSpPr>
          <p:nvPr>
            <p:ph idx="1"/>
          </p:nvPr>
        </p:nvSpPr>
        <p:spPr>
          <a:xfrm>
            <a:off x="471081" y="1988840"/>
            <a:ext cx="8075240" cy="403244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endParaRPr lang="en-US" altLang="ko-KR" sz="3600" b="1" dirty="0" smtClean="0">
              <a:solidFill>
                <a:srgbClr val="374151"/>
              </a:solidFill>
              <a:latin typeface="+mj-ea"/>
              <a:ea typeface="+mj-ea"/>
            </a:endParaRPr>
          </a:p>
          <a:p>
            <a:pPr marL="0" indent="0" algn="ctr">
              <a:buNone/>
            </a:pPr>
            <a:endParaRPr lang="en-US" altLang="ko-KR" sz="3600" b="1" dirty="0">
              <a:solidFill>
                <a:srgbClr val="374151"/>
              </a:solidFill>
              <a:latin typeface="+mj-ea"/>
              <a:ea typeface="+mj-ea"/>
            </a:endParaRPr>
          </a:p>
          <a:p>
            <a:pPr marL="0" indent="0" algn="ctr">
              <a:buNone/>
            </a:pPr>
            <a:r>
              <a:rPr lang="ko-KR" altLang="en-US" sz="3600" b="1" dirty="0" smtClean="0">
                <a:solidFill>
                  <a:srgbClr val="374151"/>
                </a:solidFill>
                <a:latin typeface="+mj-ea"/>
                <a:ea typeface="+mj-ea"/>
              </a:rPr>
              <a:t>개별작성</a:t>
            </a:r>
            <a:endParaRPr lang="en-US" altLang="ko-KR" sz="3600" b="1" dirty="0" smtClean="0">
              <a:solidFill>
                <a:srgbClr val="37415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4474042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 smtClean="0">
                <a:solidFill>
                  <a:schemeClr val="bg1"/>
                </a:solidFill>
                <a:latin typeface="+mj-ea"/>
              </a:rPr>
              <a:t>사업개요</a:t>
            </a:r>
            <a:endParaRPr lang="ko-KR" altLang="en-US" sz="2000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사업배경</a:t>
            </a:r>
            <a:endParaRPr lang="ko-KR" altLang="en-US" sz="2000" dirty="0">
              <a:latin typeface="+mj-ea"/>
              <a:ea typeface="+mj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2000" dirty="0" smtClean="0">
                <a:latin typeface="+mj-ea"/>
                <a:ea typeface="+mj-ea"/>
              </a:rPr>
              <a:t>-</a:t>
            </a:r>
            <a:endParaRPr lang="ko-KR" altLang="en-US" sz="2000" dirty="0">
              <a:latin typeface="+mj-ea"/>
              <a:ea typeface="+mj-ea"/>
            </a:endParaRPr>
          </a:p>
        </p:txBody>
      </p:sp>
      <p:sp>
        <p:nvSpPr>
          <p:cNvPr id="5" name="내용 개체 틀 2"/>
          <p:cNvSpPr>
            <a:spLocks noGrp="1"/>
          </p:cNvSpPr>
          <p:nvPr>
            <p:ph idx="1"/>
          </p:nvPr>
        </p:nvSpPr>
        <p:spPr>
          <a:xfrm>
            <a:off x="471081" y="1988840"/>
            <a:ext cx="8075240" cy="403244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endParaRPr lang="en-US" altLang="ko-KR" sz="3600" b="1" dirty="0" smtClean="0">
              <a:solidFill>
                <a:srgbClr val="374151"/>
              </a:solidFill>
              <a:latin typeface="+mj-ea"/>
              <a:ea typeface="+mj-ea"/>
            </a:endParaRPr>
          </a:p>
          <a:p>
            <a:pPr marL="0" indent="0" algn="ctr">
              <a:buNone/>
            </a:pPr>
            <a:endParaRPr lang="en-US" altLang="ko-KR" sz="3600" b="1" dirty="0">
              <a:solidFill>
                <a:srgbClr val="374151"/>
              </a:solidFill>
              <a:latin typeface="+mj-ea"/>
              <a:ea typeface="+mj-ea"/>
            </a:endParaRPr>
          </a:p>
          <a:p>
            <a:pPr marL="0" indent="0" algn="ctr">
              <a:buNone/>
            </a:pPr>
            <a:r>
              <a:rPr lang="ko-KR" altLang="en-US" sz="3600" b="1" dirty="0" smtClean="0">
                <a:solidFill>
                  <a:srgbClr val="374151"/>
                </a:solidFill>
                <a:latin typeface="+mj-ea"/>
                <a:ea typeface="+mj-ea"/>
              </a:rPr>
              <a:t>개별작성</a:t>
            </a:r>
            <a:endParaRPr lang="en-US" altLang="ko-KR" sz="3600" b="1" dirty="0" smtClean="0">
              <a:solidFill>
                <a:srgbClr val="37415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7748804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 smtClean="0">
                <a:solidFill>
                  <a:schemeClr val="bg1"/>
                </a:solidFill>
                <a:latin typeface="+mj-ea"/>
              </a:rPr>
              <a:t>아이템 선정</a:t>
            </a:r>
            <a:endParaRPr lang="ko-KR" altLang="en-US" sz="2000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아이템 선정 배경 및 주요고객</a:t>
            </a:r>
            <a:endParaRPr lang="ko-KR" altLang="en-US" sz="2000" dirty="0">
              <a:latin typeface="+mj-ea"/>
              <a:ea typeface="+mj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>
                <a:latin typeface="+mj-ea"/>
              </a:rPr>
              <a:t>아이템 </a:t>
            </a:r>
            <a:r>
              <a:rPr lang="ko-KR" altLang="en-US" sz="2000" dirty="0" smtClean="0">
                <a:latin typeface="+mj-ea"/>
              </a:rPr>
              <a:t>및 </a:t>
            </a:r>
            <a:r>
              <a:rPr lang="ko-KR" altLang="en-US" sz="2000" dirty="0">
                <a:latin typeface="+mj-ea"/>
              </a:rPr>
              <a:t>주요고객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736566" y="2060848"/>
            <a:ext cx="5660524" cy="42780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400" b="1" dirty="0" smtClean="0"/>
              <a:t>&lt;</a:t>
            </a:r>
            <a:r>
              <a:rPr lang="ko-KR" altLang="en-US" sz="2400" b="1" dirty="0" smtClean="0"/>
              <a:t>아이템</a:t>
            </a:r>
            <a:r>
              <a:rPr lang="en-US" altLang="ko-KR" sz="2400" b="1" dirty="0" smtClean="0"/>
              <a:t>&gt;</a:t>
            </a:r>
          </a:p>
          <a:p>
            <a:pPr algn="ctr"/>
            <a:endParaRPr lang="en-US" altLang="ko-KR" sz="2400" b="1" dirty="0" smtClean="0"/>
          </a:p>
          <a:p>
            <a:pPr algn="ctr"/>
            <a:r>
              <a:rPr lang="ko-KR" altLang="en-US" sz="2000" dirty="0" smtClean="0"/>
              <a:t>손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발 </a:t>
            </a:r>
            <a:r>
              <a:rPr lang="ko-KR" altLang="en-US" sz="2000" dirty="0" err="1" smtClean="0"/>
              <a:t>케어</a:t>
            </a:r>
            <a:r>
              <a:rPr lang="ko-KR" altLang="en-US" sz="2000" dirty="0" smtClean="0"/>
              <a:t> </a:t>
            </a:r>
            <a:r>
              <a:rPr lang="en-US" altLang="ko-KR" sz="2000" dirty="0" smtClean="0"/>
              <a:t>/ </a:t>
            </a:r>
            <a:r>
              <a:rPr lang="ko-KR" altLang="en-US" sz="2000" dirty="0" err="1" smtClean="0"/>
              <a:t>네일아트</a:t>
            </a:r>
            <a:r>
              <a:rPr lang="ko-KR" altLang="en-US" sz="2000" dirty="0" smtClean="0"/>
              <a:t> </a:t>
            </a:r>
            <a:r>
              <a:rPr lang="en-US" altLang="ko-KR" sz="2000" dirty="0" smtClean="0"/>
              <a:t>/ </a:t>
            </a:r>
            <a:r>
              <a:rPr lang="ko-KR" altLang="en-US" sz="2000" dirty="0" smtClean="0"/>
              <a:t>무좀관리 </a:t>
            </a:r>
            <a:r>
              <a:rPr lang="en-US" altLang="ko-KR" sz="2000" dirty="0" smtClean="0"/>
              <a:t>/ </a:t>
            </a:r>
            <a:r>
              <a:rPr lang="ko-KR" altLang="en-US" sz="2000" dirty="0" err="1" smtClean="0"/>
              <a:t>왁싱</a:t>
            </a:r>
            <a:r>
              <a:rPr lang="ko-KR" altLang="en-US" sz="2000" dirty="0" smtClean="0"/>
              <a:t> 등</a:t>
            </a:r>
            <a:endParaRPr lang="en-US" altLang="ko-KR" sz="2000" dirty="0" smtClean="0"/>
          </a:p>
          <a:p>
            <a:pPr algn="ctr"/>
            <a:endParaRPr lang="en-US" altLang="ko-KR" sz="2400" b="1" dirty="0"/>
          </a:p>
          <a:p>
            <a:pPr algn="ctr"/>
            <a:r>
              <a:rPr lang="en-US" altLang="ko-KR" sz="2400" b="1" dirty="0" smtClean="0"/>
              <a:t>&lt;</a:t>
            </a:r>
            <a:r>
              <a:rPr lang="ko-KR" altLang="en-US" sz="2400" b="1" dirty="0" smtClean="0"/>
              <a:t>아이템 선정 배경</a:t>
            </a:r>
            <a:r>
              <a:rPr lang="en-US" altLang="ko-KR" sz="2400" b="1" dirty="0" smtClean="0"/>
              <a:t>&gt;</a:t>
            </a:r>
          </a:p>
          <a:p>
            <a:pPr algn="ctr"/>
            <a:endParaRPr lang="en-US" altLang="ko-KR" sz="2400" b="1" dirty="0" smtClean="0"/>
          </a:p>
          <a:p>
            <a:pPr algn="ctr"/>
            <a:r>
              <a:rPr lang="ko-KR" altLang="en-US" sz="2000" dirty="0" smtClean="0"/>
              <a:t>자기관리 및 개성을 </a:t>
            </a:r>
            <a:r>
              <a:rPr lang="ko-KR" altLang="en-US" sz="2000" dirty="0" smtClean="0"/>
              <a:t>나타내는 것이 중요시되며</a:t>
            </a:r>
            <a:r>
              <a:rPr lang="en-US" altLang="ko-KR" sz="2000" dirty="0" smtClean="0"/>
              <a:t>,</a:t>
            </a:r>
          </a:p>
          <a:p>
            <a:pPr algn="ctr"/>
            <a:r>
              <a:rPr lang="ko-KR" altLang="en-US" sz="2000" dirty="0" smtClean="0"/>
              <a:t> 관리를 받고자 하는 수요 계층이 확대됨</a:t>
            </a:r>
            <a:endParaRPr lang="en-US" altLang="ko-KR" sz="2000" dirty="0" smtClean="0"/>
          </a:p>
          <a:p>
            <a:pPr algn="ctr"/>
            <a:endParaRPr lang="en-US" altLang="ko-KR" sz="2400" dirty="0"/>
          </a:p>
          <a:p>
            <a:pPr algn="ctr"/>
            <a:r>
              <a:rPr lang="en-US" altLang="ko-KR" sz="2400" b="1" dirty="0" smtClean="0"/>
              <a:t>&lt;</a:t>
            </a:r>
            <a:r>
              <a:rPr lang="ko-KR" altLang="en-US" sz="2400" b="1" dirty="0" smtClean="0"/>
              <a:t>주요고객</a:t>
            </a:r>
            <a:r>
              <a:rPr lang="en-US" altLang="ko-KR" sz="2400" b="1" dirty="0" smtClean="0"/>
              <a:t>&gt;</a:t>
            </a:r>
          </a:p>
          <a:p>
            <a:pPr algn="ctr"/>
            <a:endParaRPr lang="en-US" altLang="ko-KR" sz="2400" b="1" dirty="0" smtClean="0"/>
          </a:p>
          <a:p>
            <a:pPr algn="ctr"/>
            <a:r>
              <a:rPr lang="en-US" altLang="ko-KR" sz="2000" dirty="0" smtClean="0"/>
              <a:t>20~50</a:t>
            </a:r>
            <a:r>
              <a:rPr lang="ko-KR" altLang="en-US" sz="2000" dirty="0" smtClean="0"/>
              <a:t>대 여성 고객 및 </a:t>
            </a:r>
            <a:r>
              <a:rPr lang="ko-KR" altLang="en-US" sz="2000" dirty="0" err="1" smtClean="0"/>
              <a:t>케어가</a:t>
            </a:r>
            <a:r>
              <a:rPr lang="ko-KR" altLang="en-US" sz="2000" dirty="0" smtClean="0"/>
              <a:t> 필요한 남성 고객</a:t>
            </a:r>
            <a:endParaRPr lang="ko-KR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0969706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 smtClean="0">
                <a:solidFill>
                  <a:schemeClr val="bg1"/>
                </a:solidFill>
                <a:latin typeface="+mj-ea"/>
              </a:rPr>
              <a:t>아이템 선정</a:t>
            </a:r>
            <a:endParaRPr lang="ko-KR" altLang="en-US" sz="2000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경쟁환경 분석</a:t>
            </a:r>
            <a:endParaRPr lang="ko-KR" altLang="en-US" sz="2000" dirty="0">
              <a:latin typeface="+mj-ea"/>
              <a:ea typeface="+mj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</a:rPr>
              <a:t>대덕구 </a:t>
            </a:r>
            <a:r>
              <a:rPr lang="ko-KR" altLang="en-US" sz="2000" dirty="0">
                <a:latin typeface="+mj-ea"/>
              </a:rPr>
              <a:t>동종업소 매출분석</a:t>
            </a:r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1510947"/>
              </p:ext>
            </p:extLst>
          </p:nvPr>
        </p:nvGraphicFramePr>
        <p:xfrm>
          <a:off x="462372" y="2060848"/>
          <a:ext cx="82296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"/>
                <a:gridCol w="822960"/>
                <a:gridCol w="822960"/>
                <a:gridCol w="822960"/>
                <a:gridCol w="822960"/>
                <a:gridCol w="822960"/>
                <a:gridCol w="822960"/>
                <a:gridCol w="822960"/>
                <a:gridCol w="822960"/>
                <a:gridCol w="822960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/>
                        <a:t>지역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dirty="0" smtClean="0"/>
                        <a:t>상호명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err="1" smtClean="0"/>
                        <a:t>월매출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err="1" smtClean="0"/>
                        <a:t>월수익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/>
                        <a:t>재료비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/>
                        <a:t>인건비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/>
                        <a:t>월세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/>
                        <a:t>관리비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/>
                        <a:t>공과금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/>
                        <a:t>기타경비</a:t>
                      </a:r>
                      <a:endParaRPr lang="ko-KR" altLang="en-U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/>
                        <a:t>평균</a:t>
                      </a:r>
                      <a:endParaRPr lang="ko-KR" altLang="en-US" sz="1200" dirty="0"/>
                    </a:p>
                  </a:txBody>
                  <a:tcPr anchor="ctr"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-</a:t>
                      </a:r>
                      <a:endParaRPr lang="ko-KR" altLang="en-US" sz="1200" dirty="0"/>
                    </a:p>
                  </a:txBody>
                  <a:tcPr anchor="ctr"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800 </a:t>
                      </a:r>
                    </a:p>
                  </a:txBody>
                  <a:tcPr marL="9525" marR="9525" marT="9525" marB="0" anchor="ctr"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200 </a:t>
                      </a:r>
                    </a:p>
                  </a:txBody>
                  <a:tcPr marL="9525" marR="9525" marT="9525" marB="0" anchor="ctr"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160</a:t>
                      </a:r>
                    </a:p>
                  </a:txBody>
                  <a:tcPr marL="9525" marR="9525" marT="9525" marB="0" anchor="ctr"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240</a:t>
                      </a:r>
                    </a:p>
                  </a:txBody>
                  <a:tcPr marL="9525" marR="9525" marT="9525" marB="0" anchor="ctr"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80</a:t>
                      </a:r>
                    </a:p>
                  </a:txBody>
                  <a:tcPr marL="9525" marR="9525" marT="9525" marB="0" anchor="ctr"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-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80</a:t>
                      </a:r>
                    </a:p>
                  </a:txBody>
                  <a:tcPr marL="9525" marR="9525" marT="9525" marB="0" anchor="ctr"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40</a:t>
                      </a:r>
                    </a:p>
                  </a:txBody>
                  <a:tcPr marL="9525" marR="9525" marT="9525" marB="0" anchor="ctr"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/>
                        <a:t>목표</a:t>
                      </a:r>
                      <a:endParaRPr lang="ko-KR" altLang="en-US" sz="1200" dirty="0"/>
                    </a:p>
                  </a:txBody>
                  <a:tcPr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ko-KR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800 </a:t>
                      </a:r>
                    </a:p>
                  </a:txBody>
                  <a:tcPr marL="9525" marR="9525" marT="9525" marB="0"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200 </a:t>
                      </a:r>
                    </a:p>
                  </a:txBody>
                  <a:tcPr marL="9525" marR="9525" marT="9525" marB="0"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160</a:t>
                      </a:r>
                    </a:p>
                  </a:txBody>
                  <a:tcPr marL="9525" marR="9525" marT="9525" marB="0"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240</a:t>
                      </a:r>
                    </a:p>
                  </a:txBody>
                  <a:tcPr marL="9525" marR="9525" marT="9525" marB="0"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80</a:t>
                      </a:r>
                    </a:p>
                  </a:txBody>
                  <a:tcPr marL="9525" marR="9525" marT="9525" marB="0"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-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80</a:t>
                      </a:r>
                    </a:p>
                  </a:txBody>
                  <a:tcPr marL="9525" marR="9525" marT="9525" marB="0"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40</a:t>
                      </a:r>
                    </a:p>
                  </a:txBody>
                  <a:tcPr marL="9525" marR="9525" marT="9525" marB="0" anchor="ctr"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err="1" smtClean="0"/>
                        <a:t>송촌</a:t>
                      </a:r>
                      <a:endParaRPr lang="ko-KR" altLang="en-US" sz="1200" dirty="0"/>
                    </a:p>
                  </a:txBody>
                  <a:tcPr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A</a:t>
                      </a:r>
                      <a:r>
                        <a:rPr lang="ko-KR" altLang="en-US" sz="1200" dirty="0" smtClean="0"/>
                        <a:t>업체</a:t>
                      </a:r>
                      <a:endParaRPr lang="ko-KR" altLang="en-US" sz="1200" dirty="0"/>
                    </a:p>
                  </a:txBody>
                  <a:tcPr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1,100 </a:t>
                      </a:r>
                    </a:p>
                  </a:txBody>
                  <a:tcPr marL="9525" marR="9525" marT="9525" marB="0"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275 </a:t>
                      </a:r>
                    </a:p>
                  </a:txBody>
                  <a:tcPr marL="9525" marR="9525" marT="9525" marB="0"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220</a:t>
                      </a:r>
                    </a:p>
                  </a:txBody>
                  <a:tcPr marL="9525" marR="9525" marT="9525" marB="0"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330</a:t>
                      </a:r>
                    </a:p>
                  </a:txBody>
                  <a:tcPr marL="9525" marR="9525" marT="9525" marB="0"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110</a:t>
                      </a:r>
                    </a:p>
                  </a:txBody>
                  <a:tcPr marL="9525" marR="9525" marT="9525" marB="0"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-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110</a:t>
                      </a:r>
                    </a:p>
                  </a:txBody>
                  <a:tcPr marL="9525" marR="9525" marT="9525" marB="0"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55</a:t>
                      </a:r>
                    </a:p>
                  </a:txBody>
                  <a:tcPr marL="9525" marR="9525" marT="9525" marB="0"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err="1" smtClean="0"/>
                        <a:t>송촌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B</a:t>
                      </a:r>
                      <a:r>
                        <a:rPr lang="ko-KR" altLang="en-US" sz="1200" dirty="0" smtClean="0"/>
                        <a:t>업체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1,050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263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315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-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52.5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err="1" smtClean="0"/>
                        <a:t>중리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C</a:t>
                      </a:r>
                      <a:r>
                        <a:rPr lang="ko-KR" altLang="en-US" sz="1200" dirty="0" smtClean="0"/>
                        <a:t>업체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250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63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75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-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12.5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74911" y="4569124"/>
            <a:ext cx="64459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※ </a:t>
            </a:r>
            <a:r>
              <a:rPr lang="ko-KR" altLang="en-US" sz="1400" dirty="0" err="1" smtClean="0"/>
              <a:t>월수익</a:t>
            </a:r>
            <a:r>
              <a:rPr lang="ko-KR" altLang="en-US" sz="1400" dirty="0" smtClean="0"/>
              <a:t> </a:t>
            </a:r>
            <a:r>
              <a:rPr lang="en-US" altLang="ko-KR" sz="1400" dirty="0" smtClean="0"/>
              <a:t>25%, </a:t>
            </a:r>
            <a:r>
              <a:rPr lang="ko-KR" altLang="en-US" sz="1400" dirty="0" smtClean="0"/>
              <a:t>재료비 </a:t>
            </a:r>
            <a:r>
              <a:rPr lang="en-US" altLang="ko-KR" sz="1400" dirty="0" smtClean="0"/>
              <a:t>20%, </a:t>
            </a:r>
            <a:r>
              <a:rPr lang="ko-KR" altLang="en-US" sz="1400" dirty="0" smtClean="0"/>
              <a:t>인건비 </a:t>
            </a:r>
            <a:r>
              <a:rPr lang="en-US" altLang="ko-KR" sz="1400" dirty="0" smtClean="0"/>
              <a:t>30%, </a:t>
            </a:r>
            <a:r>
              <a:rPr lang="ko-KR" altLang="en-US" sz="1400" dirty="0" smtClean="0"/>
              <a:t>월세 </a:t>
            </a:r>
            <a:r>
              <a:rPr lang="en-US" altLang="ko-KR" sz="1400" dirty="0" smtClean="0"/>
              <a:t>10%, </a:t>
            </a:r>
            <a:r>
              <a:rPr lang="ko-KR" altLang="en-US" sz="1400" dirty="0" smtClean="0"/>
              <a:t>공과금 </a:t>
            </a:r>
            <a:r>
              <a:rPr lang="en-US" altLang="ko-KR" sz="1400" dirty="0" smtClean="0"/>
              <a:t>10%, </a:t>
            </a:r>
            <a:r>
              <a:rPr lang="ko-KR" altLang="en-US" sz="1400" dirty="0" smtClean="0"/>
              <a:t>기타경비</a:t>
            </a:r>
            <a:r>
              <a:rPr lang="en-US" altLang="ko-KR" sz="1400" dirty="0" smtClean="0"/>
              <a:t> 5%</a:t>
            </a:r>
            <a:endParaRPr lang="ko-KR" altLang="en-U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7767432" y="1660158"/>
            <a:ext cx="87876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100" dirty="0" smtClean="0"/>
              <a:t>단위</a:t>
            </a:r>
            <a:r>
              <a:rPr lang="en-US" altLang="ko-KR" sz="1100" dirty="0"/>
              <a:t> </a:t>
            </a:r>
            <a:r>
              <a:rPr lang="en-US" altLang="ko-KR" sz="1100" dirty="0" smtClean="0"/>
              <a:t>: </a:t>
            </a:r>
            <a:r>
              <a:rPr lang="ko-KR" altLang="en-US" sz="1100" dirty="0" smtClean="0"/>
              <a:t>만원</a:t>
            </a:r>
            <a:endParaRPr lang="ko-KR" altLang="en-US" sz="1100" dirty="0"/>
          </a:p>
        </p:txBody>
      </p:sp>
    </p:spTree>
    <p:extLst>
      <p:ext uri="{BB962C8B-B14F-4D97-AF65-F5344CB8AC3E}">
        <p14:creationId xmlns:p14="http://schemas.microsoft.com/office/powerpoint/2010/main" val="20390027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 smtClean="0">
                <a:solidFill>
                  <a:schemeClr val="bg1"/>
                </a:solidFill>
                <a:latin typeface="+mj-ea"/>
              </a:rPr>
              <a:t>아이템 선정</a:t>
            </a:r>
            <a:endParaRPr lang="ko-KR" altLang="en-US" sz="2000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경쟁환경 분석</a:t>
            </a:r>
            <a:endParaRPr lang="ko-KR" altLang="en-US" sz="2000" dirty="0">
              <a:latin typeface="+mj-ea"/>
              <a:ea typeface="+mj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2000" dirty="0" smtClean="0">
                <a:latin typeface="+mj-ea"/>
                <a:ea typeface="+mj-ea"/>
              </a:rPr>
              <a:t>A</a:t>
            </a:r>
            <a:r>
              <a:rPr lang="ko-KR" altLang="en-US" sz="2000" dirty="0" smtClean="0">
                <a:latin typeface="+mj-ea"/>
                <a:ea typeface="+mj-ea"/>
              </a:rPr>
              <a:t>업체</a:t>
            </a:r>
            <a:r>
              <a:rPr lang="en-US" altLang="ko-KR" sz="2000" dirty="0" smtClean="0">
                <a:latin typeface="+mj-ea"/>
                <a:ea typeface="+mj-ea"/>
              </a:rPr>
              <a:t>(</a:t>
            </a:r>
            <a:r>
              <a:rPr lang="ko-KR" altLang="en-US" sz="2000" dirty="0" err="1" smtClean="0">
                <a:latin typeface="+mj-ea"/>
                <a:ea typeface="+mj-ea"/>
              </a:rPr>
              <a:t>송촌동</a:t>
            </a:r>
            <a:r>
              <a:rPr lang="en-US" altLang="ko-KR" sz="2000" dirty="0" smtClean="0">
                <a:latin typeface="+mj-ea"/>
                <a:ea typeface="+mj-ea"/>
              </a:rPr>
              <a:t>)</a:t>
            </a:r>
            <a:endParaRPr lang="ko-KR" altLang="en-US" sz="2000" dirty="0">
              <a:latin typeface="+mj-ea"/>
              <a:ea typeface="+mj-ea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9429" y="1772816"/>
            <a:ext cx="2311722" cy="2088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2556" y="1935765"/>
            <a:ext cx="2400265" cy="1800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9429" y="4092538"/>
            <a:ext cx="2500066" cy="1923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576" y="3968490"/>
            <a:ext cx="2016224" cy="2171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직사각형 1"/>
          <p:cNvSpPr/>
          <p:nvPr/>
        </p:nvSpPr>
        <p:spPr>
          <a:xfrm>
            <a:off x="179512" y="6381328"/>
            <a:ext cx="171232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200" dirty="0"/>
              <a:t>출처 </a:t>
            </a:r>
            <a:r>
              <a:rPr lang="en-US" altLang="ko-KR" sz="1200" dirty="0"/>
              <a:t>: </a:t>
            </a:r>
            <a:r>
              <a:rPr lang="ko-KR" altLang="en-US" sz="1200" dirty="0"/>
              <a:t>상권분석시스템</a:t>
            </a:r>
          </a:p>
        </p:txBody>
      </p:sp>
    </p:spTree>
    <p:extLst>
      <p:ext uri="{BB962C8B-B14F-4D97-AF65-F5344CB8AC3E}">
        <p14:creationId xmlns:p14="http://schemas.microsoft.com/office/powerpoint/2010/main" val="5576738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 smtClean="0">
                <a:solidFill>
                  <a:schemeClr val="bg1"/>
                </a:solidFill>
                <a:latin typeface="+mj-ea"/>
              </a:rPr>
              <a:t>아이템 선정</a:t>
            </a:r>
            <a:endParaRPr lang="ko-KR" altLang="en-US" sz="2000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경쟁환경 분석</a:t>
            </a:r>
            <a:endParaRPr lang="ko-KR" altLang="en-US" sz="2000" dirty="0">
              <a:latin typeface="+mj-ea"/>
              <a:ea typeface="+mj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2000" dirty="0" smtClean="0">
                <a:latin typeface="+mj-ea"/>
                <a:ea typeface="+mj-ea"/>
              </a:rPr>
              <a:t>B</a:t>
            </a:r>
            <a:r>
              <a:rPr lang="ko-KR" altLang="en-US" sz="2000" dirty="0" smtClean="0">
                <a:latin typeface="+mj-ea"/>
                <a:ea typeface="+mj-ea"/>
              </a:rPr>
              <a:t>업체</a:t>
            </a:r>
            <a:r>
              <a:rPr lang="en-US" altLang="ko-KR" sz="2000" dirty="0" smtClean="0">
                <a:latin typeface="+mj-ea"/>
                <a:ea typeface="+mj-ea"/>
              </a:rPr>
              <a:t>(</a:t>
            </a:r>
            <a:r>
              <a:rPr lang="ko-KR" altLang="en-US" sz="2000" dirty="0" err="1" smtClean="0">
                <a:latin typeface="+mj-ea"/>
                <a:ea typeface="+mj-ea"/>
              </a:rPr>
              <a:t>송촌동</a:t>
            </a:r>
            <a:r>
              <a:rPr lang="en-US" altLang="ko-KR" sz="2000" dirty="0" smtClean="0">
                <a:latin typeface="+mj-ea"/>
                <a:ea typeface="+mj-ea"/>
              </a:rPr>
              <a:t>)</a:t>
            </a:r>
            <a:endParaRPr lang="ko-KR" altLang="en-US" sz="2000" dirty="0">
              <a:latin typeface="+mj-ea"/>
              <a:ea typeface="+mj-ea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372" y="1844825"/>
            <a:ext cx="2237420" cy="2082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844825"/>
            <a:ext cx="2423849" cy="1843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3389" y="3838550"/>
            <a:ext cx="3219450" cy="246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9136" y="1655209"/>
            <a:ext cx="3133725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712" y="4437112"/>
            <a:ext cx="2555165" cy="8393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직사각형 9"/>
          <p:cNvSpPr/>
          <p:nvPr/>
        </p:nvSpPr>
        <p:spPr>
          <a:xfrm>
            <a:off x="179512" y="6381328"/>
            <a:ext cx="171232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200" dirty="0"/>
              <a:t>출처 </a:t>
            </a:r>
            <a:r>
              <a:rPr lang="en-US" altLang="ko-KR" sz="1200" dirty="0"/>
              <a:t>: </a:t>
            </a:r>
            <a:r>
              <a:rPr lang="ko-KR" altLang="en-US" sz="1200" dirty="0"/>
              <a:t>상권분석시스템</a:t>
            </a:r>
          </a:p>
        </p:txBody>
      </p:sp>
    </p:spTree>
    <p:extLst>
      <p:ext uri="{BB962C8B-B14F-4D97-AF65-F5344CB8AC3E}">
        <p14:creationId xmlns:p14="http://schemas.microsoft.com/office/powerpoint/2010/main" val="11751055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</TotalTime>
  <Words>539</Words>
  <Application>Microsoft Office PowerPoint</Application>
  <PresentationFormat>화면 슬라이드 쇼(4:3)</PresentationFormat>
  <Paragraphs>261</Paragraphs>
  <Slides>27</Slides>
  <Notes>2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27</vt:i4>
      </vt:variant>
    </vt:vector>
  </HeadingPairs>
  <TitlesOfParts>
    <vt:vector size="30" baseType="lpstr">
      <vt:lpstr>맑은 고딕</vt:lpstr>
      <vt:lpstr>Arial</vt:lpstr>
      <vt:lpstr>Office 테마</vt:lpstr>
      <vt:lpstr>네일아트숍 창업계획서</vt:lpstr>
      <vt:lpstr>목차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본죽&amp;비빔밥 창업계획서</dc:title>
  <dc:creator>user</dc:creator>
  <cp:lastModifiedBy>user</cp:lastModifiedBy>
  <cp:revision>27</cp:revision>
  <dcterms:created xsi:type="dcterms:W3CDTF">2023-08-08T00:06:50Z</dcterms:created>
  <dcterms:modified xsi:type="dcterms:W3CDTF">2023-08-11T05:18:23Z</dcterms:modified>
</cp:coreProperties>
</file>