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4" r:id="rId3"/>
    <p:sldId id="261" r:id="rId4"/>
    <p:sldId id="266" r:id="rId5"/>
    <p:sldId id="267" r:id="rId6"/>
    <p:sldId id="265" r:id="rId7"/>
    <p:sldId id="269" r:id="rId8"/>
    <p:sldId id="289" r:id="rId9"/>
    <p:sldId id="277" r:id="rId10"/>
    <p:sldId id="278" r:id="rId11"/>
    <p:sldId id="288" r:id="rId12"/>
    <p:sldId id="287" r:id="rId13"/>
    <p:sldId id="268" r:id="rId14"/>
    <p:sldId id="276" r:id="rId15"/>
    <p:sldId id="271" r:id="rId16"/>
    <p:sldId id="285" r:id="rId17"/>
    <p:sldId id="286" r:id="rId18"/>
    <p:sldId id="270" r:id="rId19"/>
    <p:sldId id="272" r:id="rId20"/>
    <p:sldId id="279" r:id="rId21"/>
    <p:sldId id="284" r:id="rId22"/>
    <p:sldId id="283" r:id="rId23"/>
    <p:sldId id="282" r:id="rId24"/>
    <p:sldId id="280" r:id="rId25"/>
    <p:sldId id="281" r:id="rId26"/>
    <p:sldId id="290" r:id="rId27"/>
    <p:sldId id="273" r:id="rId28"/>
    <p:sldId id="275" r:id="rId2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24" y="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5748031496063E-2"/>
          <c:y val="0.17549237204724413"/>
          <c:w val="0.91042519685039369"/>
          <c:h val="0.6467657480314961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2024년</c:v>
                </c:pt>
                <c:pt idx="1">
                  <c:v>2025년</c:v>
                </c:pt>
                <c:pt idx="2">
                  <c:v>2026년</c:v>
                </c:pt>
                <c:pt idx="3">
                  <c:v>2027년</c:v>
                </c:pt>
                <c:pt idx="4">
                  <c:v>2028년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3000</c:v>
                </c:pt>
                <c:pt idx="1">
                  <c:v>3500</c:v>
                </c:pt>
                <c:pt idx="2">
                  <c:v>4000</c:v>
                </c:pt>
                <c:pt idx="3">
                  <c:v>4500</c:v>
                </c:pt>
                <c:pt idx="4">
                  <c:v>5000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986-4B01-BD4E-78BA520A02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163008"/>
        <c:axId val="401164928"/>
      </c:lineChart>
      <c:catAx>
        <c:axId val="40116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1164928"/>
        <c:crosses val="autoZero"/>
        <c:auto val="1"/>
        <c:lblAlgn val="ctr"/>
        <c:lblOffset val="100"/>
        <c:noMultiLvlLbl val="0"/>
      </c:catAx>
      <c:valAx>
        <c:axId val="401164928"/>
        <c:scaling>
          <c:orientation val="minMax"/>
          <c:max val="5500"/>
          <c:min val="2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1163008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A1D08-523C-413A-ADEE-40C584AC8C82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EAA5D-21F1-4F81-91BF-EDD63C164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555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순위 출처 </a:t>
            </a:r>
            <a:r>
              <a:rPr lang="en-US" altLang="ko-KR" dirty="0" smtClean="0"/>
              <a:t>: https://myfranchise.kr/20080100020/%EC%94%A8%EC%9C%A0-CU-</a:t>
            </a:r>
          </a:p>
          <a:p>
            <a:r>
              <a:rPr lang="ko-KR" altLang="en-US" dirty="0" smtClean="0"/>
              <a:t>가맹 수 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  <a:endParaRPr lang="en-US" altLang="ko-KR" dirty="0" smtClean="0"/>
          </a:p>
          <a:p>
            <a:r>
              <a:rPr lang="ko-KR" altLang="en-US" dirty="0" smtClean="0"/>
              <a:t>기사 출처 </a:t>
            </a:r>
            <a:r>
              <a:rPr lang="en-US" altLang="ko-KR" dirty="0" smtClean="0"/>
              <a:t>: https://www.inthenews.co.kr/news/article.html?no=56562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012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https://sg.sbiz.or.kr/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817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https://sg.sbiz.or.kr/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329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https://sg.sbiz.or.kr/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2237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https://blog.naver.com/cudanggok/223201373628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3910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https://cu.bgfretail.com/franchise/understand_01.do?category=franchise&amp;depth2=1&amp;depth3=1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675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https://cu.bgfretail.com/index.do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https://cu.bgfretail.com/index.do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https://www.openub.com/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https://newsis.com/view/?id=NISI20220702_0001033036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073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공정거래위원회 가맹사업거래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81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https://www.openub.com/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https://newsis.com/view/?id=NISI20220702_0001033036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073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네이버</a:t>
            </a:r>
            <a:r>
              <a:rPr lang="ko-KR" altLang="en-US" dirty="0" smtClean="0"/>
              <a:t> 지도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45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https://www.openub.com/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909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https://www.openub.com/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909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https://www.openub.com/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909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네이버</a:t>
            </a:r>
            <a:r>
              <a:rPr lang="ko-KR" altLang="en-US" dirty="0" smtClean="0"/>
              <a:t> 부동산 및 지도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030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네이버</a:t>
            </a:r>
            <a:r>
              <a:rPr lang="ko-KR" altLang="en-US" dirty="0" smtClean="0"/>
              <a:t> 지도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AA5D-21F1-4F81-91BF-EDD63C16406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547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05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43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64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98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68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227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838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283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8459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583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38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14CCC-8993-4FAF-8180-55B3A1BE6DCA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44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편의점 창업계획서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064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A(</a:t>
            </a:r>
            <a:r>
              <a:rPr lang="ko-KR" altLang="en-US" sz="2000" dirty="0" err="1" smtClean="0">
                <a:latin typeface="+mj-ea"/>
                <a:ea typeface="+mj-ea"/>
              </a:rPr>
              <a:t>읍내동</a:t>
            </a:r>
            <a:r>
              <a:rPr lang="en-US" altLang="ko-KR" sz="2000" dirty="0" smtClean="0">
                <a:latin typeface="+mj-ea"/>
                <a:ea typeface="+mj-ea"/>
              </a:rPr>
              <a:t>)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73" y="1809750"/>
            <a:ext cx="2048366" cy="212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897" y="1886604"/>
            <a:ext cx="2662185" cy="205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347" y="4077072"/>
            <a:ext cx="31718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164" y="2708920"/>
            <a:ext cx="3076575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9257" y="3212976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매출 평균 </a:t>
            </a:r>
            <a:r>
              <a:rPr lang="en-US" altLang="ko-KR" dirty="0" smtClean="0"/>
              <a:t>: 3,050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026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B(</a:t>
            </a:r>
            <a:r>
              <a:rPr lang="ko-KR" altLang="en-US" sz="2000" dirty="0" err="1" smtClean="0">
                <a:latin typeface="+mj-ea"/>
                <a:ea typeface="+mj-ea"/>
              </a:rPr>
              <a:t>읍내동</a:t>
            </a:r>
            <a:r>
              <a:rPr lang="en-US" altLang="ko-KR" sz="2000" dirty="0" smtClean="0">
                <a:latin typeface="+mj-ea"/>
                <a:ea typeface="+mj-ea"/>
              </a:rPr>
              <a:t>)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3"/>
          <a:stretch/>
        </p:blipFill>
        <p:spPr bwMode="auto">
          <a:xfrm>
            <a:off x="693296" y="1890260"/>
            <a:ext cx="2305641" cy="259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742" y="1816936"/>
            <a:ext cx="2577386" cy="247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742" y="4438483"/>
            <a:ext cx="2304256" cy="173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8981"/>
            <a:ext cx="2808312" cy="2952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64919" y="3573016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매출 평균 </a:t>
            </a:r>
            <a:r>
              <a:rPr lang="en-US" altLang="ko-KR" dirty="0" smtClean="0"/>
              <a:t>: 5,250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4532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+mj-ea"/>
                <a:ea typeface="+mj-ea"/>
              </a:rPr>
              <a:t>C</a:t>
            </a:r>
            <a:r>
              <a:rPr lang="en-US" altLang="ko-KR" sz="2000" dirty="0" smtClean="0">
                <a:latin typeface="+mj-ea"/>
                <a:ea typeface="+mj-ea"/>
              </a:rPr>
              <a:t>(</a:t>
            </a:r>
            <a:r>
              <a:rPr lang="ko-KR" altLang="en-US" sz="2000" dirty="0" err="1" smtClean="0">
                <a:latin typeface="+mj-ea"/>
                <a:ea typeface="+mj-ea"/>
              </a:rPr>
              <a:t>법동</a:t>
            </a:r>
            <a:r>
              <a:rPr lang="en-US" altLang="ko-KR" sz="2000" dirty="0" smtClean="0">
                <a:latin typeface="+mj-ea"/>
                <a:ea typeface="+mj-ea"/>
              </a:rPr>
              <a:t>)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2"/>
          <a:stretch/>
        </p:blipFill>
        <p:spPr bwMode="auto">
          <a:xfrm>
            <a:off x="671193" y="1796444"/>
            <a:ext cx="2412190" cy="268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564" y="1796444"/>
            <a:ext cx="2503646" cy="236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005" y="4447800"/>
            <a:ext cx="227076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85" y="1927519"/>
            <a:ext cx="2592288" cy="283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96089" y="3790436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매출 평균 </a:t>
            </a:r>
            <a:r>
              <a:rPr lang="en-US" altLang="ko-KR" dirty="0" smtClean="0"/>
              <a:t>: 2,350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3561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32449"/>
            <a:ext cx="4385120" cy="421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+mj-ea"/>
                <a:ea typeface="+mj-ea"/>
              </a:rPr>
              <a:t>읍내동</a:t>
            </a:r>
            <a:r>
              <a:rPr lang="ko-KR" altLang="en-US" sz="2000" dirty="0" smtClean="0">
                <a:latin typeface="+mj-ea"/>
                <a:ea typeface="+mj-ea"/>
              </a:rPr>
              <a:t> 현대아파트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03" y="1916832"/>
            <a:ext cx="2960251" cy="401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타원 2"/>
          <p:cNvSpPr/>
          <p:nvPr/>
        </p:nvSpPr>
        <p:spPr>
          <a:xfrm>
            <a:off x="6516216" y="4437112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1187624" y="3241854"/>
            <a:ext cx="15121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42238" y="40650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상가위치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282785" y="5564588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주변 버스정류장</a:t>
            </a:r>
            <a:endParaRPr lang="ko-KR" altLang="en-US"/>
          </a:p>
        </p:txBody>
      </p:sp>
      <p:cxnSp>
        <p:nvCxnSpPr>
          <p:cNvPr id="18" name="직선 연결선 17"/>
          <p:cNvCxnSpPr/>
          <p:nvPr/>
        </p:nvCxnSpPr>
        <p:spPr>
          <a:xfrm flipV="1">
            <a:off x="6804248" y="5301208"/>
            <a:ext cx="504056" cy="2633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150" y="322255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아파트단지</a:t>
            </a:r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 rot="21084935">
            <a:off x="6562436" y="2969705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/>
              <a:t>대로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6360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5" y="1916832"/>
            <a:ext cx="5839123" cy="327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타원 6"/>
          <p:cNvSpPr/>
          <p:nvPr/>
        </p:nvSpPr>
        <p:spPr>
          <a:xfrm>
            <a:off x="2555776" y="3068960"/>
            <a:ext cx="1296144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00009" y="39864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주차장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677" y="3927732"/>
            <a:ext cx="2592288" cy="25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04248" y="443233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주차장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6055995"/>
            <a:ext cx="351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차량 버스 등 유동인구 접근용이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3154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분석개요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56" y="1756705"/>
            <a:ext cx="3744416" cy="351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44580"/>
            <a:ext cx="3661204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612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인구분석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60" y="1767048"/>
            <a:ext cx="368553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157192"/>
            <a:ext cx="6858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33927"/>
            <a:ext cx="4137947" cy="323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211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유동인구분석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633" y="1700808"/>
            <a:ext cx="6349077" cy="464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211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인테리어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점포계획 및 인테리</a:t>
            </a:r>
            <a:r>
              <a:rPr lang="ko-KR" altLang="en-US" sz="2000" dirty="0">
                <a:latin typeface="+mj-ea"/>
                <a:ea typeface="+mj-ea"/>
              </a:rPr>
              <a:t>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본사 인테리어 방침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79512" y="6309320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출처 </a:t>
            </a:r>
            <a:r>
              <a:rPr lang="en-US" altLang="ko-KR" dirty="0" smtClean="0"/>
              <a:t>: https</a:t>
            </a:r>
            <a:r>
              <a:rPr lang="en-US" altLang="ko-KR" dirty="0"/>
              <a:t>://blog.naver.com/cudanggok/223201373628</a:t>
            </a:r>
            <a:endParaRPr lang="ko-KR" altLang="en-US" dirty="0"/>
          </a:p>
        </p:txBody>
      </p:sp>
      <p:pic>
        <p:nvPicPr>
          <p:cNvPr id="12290" name="Picture 2" descr="https://postfiles.pstatic.net/MjAyMzA5MDNfMjIy/MDAxNjkzNzQzMjIyMjE3.7suGi4zEoJFHJLQ5Ku0tQacGL_P8v59ex2KOcAEVG98g.YmgjADnSxT3xyoR-WjW8vm6Mn8b0SjvSVzE5CllyDJwg.JPEG.haksajong2/CU%EB%8B%B9%EA%B3%A1%EC%97%AD%EC%A0%908.jpg?type=w96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70" y="1723101"/>
            <a:ext cx="2723060" cy="36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postfiles.pstatic.net/MjAyMzA5MDNfMjMz/MDAxNjkzNzQzMjczNzY4.3KzAET_DDcjDwvkUzpwORSkYclrrx-FcwwpPenLBQtwg._R8pIlqW2RcEU0TdrRt9uRZpbYSu9ffIaqJcTvZqlB8g.JPEG.haksajong2/CU%EB%8B%B9%EA%B3%A1%EC%97%AD%EC%A0%901.jpg?type=w9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23101"/>
            <a:ext cx="4837657" cy="36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009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운영계획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영업 및 마케팅 계획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본사 마케팅 방침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596" y="1844824"/>
            <a:ext cx="6405151" cy="439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209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+mj-ea"/>
              </a:rPr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709120"/>
          </a:xfrm>
        </p:spPr>
        <p:txBody>
          <a:bodyPr>
            <a:no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사업개요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창업자  소개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창업동기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3.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사업배경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아이템 선정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아이템  선정 배경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경쟁 환경 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입지선정과 상권분석</a:t>
            </a:r>
            <a:endParaRPr lang="en-US" altLang="ko-KR" sz="12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입지선정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상권분석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인테리어</a:t>
            </a:r>
            <a:endParaRPr lang="en-US" altLang="ko-KR" sz="12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점포계획 및 인테리어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운영계획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영업 및 마케팅 계획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자금계획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투</a:t>
            </a:r>
            <a:r>
              <a:rPr lang="ko-KR" altLang="en-US" sz="1200" dirty="0">
                <a:solidFill>
                  <a:srgbClr val="374151"/>
                </a:solidFill>
                <a:latin typeface="+mj-ea"/>
                <a:ea typeface="+mj-ea"/>
              </a:rPr>
              <a:t>자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계획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사업타당성 진단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997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06" y="1988840"/>
            <a:ext cx="7556843" cy="2613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2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  <a:ea typeface="+mj-ea"/>
              </a:rPr>
              <a:t>– </a:t>
            </a:r>
            <a:r>
              <a:rPr lang="ko-KR" altLang="en-US" sz="2000" dirty="0" smtClean="0">
                <a:latin typeface="+mj-ea"/>
                <a:ea typeface="+mj-ea"/>
              </a:rPr>
              <a:t>점포물건</a:t>
            </a:r>
            <a:r>
              <a:rPr lang="en-US" altLang="ko-KR" sz="2000" dirty="0" smtClean="0">
                <a:latin typeface="+mj-ea"/>
                <a:ea typeface="+mj-ea"/>
              </a:rPr>
              <a:t>(</a:t>
            </a:r>
            <a:r>
              <a:rPr lang="ko-KR" altLang="en-US" sz="2000" dirty="0" smtClean="0">
                <a:latin typeface="+mj-ea"/>
                <a:ea typeface="+mj-ea"/>
              </a:rPr>
              <a:t>투자금액 및 가맹형태 확인</a:t>
            </a:r>
            <a:r>
              <a:rPr lang="en-US" altLang="ko-KR" sz="2000" dirty="0" smtClean="0">
                <a:latin typeface="+mj-ea"/>
                <a:ea typeface="+mj-ea"/>
              </a:rPr>
              <a:t>)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16" y="1700808"/>
            <a:ext cx="5616624" cy="4619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942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  <a:ea typeface="+mj-ea"/>
              </a:rPr>
              <a:t>- </a:t>
            </a:r>
            <a:r>
              <a:rPr lang="ko-KR" altLang="en-US" sz="2000" dirty="0" smtClean="0">
                <a:latin typeface="+mj-ea"/>
                <a:ea typeface="+mj-ea"/>
              </a:rPr>
              <a:t>가맹조건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24" y="1695316"/>
            <a:ext cx="773929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093296"/>
            <a:ext cx="5902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초기자본이 </a:t>
            </a:r>
            <a:r>
              <a:rPr lang="ko-KR" altLang="en-US" smtClean="0"/>
              <a:t>부족한 청년이 가능한 </a:t>
            </a:r>
            <a:r>
              <a:rPr lang="ko-KR" altLang="en-US" dirty="0" err="1" smtClean="0"/>
              <a:t>점주투자안정형</a:t>
            </a:r>
            <a:r>
              <a:rPr lang="ko-KR" altLang="en-US" dirty="0" smtClean="0"/>
              <a:t> 선택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7124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  <a:ea typeface="+mj-ea"/>
              </a:rPr>
              <a:t>- </a:t>
            </a:r>
            <a:r>
              <a:rPr lang="ko-KR" altLang="en-US" sz="2000" dirty="0" smtClean="0">
                <a:latin typeface="+mj-ea"/>
                <a:ea typeface="+mj-ea"/>
              </a:rPr>
              <a:t>정보공개서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970" y="1605891"/>
            <a:ext cx="337658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478" y="4558220"/>
            <a:ext cx="3433080" cy="180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918" y="1713903"/>
            <a:ext cx="3217927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70" y="4450207"/>
            <a:ext cx="3538546" cy="200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5174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</a:rPr>
              <a:t>- </a:t>
            </a:r>
            <a:r>
              <a:rPr lang="ko-KR" altLang="en-US" sz="2000" dirty="0" smtClean="0">
                <a:latin typeface="+mj-ea"/>
              </a:rPr>
              <a:t>정보공개서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1772816"/>
            <a:ext cx="423692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74" y="4149080"/>
            <a:ext cx="3888432" cy="218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06" y="1988840"/>
            <a:ext cx="385466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06" y="4008774"/>
            <a:ext cx="3509818" cy="1157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5693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</a:rPr>
              <a:t>- </a:t>
            </a:r>
            <a:r>
              <a:rPr lang="ko-KR" altLang="en-US" sz="2000" dirty="0" smtClean="0">
                <a:latin typeface="+mj-ea"/>
              </a:rPr>
              <a:t>정보공개서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1628800"/>
            <a:ext cx="3816424" cy="500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4121869" cy="126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482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편의점 </a:t>
            </a:r>
            <a:r>
              <a:rPr lang="ko-KR" altLang="en-US" sz="2000" dirty="0" err="1" smtClean="0">
                <a:latin typeface="+mj-ea"/>
                <a:ea typeface="+mj-ea"/>
              </a:rPr>
              <a:t>입점</a:t>
            </a:r>
            <a:r>
              <a:rPr lang="ko-KR" altLang="en-US" sz="2000" dirty="0" smtClean="0">
                <a:latin typeface="+mj-ea"/>
                <a:ea typeface="+mj-ea"/>
              </a:rPr>
              <a:t> </a:t>
            </a:r>
            <a:r>
              <a:rPr lang="en-US" altLang="ko-KR" sz="2000" dirty="0" smtClean="0">
                <a:latin typeface="+mj-ea"/>
              </a:rPr>
              <a:t>- </a:t>
            </a:r>
            <a:r>
              <a:rPr lang="ko-KR" altLang="en-US" sz="2000" dirty="0" smtClean="0">
                <a:latin typeface="+mj-ea"/>
              </a:rPr>
              <a:t>정보공개서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1700808"/>
            <a:ext cx="4335996" cy="46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166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투자계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xmlns="" id="{3AF91747-82ED-4C6F-8DD7-E5F8E9946F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074149"/>
              </p:ext>
            </p:extLst>
          </p:nvPr>
        </p:nvGraphicFramePr>
        <p:xfrm>
          <a:off x="1230767" y="2276872"/>
          <a:ext cx="6682467" cy="2898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7">
                  <a:extLst>
                    <a:ext uri="{9D8B030D-6E8A-4147-A177-3AD203B41FA5}">
                      <a16:colId xmlns:a16="http://schemas.microsoft.com/office/drawing/2014/main" xmlns="" val="1690727027"/>
                    </a:ext>
                  </a:extLst>
                </a:gridCol>
                <a:gridCol w="978352">
                  <a:extLst>
                    <a:ext uri="{9D8B030D-6E8A-4147-A177-3AD203B41FA5}">
                      <a16:colId xmlns:a16="http://schemas.microsoft.com/office/drawing/2014/main" xmlns="" val="575733465"/>
                    </a:ext>
                  </a:extLst>
                </a:gridCol>
                <a:gridCol w="978352">
                  <a:extLst>
                    <a:ext uri="{9D8B030D-6E8A-4147-A177-3AD203B41FA5}">
                      <a16:colId xmlns:a16="http://schemas.microsoft.com/office/drawing/2014/main" xmlns="" val="1909140441"/>
                    </a:ext>
                  </a:extLst>
                </a:gridCol>
                <a:gridCol w="978352">
                  <a:extLst>
                    <a:ext uri="{9D8B030D-6E8A-4147-A177-3AD203B41FA5}">
                      <a16:colId xmlns:a16="http://schemas.microsoft.com/office/drawing/2014/main" xmlns="" val="3622243035"/>
                    </a:ext>
                  </a:extLst>
                </a:gridCol>
                <a:gridCol w="978352">
                  <a:extLst>
                    <a:ext uri="{9D8B030D-6E8A-4147-A177-3AD203B41FA5}">
                      <a16:colId xmlns:a16="http://schemas.microsoft.com/office/drawing/2014/main" xmlns="" val="3763762851"/>
                    </a:ext>
                  </a:extLst>
                </a:gridCol>
                <a:gridCol w="978352"/>
              </a:tblGrid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차년도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59511946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</a:rPr>
                        <a:t>계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23,620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15,520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17,920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17,920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17,920</a:t>
                      </a:r>
                    </a:p>
                  </a:txBody>
                  <a:tcPr marL="9525" marR="9525" marT="9525" marB="0" anchor="ctr"/>
                </a:tc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보증금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임대료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590189546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인테리어 및 장비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4,000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637525232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인건비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12,000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14,400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16,800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16,800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16,800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70775697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기타비용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2,500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1376993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052FFD4-2767-4B43-8696-BA9C25634AFF}"/>
              </a:ext>
            </a:extLst>
          </p:cNvPr>
          <p:cNvSpPr txBox="1"/>
          <p:nvPr/>
        </p:nvSpPr>
        <p:spPr>
          <a:xfrm>
            <a:off x="6516216" y="1951305"/>
            <a:ext cx="152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   (</a:t>
            </a:r>
            <a:r>
              <a:rPr lang="ko-KR" altLang="en-US" sz="1200" b="1" dirty="0"/>
              <a:t>단위</a:t>
            </a:r>
            <a:r>
              <a:rPr lang="en-US" altLang="ko-KR" sz="1200" b="1" dirty="0" smtClean="0"/>
              <a:t>:</a:t>
            </a:r>
            <a:r>
              <a:rPr lang="ko-KR" altLang="en-US" sz="1200" b="1" dirty="0" smtClean="0"/>
              <a:t>만원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2" name="직사각형 1"/>
          <p:cNvSpPr/>
          <p:nvPr/>
        </p:nvSpPr>
        <p:spPr>
          <a:xfrm>
            <a:off x="5004048" y="2228304"/>
            <a:ext cx="936104" cy="29288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11560" y="5733825"/>
            <a:ext cx="3732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기타비용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가입비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상품준비금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소모품비</a:t>
            </a:r>
            <a:r>
              <a:rPr lang="ko-KR" altLang="en-US" sz="1400" dirty="0" smtClean="0"/>
              <a:t> 등</a:t>
            </a:r>
            <a:r>
              <a:rPr lang="en-US" altLang="ko-KR" sz="1400" dirty="0" smtClean="0"/>
              <a:t>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240727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사업타당성 진단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+mj-ea"/>
                <a:ea typeface="+mj-ea"/>
              </a:rPr>
              <a:t>월매출목표</a:t>
            </a:r>
            <a:endParaRPr lang="ko-KR" altLang="en-US" sz="2000" dirty="0">
              <a:latin typeface="+mj-ea"/>
              <a:ea typeface="+mj-ea"/>
            </a:endParaRPr>
          </a:p>
        </p:txBody>
      </p:sp>
      <p:graphicFrame>
        <p:nvGraphicFramePr>
          <p:cNvPr id="7" name="차트 6">
            <a:extLst>
              <a:ext uri="{FF2B5EF4-FFF2-40B4-BE49-F238E27FC236}">
                <a16:creationId xmlns:a16="http://schemas.microsoft.com/office/drawing/2014/main" xmlns="" id="{8A0E235E-3774-47F0-BE85-B9749C67E1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257835"/>
              </p:ext>
            </p:extLst>
          </p:nvPr>
        </p:nvGraphicFramePr>
        <p:xfrm>
          <a:off x="1038436" y="1725307"/>
          <a:ext cx="70567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9615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창업자 소개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113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창업동기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47404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사업배경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4880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아이템 선정 배경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국내 인기만점 편의점 </a:t>
            </a:r>
            <a:r>
              <a:rPr lang="en-US" altLang="ko-KR" sz="2000" dirty="0" smtClean="0">
                <a:latin typeface="+mj-ea"/>
                <a:ea typeface="+mj-ea"/>
              </a:rPr>
              <a:t>CU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8"/>
          <a:stretch/>
        </p:blipFill>
        <p:spPr bwMode="auto">
          <a:xfrm>
            <a:off x="462372" y="1844824"/>
            <a:ext cx="1618232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51520" y="4797153"/>
            <a:ext cx="4729476" cy="172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33034"/>
            <a:ext cx="2952328" cy="2775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5271629" y="1889827"/>
            <a:ext cx="34408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ko-KR" altLang="en-US" sz="1600" dirty="0" smtClean="0"/>
              <a:t>  업계에서는 </a:t>
            </a:r>
            <a:r>
              <a:rPr lang="ko-KR" altLang="en-US" sz="1600" dirty="0"/>
              <a:t>지금과 같은 추세가 하반기에도 지속된다면 </a:t>
            </a:r>
            <a:r>
              <a:rPr lang="en-US" altLang="ko-KR" sz="1600" dirty="0"/>
              <a:t>CU</a:t>
            </a:r>
            <a:r>
              <a:rPr lang="ko-KR" altLang="en-US" sz="1600" dirty="0"/>
              <a:t>가 매출에서도 </a:t>
            </a:r>
            <a:r>
              <a:rPr lang="en-US" altLang="ko-KR" sz="1600" dirty="0"/>
              <a:t>GS25</a:t>
            </a:r>
            <a:r>
              <a:rPr lang="ko-KR" altLang="en-US" sz="1600" dirty="0"/>
              <a:t>를 제치고 처음으로 </a:t>
            </a:r>
            <a:r>
              <a:rPr lang="ko-KR" altLang="en-US" sz="1600" dirty="0" smtClean="0"/>
              <a:t>   </a:t>
            </a:r>
            <a:r>
              <a:rPr lang="en-US" altLang="ko-KR" sz="1600" dirty="0" smtClean="0"/>
              <a:t>'</a:t>
            </a:r>
            <a:r>
              <a:rPr lang="ko-KR" altLang="en-US" sz="1600" dirty="0"/>
              <a:t>매장 수</a:t>
            </a:r>
            <a:r>
              <a:rPr lang="en-US" altLang="ko-KR" sz="1600" dirty="0"/>
              <a:t>, </a:t>
            </a:r>
            <a:r>
              <a:rPr lang="ko-KR" altLang="en-US" sz="1600" dirty="0" err="1"/>
              <a:t>연매출</a:t>
            </a:r>
            <a:r>
              <a:rPr lang="ko-KR" altLang="en-US" sz="1600" dirty="0"/>
              <a:t> 동시 </a:t>
            </a:r>
            <a:r>
              <a:rPr lang="en-US" altLang="ko-KR" sz="1600" dirty="0"/>
              <a:t>1</a:t>
            </a:r>
            <a:r>
              <a:rPr lang="ko-KR" altLang="en-US" sz="1600" dirty="0"/>
              <a:t>위</a:t>
            </a:r>
            <a:r>
              <a:rPr lang="en-US" altLang="ko-KR" sz="1600" dirty="0"/>
              <a:t>'</a:t>
            </a:r>
            <a:r>
              <a:rPr lang="ko-KR" altLang="en-US" sz="1600" dirty="0"/>
              <a:t>를 석권할 수도 있을 거란 전망을 내비치고 </a:t>
            </a:r>
            <a:r>
              <a:rPr lang="ko-KR" altLang="en-US" sz="1600" dirty="0" smtClean="0"/>
              <a:t> 있습니다</a:t>
            </a:r>
            <a:r>
              <a:rPr lang="en-US" altLang="ko-KR" sz="1600" dirty="0"/>
              <a:t>. </a:t>
            </a:r>
            <a:r>
              <a:rPr lang="ko-KR" altLang="en-US" sz="1600" dirty="0"/>
              <a:t>양사는 명절</a:t>
            </a:r>
            <a:r>
              <a:rPr lang="en-US" altLang="ko-KR" sz="1600" dirty="0"/>
              <a:t>, </a:t>
            </a:r>
            <a:r>
              <a:rPr lang="ko-KR" altLang="en-US" sz="1600" dirty="0"/>
              <a:t>연말 </a:t>
            </a:r>
            <a:r>
              <a:rPr lang="ko-KR" altLang="en-US" sz="1600" dirty="0" smtClean="0"/>
              <a:t>등 대목이 </a:t>
            </a:r>
            <a:r>
              <a:rPr lang="ko-KR" altLang="en-US" sz="1600" dirty="0"/>
              <a:t>있는 하반기를 맞아 차별화 상품을 주축으로 점포 </a:t>
            </a:r>
            <a:r>
              <a:rPr lang="ko-KR" altLang="en-US" sz="1600" dirty="0" err="1" smtClean="0"/>
              <a:t>방문율과</a:t>
            </a:r>
            <a:r>
              <a:rPr lang="ko-KR" altLang="en-US" sz="1600" dirty="0"/>
              <a:t> </a:t>
            </a:r>
            <a:r>
              <a:rPr lang="ko-KR" altLang="en-US" sz="1600" dirty="0" smtClean="0"/>
              <a:t>동반 </a:t>
            </a:r>
            <a:r>
              <a:rPr lang="ko-KR" altLang="en-US" sz="1600" dirty="0"/>
              <a:t>구매율을 높인다는 계획입니다</a:t>
            </a:r>
            <a:r>
              <a:rPr lang="en-US" altLang="ko-KR" sz="1600" dirty="0" smtClean="0"/>
              <a:t>.</a:t>
            </a:r>
          </a:p>
          <a:p>
            <a:r>
              <a:rPr lang="ko-KR" altLang="en-US" sz="1200" dirty="0" smtClean="0"/>
              <a:t>기사 </a:t>
            </a:r>
            <a:r>
              <a:rPr lang="ko-KR" altLang="en-US" sz="1200" dirty="0"/>
              <a:t>출처 </a:t>
            </a:r>
            <a:r>
              <a:rPr lang="en-US" altLang="ko-KR" sz="1200" dirty="0"/>
              <a:t>: https://</a:t>
            </a:r>
            <a:r>
              <a:rPr lang="en-US" altLang="ko-KR" sz="1200" dirty="0" smtClean="0"/>
              <a:t>www.inthenews.co.kr/news/article.html?no=56562</a:t>
            </a:r>
            <a:endParaRPr lang="ko-KR" altLang="en-US" sz="1200" dirty="0"/>
          </a:p>
        </p:txBody>
      </p:sp>
      <p:sp>
        <p:nvSpPr>
          <p:cNvPr id="4" name="직사각형 3"/>
          <p:cNvSpPr/>
          <p:nvPr/>
        </p:nvSpPr>
        <p:spPr>
          <a:xfrm>
            <a:off x="395536" y="6381328"/>
            <a:ext cx="4464496" cy="1384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95536" y="2204864"/>
            <a:ext cx="158417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970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대덕구 동종업소 </a:t>
            </a:r>
            <a:r>
              <a:rPr lang="ko-KR" altLang="en-US" sz="2000" dirty="0" err="1" smtClean="0">
                <a:latin typeface="+mj-ea"/>
              </a:rPr>
              <a:t>월매출분석</a:t>
            </a:r>
            <a:r>
              <a:rPr lang="ko-KR" altLang="en-US" sz="2000" dirty="0" smtClean="0">
                <a:latin typeface="+mj-ea"/>
              </a:rPr>
              <a:t> 및 목표</a:t>
            </a:r>
            <a:endParaRPr lang="ko-KR" altLang="en-US" sz="2000" dirty="0">
              <a:latin typeface="+mj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672628"/>
              </p:ext>
            </p:extLst>
          </p:nvPr>
        </p:nvGraphicFramePr>
        <p:xfrm>
          <a:off x="822412" y="2060848"/>
          <a:ext cx="7638020" cy="360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802"/>
                <a:gridCol w="763802"/>
                <a:gridCol w="763802"/>
                <a:gridCol w="763802"/>
                <a:gridCol w="763802"/>
                <a:gridCol w="763802"/>
                <a:gridCol w="763802"/>
                <a:gridCol w="763802"/>
                <a:gridCol w="763802"/>
                <a:gridCol w="763802"/>
              </a:tblGrid>
              <a:tr h="6626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지역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상호명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월매출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월수익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재료비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인건비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월세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가맹비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공과금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기타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경비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5374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평균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3,550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355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1,243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178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888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178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710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4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목표</a:t>
                      </a:r>
                      <a:endParaRPr lang="ko-KR" altLang="en-US" sz="1200" dirty="0"/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4,000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1,400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1,000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800</a:t>
                      </a: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6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읍내동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3,050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1,068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152.5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763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152.5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626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읍내동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5,250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1050</a:t>
                      </a:r>
                    </a:p>
                  </a:txBody>
                  <a:tcPr marL="9525" marR="9525" marT="9525" marB="0" anchor="ctr"/>
                </a:tc>
              </a:tr>
              <a:tr h="5374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법동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2,350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1058" y="5805264"/>
            <a:ext cx="7633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※ </a:t>
            </a:r>
            <a:r>
              <a:rPr lang="ko-KR" altLang="en-US" sz="1200" dirty="0" err="1" smtClean="0"/>
              <a:t>월수익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10%, </a:t>
            </a:r>
            <a:r>
              <a:rPr lang="ko-KR" altLang="en-US" sz="1200" dirty="0" smtClean="0"/>
              <a:t>인건비 </a:t>
            </a:r>
            <a:r>
              <a:rPr lang="en-US" altLang="ko-KR" sz="1200" dirty="0" smtClean="0"/>
              <a:t>35%, </a:t>
            </a:r>
            <a:r>
              <a:rPr lang="ko-KR" altLang="en-US" sz="1200" dirty="0" smtClean="0"/>
              <a:t>월세 </a:t>
            </a:r>
            <a:r>
              <a:rPr lang="en-US" altLang="ko-KR" sz="1200" dirty="0" smtClean="0"/>
              <a:t>5%, </a:t>
            </a:r>
            <a:r>
              <a:rPr lang="ko-KR" altLang="en-US" sz="1200" dirty="0" err="1" smtClean="0"/>
              <a:t>가맹비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25%, </a:t>
            </a:r>
            <a:r>
              <a:rPr lang="ko-KR" altLang="en-US" sz="1200" dirty="0" smtClean="0"/>
              <a:t>공과금 </a:t>
            </a:r>
            <a:r>
              <a:rPr lang="en-US" altLang="ko-KR" sz="1200" dirty="0" smtClean="0"/>
              <a:t>5%, </a:t>
            </a:r>
            <a:r>
              <a:rPr lang="ko-KR" altLang="en-US" sz="1200" dirty="0" smtClean="0"/>
              <a:t>기타경비</a:t>
            </a:r>
            <a:r>
              <a:rPr lang="en-US" altLang="ko-KR" sz="1200" dirty="0" smtClean="0"/>
              <a:t> 20%(</a:t>
            </a:r>
            <a:r>
              <a:rPr lang="ko-KR" altLang="en-US" sz="1200" dirty="0" smtClean="0"/>
              <a:t>장비 임차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운영경비 등</a:t>
            </a:r>
            <a:r>
              <a:rPr lang="en-US" altLang="ko-KR" sz="1200" dirty="0" smtClean="0"/>
              <a:t>)</a:t>
            </a:r>
          </a:p>
          <a:p>
            <a:r>
              <a:rPr lang="en-US" altLang="ko-KR" sz="1200" dirty="0" smtClean="0"/>
              <a:t>※ </a:t>
            </a:r>
            <a:r>
              <a:rPr lang="ko-KR" altLang="en-US" sz="1200" dirty="0" smtClean="0"/>
              <a:t>평균 </a:t>
            </a:r>
            <a:r>
              <a:rPr lang="en-US" altLang="ko-KR" sz="1200" dirty="0" smtClean="0"/>
              <a:t>A~C</a:t>
            </a:r>
            <a:r>
              <a:rPr lang="ko-KR" altLang="en-US" sz="1200" dirty="0" smtClean="0"/>
              <a:t>업체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월매출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부가세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가맹비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월회비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포스보수유지비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커피머신대여비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전기세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폐기비용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수도세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잡비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보험료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인터넷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&amp;CCTV4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인건비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550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5635" y="1689543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단위</a:t>
            </a:r>
            <a:r>
              <a:rPr lang="en-US" altLang="ko-KR" sz="1100" dirty="0"/>
              <a:t>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만원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39002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대덕구 동종업소 </a:t>
            </a:r>
            <a:r>
              <a:rPr lang="ko-KR" altLang="en-US" sz="2000" dirty="0" err="1" smtClean="0">
                <a:latin typeface="+mj-ea"/>
              </a:rPr>
              <a:t>월매출분석</a:t>
            </a:r>
            <a:r>
              <a:rPr lang="ko-KR" altLang="en-US" sz="2000" dirty="0" smtClean="0">
                <a:latin typeface="+mj-ea"/>
              </a:rPr>
              <a:t> 및 목표</a:t>
            </a:r>
            <a:endParaRPr lang="ko-KR" altLang="en-US" sz="2000" dirty="0">
              <a:latin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156" y="2060848"/>
            <a:ext cx="76333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월매출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부가세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가맹비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월회비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포스보수유지비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커피머신대여비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전기세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폐기비용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수도세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잡비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보험료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인터넷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&amp;CCTV4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인건비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550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4,000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-400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=3,600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3,600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-900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=2,700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2,700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-160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=2,540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2,540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=2,535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2,535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=2,532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2,532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-120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=2,412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2,412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-70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=2,342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2,342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-20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=2,322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2,322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-10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=2,312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2,312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=2,309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2,309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-4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=2,305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2,305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-550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=1,755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만원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810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>
                <a:latin typeface="+mj-ea"/>
              </a:rPr>
              <a:t>읍내동</a:t>
            </a:r>
            <a:r>
              <a:rPr lang="ko-KR" altLang="en-US" sz="2000" dirty="0">
                <a:latin typeface="+mj-ea"/>
              </a:rPr>
              <a:t> 현대아파트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45" y="1844824"/>
            <a:ext cx="5887566" cy="4351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43841" y="5589240"/>
            <a:ext cx="4666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직선거리 약 </a:t>
            </a:r>
            <a:r>
              <a:rPr lang="en-US" altLang="ko-KR" dirty="0" smtClean="0"/>
              <a:t>240</a:t>
            </a:r>
            <a:r>
              <a:rPr lang="ko-KR" altLang="en-US" dirty="0" smtClean="0"/>
              <a:t>미터 거리에 편의점이 있음</a:t>
            </a:r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6093296"/>
            <a:ext cx="7165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- 『</a:t>
            </a:r>
            <a:r>
              <a:rPr lang="ko-KR" altLang="en-US" sz="1400" dirty="0" smtClean="0"/>
              <a:t>대전광역시 대덕구 담배소매인 지정기준에 관한 규칙</a:t>
            </a:r>
            <a:r>
              <a:rPr lang="en-US" altLang="ko-KR" sz="1400" dirty="0" smtClean="0"/>
              <a:t>』</a:t>
            </a:r>
            <a:r>
              <a:rPr lang="ko-KR" altLang="en-US" sz="1400" dirty="0" smtClean="0"/>
              <a:t>제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조제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항의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 담배 판매 </a:t>
            </a:r>
            <a:r>
              <a:rPr lang="en-US" altLang="ko-KR" sz="1400" dirty="0" smtClean="0"/>
              <a:t>50m</a:t>
            </a:r>
          </a:p>
          <a:p>
            <a:r>
              <a:rPr lang="en-US" altLang="ko-KR" sz="1400" dirty="0" smtClean="0"/>
              <a:t>- </a:t>
            </a:r>
            <a:r>
              <a:rPr lang="ko-KR" altLang="en-US" sz="1400" dirty="0" smtClean="0"/>
              <a:t>동종 업소 </a:t>
            </a:r>
            <a:r>
              <a:rPr lang="en-US" altLang="ko-KR" sz="1400" dirty="0" smtClean="0"/>
              <a:t>100</a:t>
            </a:r>
            <a:r>
              <a:rPr lang="en-US" altLang="ko-KR" sz="1400" dirty="0"/>
              <a:t>m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81507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841</Words>
  <Application>Microsoft Office PowerPoint</Application>
  <PresentationFormat>화면 슬라이드 쇼(4:3)</PresentationFormat>
  <Paragraphs>282</Paragraphs>
  <Slides>28</Slides>
  <Notes>21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29" baseType="lpstr">
      <vt:lpstr>Office 테마</vt:lpstr>
      <vt:lpstr>편의점 창업계획서</vt:lpstr>
      <vt:lpstr>목차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본죽&amp;비빔밥 창업계획서</dc:title>
  <dc:creator>user</dc:creator>
  <cp:lastModifiedBy>user</cp:lastModifiedBy>
  <cp:revision>59</cp:revision>
  <dcterms:created xsi:type="dcterms:W3CDTF">2023-08-08T00:06:50Z</dcterms:created>
  <dcterms:modified xsi:type="dcterms:W3CDTF">2023-09-26T04:10:59Z</dcterms:modified>
</cp:coreProperties>
</file>