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4" r:id="rId3"/>
    <p:sldId id="261" r:id="rId4"/>
    <p:sldId id="266" r:id="rId5"/>
    <p:sldId id="267" r:id="rId6"/>
    <p:sldId id="265" r:id="rId7"/>
    <p:sldId id="269" r:id="rId8"/>
    <p:sldId id="281" r:id="rId9"/>
    <p:sldId id="282" r:id="rId10"/>
    <p:sldId id="283" r:id="rId11"/>
    <p:sldId id="268" r:id="rId12"/>
    <p:sldId id="278" r:id="rId13"/>
    <p:sldId id="276" r:id="rId14"/>
    <p:sldId id="286" r:id="rId15"/>
    <p:sldId id="285" r:id="rId16"/>
    <p:sldId id="284" r:id="rId17"/>
    <p:sldId id="270" r:id="rId18"/>
    <p:sldId id="272" r:id="rId19"/>
    <p:sldId id="279" r:id="rId20"/>
    <p:sldId id="280" r:id="rId21"/>
    <p:sldId id="273" r:id="rId22"/>
    <p:sldId id="275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5748031496063E-2"/>
          <c:y val="0.17549237204724413"/>
          <c:w val="0.91042519685039369"/>
          <c:h val="0.646765748031496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매출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2024년</c:v>
                </c:pt>
                <c:pt idx="1">
                  <c:v>2025년</c:v>
                </c:pt>
                <c:pt idx="2">
                  <c:v>2026년</c:v>
                </c:pt>
                <c:pt idx="3">
                  <c:v>2027년</c:v>
                </c:pt>
                <c:pt idx="4">
                  <c:v>2028년</c:v>
                </c:pt>
              </c:strCache>
            </c:strRef>
          </c:cat>
          <c:val>
            <c:numRef>
              <c:f>Sheet1!$B$2:$B$6</c:f>
              <c:numCache>
                <c:formatCode>#,##0_ </c:formatCode>
                <c:ptCount val="5"/>
                <c:pt idx="0">
                  <c:v>1000</c:v>
                </c:pt>
                <c:pt idx="1">
                  <c:v>1500</c:v>
                </c:pt>
                <c:pt idx="2">
                  <c:v>2000</c:v>
                </c:pt>
                <c:pt idx="3">
                  <c:v>2500</c:v>
                </c:pt>
                <c:pt idx="4">
                  <c:v>3000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986-4B01-BD4E-78BA520A0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811648"/>
        <c:axId val="222813184"/>
      </c:lineChart>
      <c:catAx>
        <c:axId val="222811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22813184"/>
        <c:crosses val="autoZero"/>
        <c:auto val="1"/>
        <c:lblAlgn val="ctr"/>
        <c:lblOffset val="100"/>
        <c:noMultiLvlLbl val="0"/>
      </c:catAx>
      <c:valAx>
        <c:axId val="222813184"/>
        <c:scaling>
          <c:orientation val="minMax"/>
          <c:max val="3500"/>
          <c:min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22811648"/>
        <c:crosses val="autoZero"/>
        <c:crossBetween val="between"/>
        <c:majorUnit val="5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E3922-CBE5-439F-B0C1-BE03C98E305E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09941-9B42-4400-ACDE-786957F6C3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0660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https://myfranchise.kr/ranking/many?category=%EC%A0%9C%EA%B3%BC%EC%A0%9C%EB%B9%B5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7386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https://franchise.ftc.go.kr/mnu/00013/program/userRqst/view.do?firMstSn=152330</a:t>
            </a:r>
          </a:p>
          <a:p>
            <a:r>
              <a:rPr lang="en-US" altLang="ko-KR" dirty="0" smtClean="0"/>
              <a:t>https://myfranchise.kr/20080200064/%ED%8C%8C%EB%A6%AC%EB%B0%94%EA%B2%8C%EB%9C%A8?tab=businessStatus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3643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https://myfranchise.kr/20080100039/%EB%9A%9C%EB%A0%88%EC%A5%AC%EB%A5%B4?tab=businessStatus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3643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https://www.openub.com/report/sub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4931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https://www.openub.com/report/sub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3504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https://www.openub.com/report/sub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0443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https://new.land.naver.com/offices?ms=36.4513505,127.4286432,17&amp;a=SG&amp;e=RETAIL&amp;articleNo=2330317317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0871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9390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0939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46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 smtClean="0"/>
              <a:t>이미지 출처 </a:t>
            </a:r>
            <a:r>
              <a:rPr lang="en-US" altLang="ko-KR" sz="1200" dirty="0" smtClean="0"/>
              <a:t>: https://blog.naver.com/bear12253324/220677044031</a:t>
            </a:r>
            <a:endParaRPr lang="ko-KR" altLang="en-US" sz="120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09941-9B42-4400-ACDE-786957F6C34E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3792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05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438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64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98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68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27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83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83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459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83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38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14CCC-8993-4FAF-8180-55B3A1BE6DCA}" type="datetimeFigureOut">
              <a:rPr lang="ko-KR" altLang="en-US" smtClean="0"/>
              <a:t>2023-08-17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44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제과제빵 창업계획서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0646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C(</a:t>
            </a:r>
            <a:r>
              <a:rPr lang="ko-KR" altLang="en-US" sz="2000" dirty="0" err="1" smtClean="0">
                <a:latin typeface="+mj-ea"/>
                <a:ea typeface="+mj-ea"/>
              </a:rPr>
              <a:t>석봉동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935"/>
          <a:stretch/>
        </p:blipFill>
        <p:spPr bwMode="auto">
          <a:xfrm>
            <a:off x="1883559" y="2026079"/>
            <a:ext cx="3190875" cy="97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60848"/>
            <a:ext cx="2485748" cy="185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297" y="4149080"/>
            <a:ext cx="2500588" cy="186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048525"/>
            <a:ext cx="30765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985" y="6442603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오픈업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988937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입지선정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72" y="1988840"/>
            <a:ext cx="369691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857" y="6453336"/>
            <a:ext cx="1612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네이버</a:t>
            </a:r>
            <a:r>
              <a:rPr lang="ko-KR" altLang="en-US" sz="1200" dirty="0" smtClean="0"/>
              <a:t> 부동산</a:t>
            </a:r>
            <a:endParaRPr lang="ko-KR" altLang="en-US" sz="12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0" t="24288" r="7146" b="6419"/>
          <a:stretch/>
        </p:blipFill>
        <p:spPr bwMode="auto">
          <a:xfrm>
            <a:off x="4355976" y="2221957"/>
            <a:ext cx="4109904" cy="308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5445224"/>
            <a:ext cx="5917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석봉동</a:t>
            </a:r>
            <a:r>
              <a:rPr lang="ko-KR" altLang="en-US" dirty="0" smtClean="0"/>
              <a:t> 및 신탄진동 주거지 상권을 아우를 수 있는 위치</a:t>
            </a:r>
            <a:endParaRPr lang="ko-KR" altLang="en-US" dirty="0"/>
          </a:p>
        </p:txBody>
      </p:sp>
      <p:sp>
        <p:nvSpPr>
          <p:cNvPr id="4" name="타원 3"/>
          <p:cNvSpPr/>
          <p:nvPr/>
        </p:nvSpPr>
        <p:spPr>
          <a:xfrm>
            <a:off x="6444208" y="3717032"/>
            <a:ext cx="393320" cy="3933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6360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신탄진동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28" y="1772816"/>
            <a:ext cx="2956118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2857" y="6453336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오픈업</a:t>
            </a:r>
            <a:endParaRPr lang="ko-KR" alt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570" y="4168627"/>
            <a:ext cx="235085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72816"/>
            <a:ext cx="234026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90739"/>
            <a:ext cx="2769026" cy="3411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452028" y="3284984"/>
            <a:ext cx="23917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467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신탄진동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468" y="1772816"/>
            <a:ext cx="6480720" cy="411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857" y="6453336"/>
            <a:ext cx="1712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상권정보시스템</a:t>
            </a:r>
            <a:endParaRPr lang="ko-KR" alt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1415965" y="4149080"/>
            <a:ext cx="630172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신탄진동은 주로 카페 및 대청댐 인근의 </a:t>
            </a:r>
            <a:r>
              <a:rPr lang="ko-KR" altLang="en-US" sz="1600" dirty="0" err="1" smtClean="0"/>
              <a:t>베이커리에서</a:t>
            </a:r>
            <a:r>
              <a:rPr lang="ko-KR" altLang="en-US" sz="1600" dirty="0" smtClean="0"/>
              <a:t> 수요가 있음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635467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신탄진동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88" y="1916832"/>
            <a:ext cx="6912768" cy="43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857" y="6453336"/>
            <a:ext cx="1712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상권정보시스템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85229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신탄진동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41" y="2060848"/>
            <a:ext cx="7776864" cy="364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857" y="6453336"/>
            <a:ext cx="1712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상권정보시스템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56974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신탄진동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858416" y="1865817"/>
            <a:ext cx="741682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ko-KR" altLang="en-US" b="1" dirty="0"/>
              <a:t>분석결과 </a:t>
            </a:r>
            <a:endParaRPr lang="en-US" altLang="ko-KR" b="1" dirty="0"/>
          </a:p>
          <a:p>
            <a:pPr marL="285750" indent="-285750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/>
              <a:t>매출은</a:t>
            </a:r>
            <a:r>
              <a:rPr lang="ko-KR" altLang="en-US" dirty="0"/>
              <a:t> </a:t>
            </a:r>
            <a:r>
              <a:rPr lang="ko-KR" altLang="en-US" b="1" dirty="0" smtClean="0"/>
              <a:t>주말</a:t>
            </a:r>
            <a:r>
              <a:rPr lang="ko-KR" altLang="en-US" dirty="0" smtClean="0"/>
              <a:t>이 평균</a:t>
            </a:r>
            <a:r>
              <a:rPr lang="ko-KR" altLang="en-US" dirty="0"/>
              <a:t> </a:t>
            </a:r>
            <a:r>
              <a:rPr lang="en-US" altLang="ko-KR" b="1" dirty="0"/>
              <a:t>378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>(</a:t>
            </a:r>
            <a:r>
              <a:rPr lang="en-US" altLang="ko-KR" b="1" dirty="0"/>
              <a:t>55.0</a:t>
            </a:r>
            <a:r>
              <a:rPr lang="en-US" altLang="ko-KR" dirty="0" smtClean="0"/>
              <a:t>%)</a:t>
            </a:r>
            <a:r>
              <a:rPr lang="ko-KR" altLang="en-US" dirty="0" smtClean="0"/>
              <a:t>으로</a:t>
            </a:r>
            <a:r>
              <a:rPr lang="ko-KR" altLang="en-US" dirty="0"/>
              <a:t> </a:t>
            </a:r>
            <a:r>
              <a:rPr lang="ko-KR" altLang="en-US" b="1" dirty="0"/>
              <a:t>높게</a:t>
            </a:r>
            <a:r>
              <a:rPr lang="ko-KR" altLang="en-US" dirty="0"/>
              <a:t> 나타나며</a:t>
            </a:r>
            <a:r>
              <a:rPr lang="en-US" altLang="ko-KR" dirty="0"/>
              <a:t>, </a:t>
            </a:r>
            <a:r>
              <a:rPr lang="ko-KR" altLang="en-US" b="1" dirty="0"/>
              <a:t>토요일</a:t>
            </a:r>
            <a:r>
              <a:rPr lang="ko-KR" altLang="en-US" dirty="0"/>
              <a:t>이 </a:t>
            </a:r>
            <a:r>
              <a:rPr lang="en-US" altLang="ko-KR" b="1" dirty="0"/>
              <a:t>392</a:t>
            </a:r>
            <a:r>
              <a:rPr lang="ko-KR" altLang="en-US" dirty="0"/>
              <a:t>만원 </a:t>
            </a:r>
            <a:r>
              <a:rPr lang="en-US" altLang="ko-KR" dirty="0"/>
              <a:t>(</a:t>
            </a:r>
            <a:r>
              <a:rPr lang="en-US" altLang="ko-KR" b="1" dirty="0"/>
              <a:t>17.0</a:t>
            </a:r>
            <a:r>
              <a:rPr lang="en-US" altLang="ko-KR" dirty="0"/>
              <a:t>%)</a:t>
            </a:r>
            <a:r>
              <a:rPr lang="ko-KR" altLang="en-US" dirty="0"/>
              <a:t>으로 가장 </a:t>
            </a:r>
            <a:r>
              <a:rPr lang="ko-KR" altLang="en-US" b="1" dirty="0"/>
              <a:t>높게</a:t>
            </a:r>
            <a:r>
              <a:rPr lang="en-US" altLang="ko-KR" dirty="0"/>
              <a:t>, </a:t>
            </a:r>
            <a:r>
              <a:rPr lang="ko-KR" altLang="en-US" b="1" dirty="0"/>
              <a:t>수요일</a:t>
            </a:r>
            <a:r>
              <a:rPr lang="ko-KR" altLang="en-US" dirty="0"/>
              <a:t>이 </a:t>
            </a:r>
            <a:r>
              <a:rPr lang="en-US" altLang="ko-KR" b="1" dirty="0"/>
              <a:t>264</a:t>
            </a:r>
            <a:r>
              <a:rPr lang="ko-KR" altLang="en-US" dirty="0"/>
              <a:t>만원 </a:t>
            </a:r>
            <a:r>
              <a:rPr lang="en-US" altLang="ko-KR" dirty="0"/>
              <a:t>(</a:t>
            </a:r>
            <a:r>
              <a:rPr lang="en-US" altLang="ko-KR" b="1" dirty="0"/>
              <a:t>11.5</a:t>
            </a:r>
            <a:r>
              <a:rPr lang="en-US" altLang="ko-KR" dirty="0"/>
              <a:t>%)</a:t>
            </a:r>
            <a:r>
              <a:rPr lang="ko-KR" altLang="en-US" dirty="0" smtClean="0"/>
              <a:t>으로 가장</a:t>
            </a:r>
            <a:r>
              <a:rPr lang="ko-KR" altLang="en-US" dirty="0"/>
              <a:t> </a:t>
            </a:r>
            <a:r>
              <a:rPr lang="ko-KR" altLang="en-US" b="1" dirty="0"/>
              <a:t>낮게</a:t>
            </a:r>
            <a:r>
              <a:rPr lang="ko-KR" altLang="en-US" dirty="0"/>
              <a:t> 나타납니다</a:t>
            </a:r>
            <a:r>
              <a:rPr lang="en-US" altLang="ko-KR" dirty="0"/>
              <a:t>.</a:t>
            </a:r>
          </a:p>
          <a:p>
            <a:pPr marL="285750" indent="-285750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시간대별로는 </a:t>
            </a:r>
            <a:r>
              <a:rPr lang="en-US" altLang="ko-KR" b="1" dirty="0"/>
              <a:t>14-17</a:t>
            </a:r>
            <a:r>
              <a:rPr lang="ko-KR" altLang="en-US" b="1" dirty="0"/>
              <a:t>시</a:t>
            </a:r>
            <a:r>
              <a:rPr lang="ko-KR" altLang="en-US" dirty="0"/>
              <a:t>에 </a:t>
            </a:r>
            <a:r>
              <a:rPr lang="en-US" altLang="ko-KR" b="1" dirty="0"/>
              <a:t>692</a:t>
            </a:r>
            <a:r>
              <a:rPr lang="ko-KR" altLang="en-US" dirty="0"/>
              <a:t>만원 </a:t>
            </a:r>
            <a:r>
              <a:rPr lang="en-US" altLang="ko-KR" dirty="0"/>
              <a:t>(</a:t>
            </a:r>
            <a:r>
              <a:rPr lang="en-US" altLang="ko-KR" b="1" dirty="0"/>
              <a:t>30.0</a:t>
            </a:r>
            <a:r>
              <a:rPr lang="en-US" altLang="ko-KR" dirty="0"/>
              <a:t>%)</a:t>
            </a:r>
            <a:r>
              <a:rPr lang="ko-KR" altLang="en-US" dirty="0"/>
              <a:t>으로 가장 </a:t>
            </a:r>
            <a:r>
              <a:rPr lang="ko-KR" altLang="en-US" b="1" dirty="0"/>
              <a:t>높게</a:t>
            </a:r>
            <a:r>
              <a:rPr lang="en-US" altLang="ko-KR" dirty="0"/>
              <a:t>, </a:t>
            </a:r>
            <a:r>
              <a:rPr lang="en-US" altLang="ko-KR" b="1" dirty="0"/>
              <a:t>21-24</a:t>
            </a:r>
            <a:r>
              <a:rPr lang="ko-KR" altLang="en-US" b="1" dirty="0"/>
              <a:t>시</a:t>
            </a:r>
            <a:r>
              <a:rPr lang="ko-KR" altLang="en-US" dirty="0"/>
              <a:t> 에 </a:t>
            </a:r>
            <a:r>
              <a:rPr lang="en-US" altLang="ko-KR" b="1" dirty="0"/>
              <a:t>9</a:t>
            </a:r>
            <a:r>
              <a:rPr lang="ko-KR" altLang="en-US" dirty="0"/>
              <a:t>만원 </a:t>
            </a:r>
            <a:r>
              <a:rPr lang="en-US" altLang="ko-KR" dirty="0"/>
              <a:t>(</a:t>
            </a:r>
            <a:r>
              <a:rPr lang="en-US" altLang="ko-KR" b="1" dirty="0"/>
              <a:t>0.4</a:t>
            </a:r>
            <a:r>
              <a:rPr lang="en-US" altLang="ko-KR" dirty="0"/>
              <a:t>%)</a:t>
            </a:r>
            <a:r>
              <a:rPr lang="ko-KR" altLang="en-US" dirty="0"/>
              <a:t>으로 가장 </a:t>
            </a:r>
            <a:r>
              <a:rPr lang="ko-KR" altLang="en-US" b="1" dirty="0"/>
              <a:t>낮게</a:t>
            </a:r>
            <a:r>
              <a:rPr lang="ko-KR" altLang="en-US" dirty="0"/>
              <a:t> 나타납니다</a:t>
            </a:r>
            <a:r>
              <a:rPr lang="en-US" altLang="ko-KR" dirty="0"/>
              <a:t>.</a:t>
            </a:r>
          </a:p>
          <a:p>
            <a:pPr marL="285750" indent="-285750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매출은 주로 </a:t>
            </a:r>
            <a:r>
              <a:rPr lang="ko-KR" altLang="en-US" b="1" dirty="0"/>
              <a:t>여성</a:t>
            </a:r>
            <a:r>
              <a:rPr lang="ko-KR" altLang="en-US" dirty="0"/>
              <a:t>이 </a:t>
            </a:r>
            <a:r>
              <a:rPr lang="en-US" altLang="ko-KR" b="1" dirty="0"/>
              <a:t>1,133</a:t>
            </a:r>
            <a:r>
              <a:rPr lang="ko-KR" altLang="en-US" dirty="0"/>
              <a:t>만원</a:t>
            </a:r>
            <a:r>
              <a:rPr lang="en-US" altLang="ko-KR" dirty="0"/>
              <a:t>(</a:t>
            </a:r>
            <a:r>
              <a:rPr lang="en-US" altLang="ko-KR" b="1" dirty="0"/>
              <a:t>50.8</a:t>
            </a:r>
            <a:r>
              <a:rPr lang="en-US" altLang="ko-KR" dirty="0"/>
              <a:t>%), </a:t>
            </a:r>
            <a:r>
              <a:rPr lang="ko-KR" altLang="en-US" dirty="0"/>
              <a:t>연령대별로는 </a:t>
            </a:r>
            <a:r>
              <a:rPr lang="en-US" altLang="ko-KR" b="1" dirty="0"/>
              <a:t>50</a:t>
            </a:r>
            <a:r>
              <a:rPr lang="ko-KR" altLang="en-US" b="1" dirty="0"/>
              <a:t>대</a:t>
            </a:r>
            <a:r>
              <a:rPr lang="ko-KR" altLang="en-US" dirty="0"/>
              <a:t>가 </a:t>
            </a:r>
            <a:r>
              <a:rPr lang="en-US" altLang="ko-KR" b="1" dirty="0"/>
              <a:t>679</a:t>
            </a:r>
            <a:r>
              <a:rPr lang="ko-KR" altLang="en-US" dirty="0"/>
              <a:t>만원</a:t>
            </a:r>
            <a:r>
              <a:rPr lang="en-US" altLang="ko-KR" dirty="0"/>
              <a:t>( </a:t>
            </a:r>
            <a:r>
              <a:rPr lang="en-US" altLang="ko-KR" b="1" dirty="0"/>
              <a:t>29.5</a:t>
            </a:r>
            <a:r>
              <a:rPr lang="en-US" altLang="ko-KR" dirty="0"/>
              <a:t>%)</a:t>
            </a:r>
            <a:r>
              <a:rPr lang="ko-KR" altLang="en-US" dirty="0"/>
              <a:t>으로 </a:t>
            </a:r>
            <a:r>
              <a:rPr lang="ko-KR" altLang="en-US" b="1" dirty="0"/>
              <a:t>높게</a:t>
            </a:r>
            <a:r>
              <a:rPr lang="ko-KR" altLang="en-US" dirty="0"/>
              <a:t> 나타납니다</a:t>
            </a:r>
            <a:r>
              <a:rPr lang="en-US" altLang="ko-KR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2857" y="6453336"/>
            <a:ext cx="1712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상권정보시스템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472290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인테리어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점포계획 및 인테리</a:t>
            </a:r>
            <a:r>
              <a:rPr lang="ko-KR" altLang="en-US" sz="2000" dirty="0">
                <a:latin typeface="+mj-ea"/>
                <a:ea typeface="+mj-ea"/>
              </a:rPr>
              <a:t>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점포계획 및 인테리어</a:t>
            </a:r>
          </a:p>
        </p:txBody>
      </p:sp>
      <p:pic>
        <p:nvPicPr>
          <p:cNvPr id="7170" name="Picture 2" descr="https://postfiles.pstatic.net/20160407_149/bear12253324_1460015217705wFVEm_PNG/4-5.PNG?type=w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88520"/>
            <a:ext cx="380314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24299" y="6464369"/>
            <a:ext cx="7920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/>
              <a:t>이미지 출처 </a:t>
            </a:r>
            <a:r>
              <a:rPr lang="en-US" altLang="ko-KR" sz="1200" dirty="0" smtClean="0"/>
              <a:t>: https</a:t>
            </a:r>
            <a:r>
              <a:rPr lang="en-US" altLang="ko-KR" sz="1200" dirty="0"/>
              <a:t>://blog.naver.com/bear12253324/220677044031</a:t>
            </a:r>
            <a:endParaRPr lang="ko-KR" altLang="en-US" sz="1200" dirty="0"/>
          </a:p>
        </p:txBody>
      </p:sp>
      <p:pic>
        <p:nvPicPr>
          <p:cNvPr id="7172" name="Picture 4" descr="https://postfiles.pstatic.net/20160407_247/bear12253324_1460015217504xBj7o_PNG/4-4.PNG?type=w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406" y="1772816"/>
            <a:ext cx="3240360" cy="206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115616" y="1916832"/>
            <a:ext cx="2736304" cy="396044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115616" y="1916832"/>
            <a:ext cx="2736304" cy="12241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주방 및 창고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115616" y="3140968"/>
            <a:ext cx="360040" cy="2736304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491880" y="3140968"/>
            <a:ext cx="360040" cy="136815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907704" y="3501008"/>
            <a:ext cx="1152128" cy="100811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진열대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3196808" y="5229200"/>
            <a:ext cx="432048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테이블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86852" y="5229200"/>
            <a:ext cx="432048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테이블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원형 6"/>
          <p:cNvSpPr/>
          <p:nvPr/>
        </p:nvSpPr>
        <p:spPr>
          <a:xfrm>
            <a:off x="1691680" y="5439908"/>
            <a:ext cx="864096" cy="857476"/>
          </a:xfrm>
          <a:prstGeom prst="pie">
            <a:avLst>
              <a:gd name="adj1" fmla="val 10800000"/>
              <a:gd name="adj2" fmla="val 1620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009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운영계획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영업 및 마케팅 계획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영업 및 인력구성</a:t>
            </a:r>
            <a:r>
              <a:rPr lang="en-US" altLang="ko-KR" sz="2000" dirty="0">
                <a:latin typeface="+mj-ea"/>
              </a:rPr>
              <a:t>, </a:t>
            </a:r>
            <a:r>
              <a:rPr lang="ko-KR" altLang="en-US" sz="2000" dirty="0">
                <a:latin typeface="+mj-ea"/>
              </a:rPr>
              <a:t>마케팅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9C10682-8F69-491A-B10C-EA5432C76D28}"/>
              </a:ext>
            </a:extLst>
          </p:cNvPr>
          <p:cNvSpPr txBox="1"/>
          <p:nvPr/>
        </p:nvSpPr>
        <p:spPr>
          <a:xfrm>
            <a:off x="452028" y="1772816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영</a:t>
            </a:r>
            <a:r>
              <a:rPr lang="ko-KR" altLang="en-US" sz="2000" b="1" dirty="0">
                <a:latin typeface="+mj-ea"/>
                <a:ea typeface="+mj-ea"/>
              </a:rPr>
              <a:t>업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  <a:r>
              <a:rPr lang="ko-KR" altLang="en-US" sz="2000" b="1" dirty="0" smtClean="0">
                <a:latin typeface="+mj-ea"/>
                <a:ea typeface="+mj-ea"/>
              </a:rPr>
              <a:t> 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운영일정 </a:t>
            </a:r>
            <a:r>
              <a:rPr lang="en-US" altLang="ko-KR" sz="2000" dirty="0" smtClean="0"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atin typeface="+mj-ea"/>
                <a:ea typeface="+mj-ea"/>
              </a:rPr>
              <a:t>매 주 일요일 휴무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운영시간 </a:t>
            </a:r>
            <a:r>
              <a:rPr lang="en-US" altLang="ko-KR" sz="2000" dirty="0" smtClean="0"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atin typeface="+mj-ea"/>
                <a:ea typeface="+mj-ea"/>
              </a:rPr>
              <a:t>월</a:t>
            </a:r>
            <a:r>
              <a:rPr lang="en-US" altLang="ko-KR" sz="2000" dirty="0" smtClean="0">
                <a:latin typeface="+mj-ea"/>
                <a:ea typeface="+mj-ea"/>
              </a:rPr>
              <a:t>~</a:t>
            </a:r>
            <a:r>
              <a:rPr lang="ko-KR" altLang="en-US" sz="2000" dirty="0" smtClean="0">
                <a:latin typeface="+mj-ea"/>
                <a:ea typeface="+mj-ea"/>
              </a:rPr>
              <a:t>토</a:t>
            </a:r>
            <a:r>
              <a:rPr lang="en-US" altLang="ko-KR" sz="2000" dirty="0" smtClean="0">
                <a:latin typeface="+mj-ea"/>
                <a:ea typeface="+mj-ea"/>
              </a:rPr>
              <a:t>07:00~22:00</a:t>
            </a:r>
            <a:r>
              <a:rPr lang="ko-KR" altLang="en-US" sz="2000" dirty="0" smtClean="0">
                <a:latin typeface="+mj-ea"/>
                <a:ea typeface="+mj-ea"/>
              </a:rPr>
              <a:t> </a:t>
            </a:r>
            <a:endParaRPr lang="en-US" altLang="ko-KR" sz="2000" dirty="0">
              <a:latin typeface="+mj-ea"/>
              <a:ea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9C10682-8F69-491A-B10C-EA5432C76D28}"/>
              </a:ext>
            </a:extLst>
          </p:cNvPr>
          <p:cNvSpPr txBox="1"/>
          <p:nvPr/>
        </p:nvSpPr>
        <p:spPr>
          <a:xfrm>
            <a:off x="452028" y="3257689"/>
            <a:ext cx="82177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인력구성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latin typeface="+mj-ea"/>
                <a:ea typeface="+mj-ea"/>
              </a:rPr>
              <a:t>월 총 인건비 </a:t>
            </a:r>
            <a:r>
              <a:rPr lang="en-US" altLang="ko-KR" sz="2000" b="1" dirty="0" smtClean="0">
                <a:latin typeface="+mj-ea"/>
                <a:ea typeface="+mj-ea"/>
              </a:rPr>
              <a:t>500</a:t>
            </a:r>
            <a:r>
              <a:rPr lang="ko-KR" altLang="en-US" sz="2000" b="1" dirty="0" smtClean="0">
                <a:latin typeface="+mj-ea"/>
                <a:ea typeface="+mj-ea"/>
              </a:rPr>
              <a:t>만원</a:t>
            </a: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정규직 </a:t>
            </a:r>
            <a:r>
              <a:rPr lang="en-US" altLang="ko-KR" sz="2000" dirty="0" smtClean="0">
                <a:latin typeface="+mj-ea"/>
                <a:ea typeface="+mj-ea"/>
              </a:rPr>
              <a:t>9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~18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(8</a:t>
            </a:r>
            <a:r>
              <a:rPr lang="ko-KR" altLang="en-US" sz="2000" dirty="0" smtClean="0">
                <a:latin typeface="+mj-ea"/>
                <a:ea typeface="+mj-ea"/>
              </a:rPr>
              <a:t>시간</a:t>
            </a:r>
            <a:r>
              <a:rPr lang="en-US" altLang="ko-KR" sz="2000" dirty="0" smtClean="0">
                <a:latin typeface="+mj-ea"/>
                <a:ea typeface="+mj-ea"/>
              </a:rPr>
              <a:t>) </a:t>
            </a:r>
            <a:r>
              <a:rPr lang="ko-KR" altLang="en-US" sz="2000" dirty="0" smtClean="0">
                <a:latin typeface="+mj-ea"/>
                <a:ea typeface="+mj-ea"/>
              </a:rPr>
              <a:t>월급 </a:t>
            </a:r>
            <a:r>
              <a:rPr lang="en-US" altLang="ko-KR" sz="2000" dirty="0" smtClean="0">
                <a:latin typeface="+mj-ea"/>
                <a:ea typeface="+mj-ea"/>
              </a:rPr>
              <a:t>300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오픈 아르바이트 </a:t>
            </a:r>
            <a:r>
              <a:rPr lang="en-US" altLang="ko-KR" sz="2000" dirty="0" smtClean="0">
                <a:latin typeface="+mj-ea"/>
                <a:ea typeface="+mj-ea"/>
              </a:rPr>
              <a:t>7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~11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(4</a:t>
            </a:r>
            <a:r>
              <a:rPr lang="ko-KR" altLang="en-US" sz="2000" dirty="0" smtClean="0">
                <a:latin typeface="+mj-ea"/>
                <a:ea typeface="+mj-ea"/>
              </a:rPr>
              <a:t>시간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r>
              <a:rPr lang="ko-KR" altLang="en-US" sz="2000" dirty="0">
                <a:latin typeface="+mj-ea"/>
              </a:rPr>
              <a:t> 월급 </a:t>
            </a:r>
            <a:r>
              <a:rPr lang="en-US" altLang="ko-KR" sz="2000" dirty="0" smtClean="0">
                <a:latin typeface="+mj-ea"/>
              </a:rPr>
              <a:t>100</a:t>
            </a:r>
            <a:r>
              <a:rPr lang="ko-KR" altLang="en-US" sz="2000" dirty="0" smtClean="0">
                <a:latin typeface="+mj-ea"/>
              </a:rPr>
              <a:t>만원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마감 아르바이트 </a:t>
            </a:r>
            <a:r>
              <a:rPr lang="en-US" altLang="ko-KR" sz="2000" dirty="0" smtClean="0">
                <a:latin typeface="+mj-ea"/>
                <a:ea typeface="+mj-ea"/>
              </a:rPr>
              <a:t>18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~22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(4</a:t>
            </a:r>
            <a:r>
              <a:rPr lang="ko-KR" altLang="en-US" sz="2000" dirty="0" smtClean="0">
                <a:latin typeface="+mj-ea"/>
                <a:ea typeface="+mj-ea"/>
              </a:rPr>
              <a:t>시간</a:t>
            </a:r>
            <a:r>
              <a:rPr lang="en-US" altLang="ko-KR" sz="2000" dirty="0" smtClean="0">
                <a:latin typeface="+mj-ea"/>
                <a:ea typeface="+mj-ea"/>
              </a:rPr>
              <a:t>) </a:t>
            </a:r>
            <a:r>
              <a:rPr lang="ko-KR" altLang="en-US" sz="2000" dirty="0" smtClean="0">
                <a:latin typeface="+mj-ea"/>
                <a:ea typeface="+mj-ea"/>
              </a:rPr>
              <a:t>월급 </a:t>
            </a:r>
            <a:r>
              <a:rPr lang="en-US" altLang="ko-KR" sz="2000" dirty="0" smtClean="0">
                <a:latin typeface="+mj-ea"/>
                <a:ea typeface="+mj-ea"/>
              </a:rPr>
              <a:t>100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9C10682-8F69-491A-B10C-EA5432C76D28}"/>
              </a:ext>
            </a:extLst>
          </p:cNvPr>
          <p:cNvSpPr txBox="1"/>
          <p:nvPr/>
        </p:nvSpPr>
        <p:spPr>
          <a:xfrm>
            <a:off x="499177" y="5164868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마케팅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err="1" smtClean="0">
                <a:latin typeface="+mj-ea"/>
                <a:ea typeface="+mj-ea"/>
              </a:rPr>
              <a:t>네이버</a:t>
            </a:r>
            <a:r>
              <a:rPr lang="en-US" altLang="ko-KR" sz="2000" dirty="0" smtClean="0">
                <a:latin typeface="+mj-ea"/>
                <a:ea typeface="+mj-ea"/>
              </a:rPr>
              <a:t>, </a:t>
            </a:r>
            <a:r>
              <a:rPr lang="ko-KR" altLang="en-US" sz="2000" dirty="0" err="1" smtClean="0">
                <a:latin typeface="+mj-ea"/>
                <a:ea typeface="+mj-ea"/>
              </a:rPr>
              <a:t>인스타그램</a:t>
            </a:r>
            <a:r>
              <a:rPr lang="ko-KR" altLang="en-US" sz="2000" dirty="0" smtClean="0">
                <a:latin typeface="+mj-ea"/>
                <a:ea typeface="+mj-ea"/>
              </a:rPr>
              <a:t> 등 검색포털 신규 고객 할인 쿠폰 배포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단골 고객을 유치하기 위한 재방문 할인 쿠폰 배포</a:t>
            </a:r>
            <a:endParaRPr lang="en-US" altLang="ko-KR" sz="20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55209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자금계</a:t>
            </a:r>
            <a:r>
              <a:rPr lang="ko-KR" altLang="en-US" sz="2000" dirty="0">
                <a:latin typeface="+mj-ea"/>
                <a:ea typeface="+mj-ea"/>
              </a:rPr>
              <a:t>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창업비용 </a:t>
            </a:r>
            <a:r>
              <a:rPr lang="en-US" altLang="ko-KR" sz="2000" dirty="0" smtClean="0">
                <a:latin typeface="+mj-ea"/>
                <a:ea typeface="+mj-ea"/>
              </a:rPr>
              <a:t>- </a:t>
            </a:r>
            <a:r>
              <a:rPr lang="ko-KR" altLang="en-US" sz="2000" dirty="0" err="1" smtClean="0">
                <a:latin typeface="+mj-ea"/>
                <a:ea typeface="+mj-ea"/>
              </a:rPr>
              <a:t>파리바게뜨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985" y="6442603"/>
            <a:ext cx="4217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공정거래위원회 가맹사업거래 정보공개서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마이프차</a:t>
            </a:r>
            <a:endParaRPr lang="ko-KR" altLang="en-US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72" y="1797262"/>
            <a:ext cx="4924236" cy="1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28" y="2954711"/>
            <a:ext cx="4934580" cy="225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335" y="1700808"/>
            <a:ext cx="3168352" cy="350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699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+mj-ea"/>
              </a:rPr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709120"/>
          </a:xfrm>
        </p:spPr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ko-KR" altLang="en-US" sz="1200" b="1" dirty="0" smtClean="0">
                <a:solidFill>
                  <a:srgbClr val="374151"/>
                </a:solidFill>
                <a:latin typeface="+mj-ea"/>
                <a:ea typeface="+mj-ea"/>
              </a:rPr>
              <a:t>사업개요</a:t>
            </a: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1.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 창업자  소개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창업동기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3.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사업배경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>
              <a:buFont typeface="+mj-lt"/>
              <a:buAutoNum type="romanUcPeriod"/>
            </a:pPr>
            <a:r>
              <a:rPr lang="ko-KR" altLang="en-US" sz="1200" b="1" dirty="0" smtClean="0">
                <a:solidFill>
                  <a:srgbClr val="374151"/>
                </a:solidFill>
                <a:latin typeface="+mj-ea"/>
                <a:ea typeface="+mj-ea"/>
              </a:rPr>
              <a:t>아이템 선정</a:t>
            </a: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1.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 아이템  선정 배경 및 주요고객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경쟁 환경 분석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>
              <a:buFont typeface="+mj-lt"/>
              <a:buAutoNum type="romanUcPeriod"/>
            </a:pPr>
            <a:r>
              <a:rPr lang="ko-KR" altLang="en-US" sz="1200" b="1" dirty="0" smtClean="0">
                <a:solidFill>
                  <a:srgbClr val="374151"/>
                </a:solidFill>
                <a:latin typeface="+mj-ea"/>
                <a:ea typeface="+mj-ea"/>
              </a:rPr>
              <a:t>입지선정과 상권분석</a:t>
            </a: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1.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입지선정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상권분석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>
              <a:buFont typeface="+mj-lt"/>
              <a:buAutoNum type="romanUcPeriod"/>
            </a:pPr>
            <a:r>
              <a:rPr lang="ko-KR" altLang="en-US" sz="1200" b="1" dirty="0" smtClean="0">
                <a:solidFill>
                  <a:srgbClr val="374151"/>
                </a:solidFill>
                <a:latin typeface="+mj-ea"/>
                <a:ea typeface="+mj-ea"/>
              </a:rPr>
              <a:t>인테리어</a:t>
            </a: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점포계획 및 인테리어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>
              <a:buFont typeface="+mj-lt"/>
              <a:buAutoNum type="romanUcPeriod"/>
            </a:pPr>
            <a:r>
              <a:rPr lang="ko-KR" altLang="en-US" sz="1200" b="1" dirty="0" smtClean="0">
                <a:solidFill>
                  <a:srgbClr val="374151"/>
                </a:solidFill>
                <a:latin typeface="+mj-ea"/>
                <a:ea typeface="+mj-ea"/>
              </a:rPr>
              <a:t>운영계획</a:t>
            </a: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</a:t>
            </a: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영업 및 마케팅 계획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>
              <a:buFont typeface="+mj-lt"/>
              <a:buAutoNum type="romanUcPeriod"/>
            </a:pPr>
            <a:r>
              <a:rPr lang="ko-KR" altLang="en-US" sz="1200" b="1" dirty="0" smtClean="0">
                <a:solidFill>
                  <a:srgbClr val="374151"/>
                </a:solidFill>
                <a:latin typeface="+mj-ea"/>
                <a:ea typeface="+mj-ea"/>
              </a:rPr>
              <a:t>자금계획</a:t>
            </a: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       1.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투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자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계획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</a:t>
            </a: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      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사업타당성 진단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973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자금계</a:t>
            </a:r>
            <a:r>
              <a:rPr lang="ko-KR" altLang="en-US" sz="2000" dirty="0">
                <a:latin typeface="+mj-ea"/>
                <a:ea typeface="+mj-ea"/>
              </a:rPr>
              <a:t>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창업비용 </a:t>
            </a:r>
            <a:r>
              <a:rPr lang="en-US" altLang="ko-KR" sz="2000" dirty="0" smtClean="0">
                <a:latin typeface="+mj-ea"/>
                <a:ea typeface="+mj-ea"/>
              </a:rPr>
              <a:t>– </a:t>
            </a:r>
            <a:r>
              <a:rPr lang="ko-KR" altLang="en-US" sz="2000" dirty="0" err="1" smtClean="0">
                <a:latin typeface="+mj-ea"/>
                <a:ea typeface="+mj-ea"/>
              </a:rPr>
              <a:t>뚜레주르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985" y="6442603"/>
            <a:ext cx="4217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공정거래위원회 가맹사업거래 정보공개서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마이프차</a:t>
            </a:r>
            <a:endParaRPr lang="ko-KR" altLang="en-US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450" y="1772816"/>
            <a:ext cx="3409181" cy="2939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89" y="1772816"/>
            <a:ext cx="4758042" cy="110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28" y="2996953"/>
            <a:ext cx="4790903" cy="171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429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자금계</a:t>
            </a:r>
            <a:r>
              <a:rPr lang="ko-KR" altLang="en-US" sz="2000" dirty="0">
                <a:latin typeface="+mj-ea"/>
                <a:ea typeface="+mj-ea"/>
              </a:rPr>
              <a:t>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투자계</a:t>
            </a:r>
            <a:r>
              <a:rPr lang="ko-KR" altLang="en-US" sz="2000" dirty="0">
                <a:latin typeface="+mj-ea"/>
                <a:ea typeface="+mj-ea"/>
              </a:rPr>
              <a:t>획</a:t>
            </a: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3AF91747-82ED-4C6F-8DD7-E5F8E9946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634481"/>
              </p:ext>
            </p:extLst>
          </p:nvPr>
        </p:nvGraphicFramePr>
        <p:xfrm>
          <a:off x="1561942" y="2276872"/>
          <a:ext cx="6020117" cy="289832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13217">
                  <a:extLst>
                    <a:ext uri="{9D8B030D-6E8A-4147-A177-3AD203B41FA5}">
                      <a16:colId xmlns:a16="http://schemas.microsoft.com/office/drawing/2014/main" xmlns="" val="1690727027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xmlns="" val="575733465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xmlns="" val="1909140441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xmlns="" val="3622243035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xmlns="" val="3763762851"/>
                    </a:ext>
                  </a:extLst>
                </a:gridCol>
                <a:gridCol w="881380"/>
              </a:tblGrid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차년도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차년도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차년도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차년도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차년도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59511946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계</a:t>
                      </a:r>
                      <a:endParaRPr lang="ko-KR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28,600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12,400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16,300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20,200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24,100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임대료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2,400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u="none" strike="noStrike" smtClean="0">
                          <a:solidFill>
                            <a:schemeClr val="tx1"/>
                          </a:solidFill>
                          <a:effectLst/>
                        </a:rPr>
                        <a:t>2,400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u="none" strike="noStrike" smtClean="0">
                          <a:solidFill>
                            <a:schemeClr val="tx1"/>
                          </a:solidFill>
                          <a:effectLst/>
                        </a:rPr>
                        <a:t>2,400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u="none" strike="noStrike" smtClean="0">
                          <a:solidFill>
                            <a:schemeClr val="tx1"/>
                          </a:solidFill>
                          <a:effectLst/>
                        </a:rPr>
                        <a:t>2,400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2,400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590189546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인테리어 및 장비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20,000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500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500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500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37525232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재료비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4,200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6,300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8,400</a:t>
                      </a:r>
                      <a:endParaRPr lang="en-US" altLang="ko-KR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10,500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12,600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564793466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인건비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4,500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6,000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7,500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9,000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70775697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기타비용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1,200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900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1,200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1,500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1,800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41376993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052FFD4-2767-4B43-8696-BA9C25634AFF}"/>
              </a:ext>
            </a:extLst>
          </p:cNvPr>
          <p:cNvSpPr txBox="1"/>
          <p:nvPr/>
        </p:nvSpPr>
        <p:spPr>
          <a:xfrm>
            <a:off x="6372200" y="1825116"/>
            <a:ext cx="1527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   (</a:t>
            </a:r>
            <a:r>
              <a:rPr lang="ko-KR" altLang="en-US" sz="1200" b="1" dirty="0"/>
              <a:t>단위</a:t>
            </a:r>
            <a:r>
              <a:rPr lang="en-US" altLang="ko-KR" sz="1200" b="1" dirty="0" smtClean="0"/>
              <a:t>:</a:t>
            </a:r>
            <a:r>
              <a:rPr lang="ko-KR" altLang="en-US" sz="1200" b="1" dirty="0" smtClean="0"/>
              <a:t>만원</a:t>
            </a:r>
            <a:r>
              <a:rPr lang="en-US" altLang="ko-KR" sz="1200" b="1" dirty="0"/>
              <a:t>)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24072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사업타당성 진단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매출목표</a:t>
            </a:r>
          </a:p>
        </p:txBody>
      </p:sp>
      <p:graphicFrame>
        <p:nvGraphicFramePr>
          <p:cNvPr id="5" name="차트 4">
            <a:extLst>
              <a:ext uri="{FF2B5EF4-FFF2-40B4-BE49-F238E27FC236}">
                <a16:creationId xmlns:a16="http://schemas.microsoft.com/office/drawing/2014/main" xmlns="" id="{8A0E235E-3774-47F0-BE85-B9749C67E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6785055"/>
              </p:ext>
            </p:extLst>
          </p:nvPr>
        </p:nvGraphicFramePr>
        <p:xfrm>
          <a:off x="1048780" y="2132856"/>
          <a:ext cx="70567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961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창업자 소개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1113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창업동기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7404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사업배경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488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아이템 선정 배경 및 주요고객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제과제빵 현황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308"/>
          <a:stretch/>
        </p:blipFill>
        <p:spPr bwMode="auto">
          <a:xfrm>
            <a:off x="800452" y="1772816"/>
            <a:ext cx="2537971" cy="42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985" y="6442603"/>
            <a:ext cx="1250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마이프차</a:t>
            </a:r>
            <a:endParaRPr lang="ko-KR" altLang="en-US" sz="1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96"/>
          <a:stretch/>
        </p:blipFill>
        <p:spPr bwMode="auto">
          <a:xfrm>
            <a:off x="3338423" y="1844824"/>
            <a:ext cx="2305320" cy="42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50805" y="2189804"/>
            <a:ext cx="294116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dirty="0" smtClean="0"/>
              <a:t>전국적으로 많은 프랜차이즈 가맹점들이 있으며 거주지역에는 필수로 빵집이 있는 추세임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/>
          </a:p>
          <a:p>
            <a:pPr algn="just"/>
            <a:r>
              <a:rPr lang="ko-KR" altLang="en-US" dirty="0" smtClean="0"/>
              <a:t>특히 대전은 빵으로 유명한 도시로 빵에 대한 기대치가 높음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/>
          </a:p>
          <a:p>
            <a:pPr algn="just"/>
            <a:r>
              <a:rPr lang="ko-KR" altLang="en-US" dirty="0" smtClean="0"/>
              <a:t>최근 프랜차이즈가 아닌 개인 빵집과 </a:t>
            </a:r>
            <a:r>
              <a:rPr lang="ko-KR" altLang="en-US" dirty="0" err="1" smtClean="0"/>
              <a:t>개성있는</a:t>
            </a:r>
            <a:r>
              <a:rPr lang="ko-KR" altLang="en-US" dirty="0" smtClean="0"/>
              <a:t> 빵이 </a:t>
            </a:r>
            <a:r>
              <a:rPr lang="ko-KR" altLang="en-US" dirty="0" smtClean="0"/>
              <a:t>지역 </a:t>
            </a:r>
            <a:r>
              <a:rPr lang="ko-KR" altLang="en-US" dirty="0" smtClean="0"/>
              <a:t>특산물로서 </a:t>
            </a:r>
            <a:r>
              <a:rPr lang="ko-KR" altLang="en-US" dirty="0" smtClean="0"/>
              <a:t>인기를 얻고 있음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697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821090"/>
              </p:ext>
            </p:extLst>
          </p:nvPr>
        </p:nvGraphicFramePr>
        <p:xfrm>
          <a:off x="462372" y="2060848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지역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/>
                        <a:t>상호명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월매출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월수익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재료비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인건비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월세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관리비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공과금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기타경비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평균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2,325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349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814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581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233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233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116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목표</a:t>
                      </a:r>
                      <a:endParaRPr lang="ko-KR" altLang="en-US" sz="1200" dirty="0"/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2,000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100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신탄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3,850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578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1347.5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962.5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385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385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192.5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신탄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B</a:t>
                      </a:r>
                      <a:endParaRPr lang="ko-KR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2,400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360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석봉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1,050 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158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367.5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262.5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52.5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4911" y="4705399"/>
            <a:ext cx="6445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※ </a:t>
            </a:r>
            <a:r>
              <a:rPr lang="ko-KR" altLang="en-US" sz="1400" dirty="0" err="1" smtClean="0"/>
              <a:t>월수익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15%, </a:t>
            </a:r>
            <a:r>
              <a:rPr lang="ko-KR" altLang="en-US" sz="1400" dirty="0" smtClean="0"/>
              <a:t>재료비 </a:t>
            </a:r>
            <a:r>
              <a:rPr lang="en-US" altLang="ko-KR" sz="1400" dirty="0" smtClean="0"/>
              <a:t>35%, </a:t>
            </a:r>
            <a:r>
              <a:rPr lang="ko-KR" altLang="en-US" sz="1400" dirty="0" smtClean="0"/>
              <a:t>인건비 </a:t>
            </a:r>
            <a:r>
              <a:rPr lang="en-US" altLang="ko-KR" sz="1400" dirty="0" smtClean="0"/>
              <a:t>25%, </a:t>
            </a:r>
            <a:r>
              <a:rPr lang="ko-KR" altLang="en-US" sz="1400" dirty="0" smtClean="0"/>
              <a:t>월세 </a:t>
            </a:r>
            <a:r>
              <a:rPr lang="en-US" altLang="ko-KR" sz="1400" dirty="0" smtClean="0"/>
              <a:t>10%, </a:t>
            </a:r>
            <a:r>
              <a:rPr lang="ko-KR" altLang="en-US" sz="1400" dirty="0" smtClean="0"/>
              <a:t>공과금 </a:t>
            </a:r>
            <a:r>
              <a:rPr lang="en-US" altLang="ko-KR" sz="1400" dirty="0" smtClean="0"/>
              <a:t>10%, </a:t>
            </a:r>
            <a:r>
              <a:rPr lang="ko-KR" altLang="en-US" sz="1400" dirty="0" smtClean="0"/>
              <a:t>기타경비</a:t>
            </a:r>
            <a:r>
              <a:rPr lang="en-US" altLang="ko-KR" sz="1400" dirty="0" smtClean="0"/>
              <a:t> 5%</a:t>
            </a:r>
            <a:endParaRPr lang="ko-KR" alt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767432" y="1660158"/>
            <a:ext cx="8787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/>
              <a:t>단위</a:t>
            </a:r>
            <a:r>
              <a:rPr lang="en-US" altLang="ko-KR" sz="1100" dirty="0"/>
              <a:t>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만원</a:t>
            </a:r>
            <a:endParaRPr lang="ko-KR" alt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52985" y="6442603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오픈업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39002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A(</a:t>
            </a:r>
            <a:r>
              <a:rPr lang="ko-KR" altLang="en-US" sz="2000" dirty="0" smtClean="0">
                <a:latin typeface="+mj-ea"/>
                <a:ea typeface="+mj-ea"/>
              </a:rPr>
              <a:t>신탄진동 </a:t>
            </a:r>
            <a:r>
              <a:rPr lang="ko-KR" altLang="en-US" sz="2000" dirty="0" err="1" smtClean="0">
                <a:latin typeface="+mj-ea"/>
                <a:ea typeface="+mj-ea"/>
              </a:rPr>
              <a:t>동일스위트</a:t>
            </a:r>
            <a:r>
              <a:rPr lang="ko-KR" altLang="en-US" sz="2000" dirty="0" smtClean="0">
                <a:latin typeface="+mj-ea"/>
                <a:ea typeface="+mj-ea"/>
              </a:rPr>
              <a:t> 인근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407"/>
          <a:stretch/>
        </p:blipFill>
        <p:spPr bwMode="auto">
          <a:xfrm>
            <a:off x="1907704" y="1792288"/>
            <a:ext cx="2306094" cy="87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417" y="1858145"/>
            <a:ext cx="2624056" cy="198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596" y="4005064"/>
            <a:ext cx="2639722" cy="196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075" y="2852936"/>
            <a:ext cx="3109218" cy="331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2985" y="6442603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오픈업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19857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B(</a:t>
            </a:r>
            <a:r>
              <a:rPr lang="ko-KR" altLang="en-US" sz="2000" dirty="0" smtClean="0">
                <a:latin typeface="+mj-ea"/>
                <a:ea typeface="+mj-ea"/>
              </a:rPr>
              <a:t>신탄진동 </a:t>
            </a:r>
            <a:r>
              <a:rPr lang="ko-KR" altLang="en-US" sz="2000" dirty="0" err="1" smtClean="0">
                <a:latin typeface="+mj-ea"/>
                <a:ea typeface="+mj-ea"/>
              </a:rPr>
              <a:t>신탄진역</a:t>
            </a:r>
            <a:r>
              <a:rPr lang="ko-KR" altLang="en-US" sz="2000" dirty="0" smtClean="0">
                <a:latin typeface="+mj-ea"/>
                <a:ea typeface="+mj-ea"/>
              </a:rPr>
              <a:t> 인근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570"/>
          <a:stretch/>
        </p:blipFill>
        <p:spPr bwMode="auto">
          <a:xfrm>
            <a:off x="1443403" y="1789248"/>
            <a:ext cx="3171825" cy="99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451" y="1938589"/>
            <a:ext cx="2731030" cy="20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451" y="4149080"/>
            <a:ext cx="2731030" cy="206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309562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985" y="6442603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출처 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오픈업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59662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566</Words>
  <Application>Microsoft Office PowerPoint</Application>
  <PresentationFormat>화면 슬라이드 쇼(4:3)</PresentationFormat>
  <Paragraphs>247</Paragraphs>
  <Slides>22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제과제빵 창업계획서</vt:lpstr>
      <vt:lpstr>목차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본죽&amp;비빔밥 창업계획서</dc:title>
  <dc:creator>user</dc:creator>
  <cp:lastModifiedBy>user</cp:lastModifiedBy>
  <cp:revision>31</cp:revision>
  <dcterms:created xsi:type="dcterms:W3CDTF">2023-08-08T00:06:50Z</dcterms:created>
  <dcterms:modified xsi:type="dcterms:W3CDTF">2023-08-16T23:50:24Z</dcterms:modified>
</cp:coreProperties>
</file>