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6858000" cx="12192000"/>
  <p:notesSz cx="6858000" cy="9144000"/>
  <p:embeddedFontLst>
    <p:embeddedFont>
      <p:font typeface="Noto Sans KR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" roundtripDataSignature="AMtx7mg2n1LY99fCF9+0Q5kTdzqnie1M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030DE8-51D3-4A55-9637-EBAC187587B9}">
  <a:tblStyle styleId="{B6030DE8-51D3-4A55-9637-EBAC187587B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NotoSansKR-regular.fntdata"/><Relationship Id="rId8" Type="http://schemas.openxmlformats.org/officeDocument/2006/relationships/font" Target="fonts/NotoSansKR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ko-KR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세로 텍스트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세로 제목 및 텍스트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구역 머리글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콘텐츠 2개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비교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만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빈 화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콘텐츠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그림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b="0" i="0" sz="4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/>
          <p:cNvGraphicFramePr/>
          <p:nvPr/>
        </p:nvGraphicFramePr>
        <p:xfrm>
          <a:off x="170756" y="10917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{B6030DE8-51D3-4A55-9637-EBAC187587B9}</a:tableStyleId>
              </a:tblPr>
              <a:tblGrid>
                <a:gridCol w="979875"/>
                <a:gridCol w="1539250"/>
                <a:gridCol w="1728125"/>
              </a:tblGrid>
              <a:tr h="275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ko-KR" sz="1000" u="none" cap="none" strike="noStrike">
                          <a:solidFill>
                            <a:schemeClr val="dk1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지원 기업 개요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 hMerge="1"/>
                <a:tc hMerge="1"/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ko-KR" sz="1000" u="none" cap="none" strike="noStrike">
                          <a:solidFill>
                            <a:schemeClr val="dk1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법인명/서비스명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ko-KR" sz="1000" u="none" cap="none" strike="noStrike">
                          <a:solidFill>
                            <a:schemeClr val="dk1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회사 소개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ko-KR" sz="1000" u="none" cap="none" strike="noStrike">
                          <a:solidFill>
                            <a:schemeClr val="dk1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(2줄 이내)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27560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ko-KR" sz="1000" u="none" cap="none" strike="noStrike">
                          <a:solidFill>
                            <a:schemeClr val="dk1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지원분야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ko-KR" sz="1000" u="none" cap="none" strike="noStrike">
                          <a:solidFill>
                            <a:srgbClr val="3F3F3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◻ 지속가능 혁신소재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ko-KR" sz="1000" u="none" cap="none" strike="noStrike">
                          <a:solidFill>
                            <a:srgbClr val="3F3F3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◻ </a:t>
                      </a:r>
                      <a:r>
                        <a:rPr lang="ko-KR" sz="1000">
                          <a:solidFill>
                            <a:srgbClr val="3F3F3F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제조 · 가공 혁신 및</a:t>
                      </a:r>
                      <a:endParaRPr sz="1000">
                        <a:solidFill>
                          <a:srgbClr val="3F3F3F"/>
                        </a:solidFill>
                        <a:latin typeface="Malgun Gothic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ko-KR" sz="1000">
                          <a:solidFill>
                            <a:srgbClr val="3F3F3F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   패키징 기술</a:t>
                      </a:r>
                      <a:endParaRPr sz="1000">
                        <a:solidFill>
                          <a:srgbClr val="3F3F3F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12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000" u="none" cap="none" strike="noStrike">
                          <a:solidFill>
                            <a:srgbClr val="3F3F3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◻ 디지털 유통·마케팅</a:t>
                      </a:r>
                      <a:endParaRPr sz="1000">
                        <a:solidFill>
                          <a:srgbClr val="3F3F3F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sz="1000">
                          <a:solidFill>
                            <a:srgbClr val="3F3F3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    </a:t>
                      </a:r>
                      <a:r>
                        <a:rPr b="0" i="0" lang="ko-KR" sz="1000" u="none" cap="none" strike="noStrike">
                          <a:solidFill>
                            <a:srgbClr val="3F3F3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플랫폼</a:t>
                      </a:r>
                      <a:endParaRPr sz="1800" u="none" cap="none" strike="noStrike"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ko-KR" sz="1000" u="none" cap="none" strike="noStrike">
                          <a:solidFill>
                            <a:srgbClr val="3F3F3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◻ Emerging 식품 브랜드</a:t>
                      </a:r>
                      <a:endParaRPr b="0" i="0" sz="1000" u="none" cap="none" strike="noStrike">
                        <a:solidFill>
                          <a:srgbClr val="3F3F3F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75600">
                <a:tc v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ko-KR" sz="1000" u="none" cap="none" strike="noStrike">
                          <a:solidFill>
                            <a:srgbClr val="3F3F3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◻ 기타(AI 전문 기술, 헬스케어 · 기후테크 등 자유 제안)</a:t>
                      </a:r>
                      <a:endParaRPr sz="1800" u="none" cap="none" strike="noStrike"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0" marB="0" marR="36000" marL="3600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90" name="Google Shape;90;p1"/>
          <p:cNvSpPr/>
          <p:nvPr/>
        </p:nvSpPr>
        <p:spPr>
          <a:xfrm>
            <a:off x="4551792" y="194502"/>
            <a:ext cx="7389383" cy="640106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FE1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41300" y="264581"/>
            <a:ext cx="1638808" cy="246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o-KR" sz="1000" u="none" cap="none" strike="noStrike">
                <a:solidFill>
                  <a:schemeClr val="lt1"/>
                </a:solidFill>
                <a:latin typeface="Noto Sans KR"/>
                <a:ea typeface="Noto Sans KR"/>
                <a:cs typeface="Noto Sans KR"/>
                <a:sym typeface="Noto Sans KR"/>
              </a:rPr>
              <a:t>POC제안내용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70756" y="194502"/>
            <a:ext cx="4247234" cy="735054"/>
          </a:xfrm>
          <a:prstGeom prst="rect">
            <a:avLst/>
          </a:prstGeom>
          <a:solidFill>
            <a:srgbClr val="49A048"/>
          </a:solidFill>
          <a:ln cap="flat" cmpd="sng" w="12700">
            <a:solidFill>
              <a:srgbClr val="49A0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93" name="Google Shape;93;p1"/>
          <p:cNvGrpSpPr/>
          <p:nvPr/>
        </p:nvGrpSpPr>
        <p:grpSpPr>
          <a:xfrm>
            <a:off x="1014185" y="222076"/>
            <a:ext cx="2757533" cy="369332"/>
            <a:chOff x="352379" y="227128"/>
            <a:chExt cx="2757533" cy="369332"/>
          </a:xfrm>
        </p:grpSpPr>
        <p:pic>
          <p:nvPicPr>
            <p:cNvPr descr="Logo" id="94" name="Google Shape;94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52379" y="264581"/>
              <a:ext cx="2238660" cy="3134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"/>
            <p:cNvSpPr txBox="1"/>
            <p:nvPr/>
          </p:nvSpPr>
          <p:spPr>
            <a:xfrm>
              <a:off x="2585409" y="227128"/>
              <a:ext cx="5245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ko-KR" sz="1800" u="none" cap="none" strike="noStrike">
                  <a:solidFill>
                    <a:schemeClr val="lt1"/>
                  </a:solidFill>
                  <a:latin typeface="Noto Sans KR"/>
                  <a:ea typeface="Noto Sans KR"/>
                  <a:cs typeface="Noto Sans KR"/>
                  <a:sym typeface="Noto Sans KR"/>
                </a:rPr>
                <a:t>5기</a:t>
              </a:r>
              <a:endParaRPr/>
            </a:p>
          </p:txBody>
        </p:sp>
      </p:grpSp>
      <p:sp>
        <p:nvSpPr>
          <p:cNvPr id="96" name="Google Shape;96;p1"/>
          <p:cNvSpPr txBox="1"/>
          <p:nvPr/>
        </p:nvSpPr>
        <p:spPr>
          <a:xfrm>
            <a:off x="1310770" y="562029"/>
            <a:ext cx="18646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800">
                <a:solidFill>
                  <a:schemeClr val="lt1"/>
                </a:solidFill>
                <a:latin typeface="Noto Sans KR"/>
                <a:ea typeface="Noto Sans KR"/>
                <a:cs typeface="Noto Sans KR"/>
                <a:sym typeface="Noto Sans KR"/>
              </a:rPr>
              <a:t>PoC(실증)제안서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176823" y="6611779"/>
            <a:ext cx="69862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>
                <a:solidFill>
                  <a:srgbClr val="FF0000"/>
                </a:solidFill>
                <a:latin typeface="Noto Sans KR"/>
                <a:ea typeface="Noto Sans KR"/>
                <a:cs typeface="Noto Sans KR"/>
                <a:sym typeface="Noto Sans KR"/>
              </a:rPr>
              <a:t>* 회색 표기된 글씨는 작성 가이드로, 제출시 삭제하여 주시고 1페이지내로 작성을 부탁드립니다. (제출시 PDF변환하여 제출 필수) </a:t>
            </a:r>
            <a:endParaRPr sz="1000">
              <a:solidFill>
                <a:srgbClr val="FF0000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graphicFrame>
        <p:nvGraphicFramePr>
          <p:cNvPr id="98" name="Google Shape;98;p1"/>
          <p:cNvGraphicFramePr/>
          <p:nvPr/>
        </p:nvGraphicFramePr>
        <p:xfrm>
          <a:off x="170756" y="29786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{B6030DE8-51D3-4A55-9637-EBAC187587B9}</a:tableStyleId>
              </a:tblPr>
              <a:tblGrid>
                <a:gridCol w="979875"/>
                <a:gridCol w="3267375"/>
              </a:tblGrid>
              <a:tr h="2616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ko-KR" sz="1000" u="none" cap="none" strike="noStrike">
                          <a:solidFill>
                            <a:schemeClr val="dk1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PoC 과제 제안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 hMerge="1"/>
              </a:tr>
              <a:tr h="25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ko-KR" sz="1000" u="none" cap="none" strike="noStrike">
                          <a:solidFill>
                            <a:schemeClr val="dk1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제안 과제명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ko-KR" sz="1000" u="none" cap="none" strike="noStrike">
                          <a:solidFill>
                            <a:schemeClr val="accent3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(예시) 배양육 활용 가공식품 공동개발</a:t>
                      </a:r>
                      <a:endParaRPr b="0" i="0" sz="1000" u="none" cap="none" strike="noStrike">
                        <a:solidFill>
                          <a:schemeClr val="accent3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5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ko-KR" sz="1000" u="none" cap="none" strike="noStrike">
                          <a:solidFill>
                            <a:schemeClr val="dk1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협업 희망 대상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ko-KR" sz="1000" u="none" cap="none" strike="noStrike">
                          <a:solidFill>
                            <a:schemeClr val="accent3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(예시) CJ제일제당 / 배양육 유관부서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1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ko-KR" sz="1000" u="none" cap="none" strike="noStrike">
                          <a:solidFill>
                            <a:schemeClr val="dk1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진행 기간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ko-KR" sz="1000" u="none" cap="none" strike="noStrike">
                          <a:solidFill>
                            <a:schemeClr val="accent3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0000.00~0000.00 (0개월)</a:t>
                      </a:r>
                      <a:br>
                        <a:rPr b="0" i="0" lang="ko-KR" sz="1000" u="none" cap="none" strike="noStrike">
                          <a:solidFill>
                            <a:schemeClr val="accent3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</a:br>
                      <a:r>
                        <a:rPr b="0" i="1" lang="ko-KR" sz="1000" u="none" cap="none" strike="noStrike">
                          <a:solidFill>
                            <a:schemeClr val="accent3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4개월 내 진행 가능한 PoC 과제 제안 권장합니다.</a:t>
                      </a:r>
                      <a:endParaRPr b="1" i="1" sz="1000" u="none" cap="none" strike="noStrike">
                        <a:solidFill>
                          <a:schemeClr val="accent3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1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i="0" lang="ko-KR" sz="1000" u="none" cap="none" strike="noStrike">
                          <a:solidFill>
                            <a:schemeClr val="dk1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예상 결과물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ko-KR" sz="1000" u="none" cap="none" strike="noStrike">
                          <a:solidFill>
                            <a:schemeClr val="accent3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(예시) 배양육 제품 품질 기준 수립, </a:t>
                      </a:r>
                      <a:br>
                        <a:rPr b="0" i="0" lang="ko-KR" sz="1000" u="none" cap="none" strike="noStrike">
                          <a:solidFill>
                            <a:schemeClr val="accent3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</a:br>
                      <a:r>
                        <a:rPr b="0" i="0" lang="ko-KR" sz="1000" u="none" cap="none" strike="noStrike">
                          <a:solidFill>
                            <a:schemeClr val="accent3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배양육 활용한 신제품 출시 (만두 등)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1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ko-KR" sz="1000" u="none" cap="none" strike="noStrike">
                          <a:solidFill>
                            <a:schemeClr val="dk1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기대효과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ko-KR" sz="1000" u="none" cap="none" strike="noStrike">
                          <a:solidFill>
                            <a:schemeClr val="accent3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(예시) 배양육 신제품 기반 해외시장 진출 및 </a:t>
                      </a:r>
                      <a:br>
                        <a:rPr b="0" i="0" lang="ko-KR" sz="1000" u="none" cap="none" strike="noStrike">
                          <a:solidFill>
                            <a:schemeClr val="accent3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</a:br>
                      <a:r>
                        <a:rPr b="0" i="0" lang="ko-KR" sz="1000" u="none" cap="none" strike="noStrike">
                          <a:solidFill>
                            <a:schemeClr val="accent3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신규 매출원 확보</a:t>
                      </a:r>
                      <a:endParaRPr b="0" i="0" sz="1000" u="none" cap="none" strike="noStrike">
                        <a:solidFill>
                          <a:schemeClr val="accent3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957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ko-KR" sz="1000" u="none" cap="none" strike="noStrike">
                          <a:solidFill>
                            <a:schemeClr val="dk1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각사 역할 </a:t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ko-KR" sz="1000" u="none" cap="none" strike="noStrike">
                          <a:solidFill>
                            <a:schemeClr val="dk1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[지원기업]</a:t>
                      </a:r>
                      <a:br>
                        <a:rPr b="0" i="0" lang="ko-KR" sz="1000" u="none" cap="none" strike="noStrike">
                          <a:solidFill>
                            <a:schemeClr val="accent3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</a:br>
                      <a:r>
                        <a:rPr b="0" i="0" lang="ko-KR" sz="1000" u="none" cap="none" strike="noStrike">
                          <a:solidFill>
                            <a:schemeClr val="accent3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- (예시) 배양육 소재 공급 및 테스트 지원</a:t>
                      </a:r>
                      <a:endParaRPr b="0" i="0" sz="1000" u="none" cap="none" strike="noStrike">
                        <a:solidFill>
                          <a:schemeClr val="accent3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95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ko-KR" sz="1000" u="none" cap="none" strike="noStrike">
                          <a:solidFill>
                            <a:schemeClr val="dk1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[CJ제일제당] </a:t>
                      </a:r>
                      <a:br>
                        <a:rPr b="0" i="0" lang="ko-KR" sz="1000" u="none" cap="none" strike="noStrike">
                          <a:solidFill>
                            <a:schemeClr val="accent3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</a:br>
                      <a:r>
                        <a:rPr b="0" i="0" lang="ko-KR" sz="1000" u="none" cap="none" strike="noStrike">
                          <a:solidFill>
                            <a:schemeClr val="accent3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- (예시) 기존 제품에 배양육 소재 적용 가능성 검토</a:t>
                      </a:r>
                      <a:endParaRPr b="0" i="0" sz="1000" u="none" cap="none" strike="noStrike">
                        <a:solidFill>
                          <a:schemeClr val="accent3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ko-KR" sz="1000" u="none" cap="none" strike="noStrike">
                          <a:solidFill>
                            <a:schemeClr val="accent3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- (예시) 배양육 제품 ‘맛/sensory’ 개선 피드백 제공</a:t>
                      </a:r>
                      <a:endParaRPr b="0" i="0" sz="1000" u="none" cap="none" strike="noStrike">
                        <a:solidFill>
                          <a:schemeClr val="accent3"/>
                        </a:solidFill>
                        <a:latin typeface="Noto Sans KR"/>
                        <a:ea typeface="Noto Sans KR"/>
                        <a:cs typeface="Noto Sans KR"/>
                        <a:sym typeface="Noto Sans KR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99" name="Google Shape;99;p1"/>
          <p:cNvSpPr txBox="1"/>
          <p:nvPr/>
        </p:nvSpPr>
        <p:spPr>
          <a:xfrm>
            <a:off x="5699145" y="5433731"/>
            <a:ext cx="4489444" cy="246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63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ko-KR" sz="1000">
                <a:solidFill>
                  <a:schemeClr val="accent3"/>
                </a:solidFill>
                <a:latin typeface="Noto Sans KR"/>
                <a:ea typeface="Noto Sans KR"/>
                <a:cs typeface="Noto Sans KR"/>
                <a:sym typeface="Noto Sans KR"/>
              </a:rPr>
              <a:t>진행 기간, 계획 별 주요 역할, 목적, 단계를 상세하게 작성</a:t>
            </a:r>
            <a:endParaRPr i="1" sz="1000">
              <a:solidFill>
                <a:schemeClr val="accent3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grpSp>
        <p:nvGrpSpPr>
          <p:cNvPr id="100" name="Google Shape;100;p1"/>
          <p:cNvGrpSpPr/>
          <p:nvPr/>
        </p:nvGrpSpPr>
        <p:grpSpPr>
          <a:xfrm>
            <a:off x="4619952" y="990708"/>
            <a:ext cx="1061995" cy="2084669"/>
            <a:chOff x="4619952" y="343571"/>
            <a:chExt cx="1061995" cy="2084669"/>
          </a:xfrm>
        </p:grpSpPr>
        <p:sp>
          <p:nvSpPr>
            <p:cNvPr id="101" name="Google Shape;101;p1"/>
            <p:cNvSpPr txBox="1"/>
            <p:nvPr/>
          </p:nvSpPr>
          <p:spPr>
            <a:xfrm>
              <a:off x="4619952" y="343571"/>
              <a:ext cx="1061995" cy="461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lang="ko-KR" sz="1200">
                  <a:solidFill>
                    <a:schemeClr val="dk1"/>
                  </a:solidFill>
                  <a:latin typeface="Noto Sans KR"/>
                  <a:ea typeface="Noto Sans KR"/>
                  <a:cs typeface="Noto Sans KR"/>
                  <a:sym typeface="Noto Sans KR"/>
                </a:rPr>
                <a:t>PoC 과제안 </a:t>
              </a:r>
              <a:br>
                <a:rPr b="1" lang="ko-KR" sz="1200">
                  <a:solidFill>
                    <a:schemeClr val="dk1"/>
                  </a:solidFill>
                  <a:latin typeface="Noto Sans KR"/>
                  <a:ea typeface="Noto Sans KR"/>
                  <a:cs typeface="Noto Sans KR"/>
                  <a:sym typeface="Noto Sans KR"/>
                </a:rPr>
              </a:br>
              <a:r>
                <a:rPr b="1" lang="ko-KR" sz="1200">
                  <a:solidFill>
                    <a:schemeClr val="dk1"/>
                  </a:solidFill>
                  <a:latin typeface="Noto Sans KR"/>
                  <a:ea typeface="Noto Sans KR"/>
                  <a:cs typeface="Noto Sans KR"/>
                  <a:sym typeface="Noto Sans KR"/>
                </a:rPr>
                <a:t>상세소개</a:t>
              </a:r>
              <a:endParaRPr b="1" i="0" sz="1200" u="none" cap="none" strike="noStrike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endParaRPr>
            </a:p>
          </p:txBody>
        </p:sp>
        <p:cxnSp>
          <p:nvCxnSpPr>
            <p:cNvPr id="102" name="Google Shape;102;p1"/>
            <p:cNvCxnSpPr/>
            <p:nvPr/>
          </p:nvCxnSpPr>
          <p:spPr>
            <a:xfrm>
              <a:off x="5681946" y="343571"/>
              <a:ext cx="0" cy="2084669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03" name="Google Shape;103;p1"/>
          <p:cNvGrpSpPr/>
          <p:nvPr/>
        </p:nvGrpSpPr>
        <p:grpSpPr>
          <a:xfrm>
            <a:off x="4619952" y="3213187"/>
            <a:ext cx="1061995" cy="2084669"/>
            <a:chOff x="4619952" y="343571"/>
            <a:chExt cx="1061995" cy="2084669"/>
          </a:xfrm>
        </p:grpSpPr>
        <p:sp>
          <p:nvSpPr>
            <p:cNvPr id="104" name="Google Shape;104;p1"/>
            <p:cNvSpPr txBox="1"/>
            <p:nvPr/>
          </p:nvSpPr>
          <p:spPr>
            <a:xfrm>
              <a:off x="4619952" y="343571"/>
              <a:ext cx="1061995" cy="461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lang="ko-KR" sz="1200">
                  <a:solidFill>
                    <a:schemeClr val="dk1"/>
                  </a:solidFill>
                  <a:latin typeface="Noto Sans KR"/>
                  <a:ea typeface="Noto Sans KR"/>
                  <a:cs typeface="Noto Sans KR"/>
                  <a:sym typeface="Noto Sans KR"/>
                </a:rPr>
                <a:t>보유 기술/</a:t>
              </a:r>
              <a:br>
                <a:rPr b="1" lang="ko-KR" sz="1200">
                  <a:solidFill>
                    <a:schemeClr val="dk1"/>
                  </a:solidFill>
                  <a:latin typeface="Noto Sans KR"/>
                  <a:ea typeface="Noto Sans KR"/>
                  <a:cs typeface="Noto Sans KR"/>
                  <a:sym typeface="Noto Sans KR"/>
                </a:rPr>
              </a:br>
              <a:r>
                <a:rPr b="1" lang="ko-KR" sz="1200">
                  <a:solidFill>
                    <a:schemeClr val="dk1"/>
                  </a:solidFill>
                  <a:latin typeface="Noto Sans KR"/>
                  <a:ea typeface="Noto Sans KR"/>
                  <a:cs typeface="Noto Sans KR"/>
                  <a:sym typeface="Noto Sans KR"/>
                </a:rPr>
                <a:t>수행 역량</a:t>
              </a:r>
              <a:endParaRPr b="1" i="0" sz="1200" u="none" cap="none" strike="noStrike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endParaRPr>
            </a:p>
          </p:txBody>
        </p:sp>
        <p:cxnSp>
          <p:nvCxnSpPr>
            <p:cNvPr id="105" name="Google Shape;105;p1"/>
            <p:cNvCxnSpPr/>
            <p:nvPr/>
          </p:nvCxnSpPr>
          <p:spPr>
            <a:xfrm>
              <a:off x="5681946" y="343571"/>
              <a:ext cx="0" cy="2084669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06" name="Google Shape;106;p1"/>
          <p:cNvGrpSpPr/>
          <p:nvPr/>
        </p:nvGrpSpPr>
        <p:grpSpPr>
          <a:xfrm>
            <a:off x="4619952" y="5418343"/>
            <a:ext cx="1061995" cy="1049132"/>
            <a:chOff x="4619952" y="343571"/>
            <a:chExt cx="1061995" cy="2008294"/>
          </a:xfrm>
        </p:grpSpPr>
        <p:sp>
          <p:nvSpPr>
            <p:cNvPr id="107" name="Google Shape;107;p1"/>
            <p:cNvSpPr txBox="1"/>
            <p:nvPr/>
          </p:nvSpPr>
          <p:spPr>
            <a:xfrm>
              <a:off x="4619952" y="343571"/>
              <a:ext cx="1061995" cy="530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lang="ko-KR" sz="1200">
                  <a:solidFill>
                    <a:schemeClr val="dk1"/>
                  </a:solidFill>
                  <a:latin typeface="Noto Sans KR"/>
                  <a:ea typeface="Noto Sans KR"/>
                  <a:cs typeface="Noto Sans KR"/>
                  <a:sym typeface="Noto Sans KR"/>
                </a:rPr>
                <a:t>실행계획</a:t>
              </a:r>
              <a:endParaRPr b="1" i="0" sz="1200" u="none" cap="none" strike="noStrike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endParaRPr>
            </a:p>
          </p:txBody>
        </p:sp>
        <p:cxnSp>
          <p:nvCxnSpPr>
            <p:cNvPr id="108" name="Google Shape;108;p1"/>
            <p:cNvCxnSpPr/>
            <p:nvPr/>
          </p:nvCxnSpPr>
          <p:spPr>
            <a:xfrm>
              <a:off x="5681946" y="343571"/>
              <a:ext cx="0" cy="2008294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109" name="Google Shape;109;p1"/>
          <p:cNvCxnSpPr/>
          <p:nvPr/>
        </p:nvCxnSpPr>
        <p:spPr>
          <a:xfrm>
            <a:off x="5747767" y="3126177"/>
            <a:ext cx="6027673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1"/>
          <p:cNvCxnSpPr/>
          <p:nvPr/>
        </p:nvCxnSpPr>
        <p:spPr>
          <a:xfrm>
            <a:off x="5747767" y="5364440"/>
            <a:ext cx="6027673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11" name="Google Shape;111;p1"/>
          <p:cNvSpPr/>
          <p:nvPr/>
        </p:nvSpPr>
        <p:spPr>
          <a:xfrm>
            <a:off x="5733309" y="290794"/>
            <a:ext cx="6027673" cy="5424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600">
                <a:solidFill>
                  <a:srgbClr val="7F7F7F"/>
                </a:solidFill>
                <a:latin typeface="Noto Sans KR"/>
                <a:ea typeface="Noto Sans KR"/>
                <a:cs typeface="Noto Sans KR"/>
                <a:sym typeface="Noto Sans KR"/>
              </a:rPr>
              <a:t>(과제안 타이틀)</a:t>
            </a:r>
            <a:endParaRPr b="1" sz="1600">
              <a:solidFill>
                <a:schemeClr val="dk1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5699145" y="3214673"/>
            <a:ext cx="6096000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63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ko-KR" sz="1000" u="none">
                <a:solidFill>
                  <a:schemeClr val="accent3"/>
                </a:solidFill>
                <a:latin typeface="Noto Sans KR"/>
                <a:ea typeface="Noto Sans KR"/>
                <a:cs typeface="Noto Sans KR"/>
                <a:sym typeface="Noto Sans KR"/>
              </a:rPr>
              <a:t>보유하고 있는 기술 및 주요 개발 내용 작성</a:t>
            </a:r>
            <a:br>
              <a:rPr b="0" i="1" lang="ko-KR" sz="1000" u="none">
                <a:solidFill>
                  <a:schemeClr val="accent3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r>
              <a:rPr b="0" i="1" lang="ko-KR" sz="1000" u="none">
                <a:solidFill>
                  <a:schemeClr val="accent3"/>
                </a:solidFill>
                <a:latin typeface="Malgun Gothic"/>
                <a:ea typeface="Malgun Gothic"/>
                <a:cs typeface="Malgun Gothic"/>
                <a:sym typeface="Malgun Gothic"/>
              </a:rPr>
              <a:t>개발 단계 / 시제품 생산 / 상용화 준비 / 사업화 완료 4단계 중 선택하여 기재</a:t>
            </a:r>
            <a:endParaRPr b="0" i="1" sz="1000" u="none">
              <a:solidFill>
                <a:schemeClr val="accent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5699145" y="978053"/>
            <a:ext cx="6096000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63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ko-KR" sz="1000" u="none">
                <a:solidFill>
                  <a:schemeClr val="accent3"/>
                </a:solidFill>
                <a:latin typeface="Malgun Gothic"/>
                <a:ea typeface="Malgun Gothic"/>
                <a:cs typeface="Malgun Gothic"/>
                <a:sym typeface="Malgun Gothic"/>
              </a:rPr>
              <a:t>제안하고자 하는 PoC 과제에 간단명료한 설명; 이미지 및 도식화 사용 권장 </a:t>
            </a:r>
            <a:br>
              <a:rPr b="0" i="1" lang="ko-KR" sz="1000" u="none">
                <a:solidFill>
                  <a:schemeClr val="accent3"/>
                </a:solidFill>
                <a:latin typeface="Malgun Gothic"/>
                <a:ea typeface="Malgun Gothic"/>
                <a:cs typeface="Malgun Gothic"/>
                <a:sym typeface="Malgun Gothic"/>
              </a:rPr>
            </a:br>
            <a:r>
              <a:rPr b="0" i="1" lang="ko-KR" sz="1000" u="none">
                <a:solidFill>
                  <a:schemeClr val="accent3"/>
                </a:solidFill>
                <a:latin typeface="Malgun Gothic"/>
                <a:ea typeface="Malgun Gothic"/>
                <a:cs typeface="Malgun Gothic"/>
                <a:sym typeface="Malgun Gothic"/>
              </a:rPr>
              <a:t>PoC 과제를 달성하기 위해 필요 요건 및 성공 기준 설명</a:t>
            </a:r>
            <a:endParaRPr b="0" i="1" sz="1000" u="none">
              <a:solidFill>
                <a:schemeClr val="accent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2025-04-11T08:53:01Z</dcterms:created>
  <dc:creator>User</dc:creator>
</cp:coreProperties>
</file>