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handoutMasterIdLst>
    <p:handoutMasterId r:id="rId20"/>
  </p:handoutMasterIdLst>
  <p:sldIdLst>
    <p:sldId id="272" r:id="rId2"/>
    <p:sldId id="256" r:id="rId3"/>
    <p:sldId id="257" r:id="rId4"/>
    <p:sldId id="258" r:id="rId5"/>
    <p:sldId id="260" r:id="rId6"/>
    <p:sldId id="274" r:id="rId7"/>
    <p:sldId id="281" r:id="rId8"/>
    <p:sldId id="261" r:id="rId9"/>
    <p:sldId id="282" r:id="rId10"/>
    <p:sldId id="276" r:id="rId11"/>
    <p:sldId id="283" r:id="rId12"/>
    <p:sldId id="277" r:id="rId13"/>
    <p:sldId id="266" r:id="rId14"/>
    <p:sldId id="270" r:id="rId15"/>
    <p:sldId id="268" r:id="rId16"/>
    <p:sldId id="279" r:id="rId17"/>
    <p:sldId id="265" r:id="rId18"/>
    <p:sldId id="273" r:id="rId19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5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7FC"/>
    <a:srgbClr val="E7F0F9"/>
    <a:srgbClr val="E15353"/>
    <a:srgbClr val="F4E7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27102A9-8310-4765-A935-A1911B00CA55}" styleName="밝은 스타일 1 - 강조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03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33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6B1B7C-B606-40A0-8025-E5C75420AF1F}" type="datetimeFigureOut">
              <a:rPr lang="ko-KR" altLang="en-US" smtClean="0"/>
              <a:t>2024-02-23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57DE6C-F52F-4F09-BBA3-81E5BC50D4C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16149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id="{0071626B-2AB8-4015-B97F-097FF8BAEFA8}"/>
              </a:ext>
            </a:extLst>
          </p:cNvPr>
          <p:cNvSpPr/>
          <p:nvPr userDrawn="1"/>
        </p:nvSpPr>
        <p:spPr>
          <a:xfrm>
            <a:off x="0" y="5"/>
            <a:ext cx="9144000" cy="604466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6C11CE51-1CE3-49DE-8B25-87FAE2F0EA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3" t="13320" b="13024"/>
          <a:stretch/>
        </p:blipFill>
        <p:spPr>
          <a:xfrm>
            <a:off x="1" y="6044666"/>
            <a:ext cx="9095404" cy="813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047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id="{74146C1A-0A4F-4A1A-BBA1-CD0490CC7CA1}"/>
              </a:ext>
            </a:extLst>
          </p:cNvPr>
          <p:cNvSpPr/>
          <p:nvPr userDrawn="1"/>
        </p:nvSpPr>
        <p:spPr>
          <a:xfrm>
            <a:off x="0" y="1"/>
            <a:ext cx="9144000" cy="55826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0BC72A43-355F-4AE8-BCFC-71B038C036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4" t="30287" r="62895" b="27945"/>
          <a:stretch/>
        </p:blipFill>
        <p:spPr>
          <a:xfrm>
            <a:off x="7316270" y="6487599"/>
            <a:ext cx="1737984" cy="270741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3B789C9F-9699-4246-860D-C4C494B246D6}"/>
              </a:ext>
            </a:extLst>
          </p:cNvPr>
          <p:cNvSpPr/>
          <p:nvPr userDrawn="1"/>
        </p:nvSpPr>
        <p:spPr>
          <a:xfrm>
            <a:off x="0" y="6394028"/>
            <a:ext cx="9144000" cy="3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</p:spTree>
    <p:extLst>
      <p:ext uri="{BB962C8B-B14F-4D97-AF65-F5344CB8AC3E}">
        <p14:creationId xmlns:p14="http://schemas.microsoft.com/office/powerpoint/2010/main" val="2900063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0BC72A43-355F-4AE8-BCFC-71B038C036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4" t="30287" r="62895" b="27945"/>
          <a:stretch/>
        </p:blipFill>
        <p:spPr>
          <a:xfrm>
            <a:off x="7316270" y="6487599"/>
            <a:ext cx="1737984" cy="270741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3B789C9F-9699-4246-860D-C4C494B246D6}"/>
              </a:ext>
            </a:extLst>
          </p:cNvPr>
          <p:cNvSpPr/>
          <p:nvPr userDrawn="1"/>
        </p:nvSpPr>
        <p:spPr>
          <a:xfrm>
            <a:off x="0" y="6394028"/>
            <a:ext cx="9144000" cy="3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</p:spTree>
    <p:extLst>
      <p:ext uri="{BB962C8B-B14F-4D97-AF65-F5344CB8AC3E}">
        <p14:creationId xmlns:p14="http://schemas.microsoft.com/office/powerpoint/2010/main" val="690001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id="{0071626B-2AB8-4015-B97F-097FF8BAEFA8}"/>
              </a:ext>
            </a:extLst>
          </p:cNvPr>
          <p:cNvSpPr/>
          <p:nvPr userDrawn="1"/>
        </p:nvSpPr>
        <p:spPr>
          <a:xfrm>
            <a:off x="0" y="5"/>
            <a:ext cx="9144000" cy="685799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3E1D72FD-D1D4-42B1-8271-646B61E71516}"/>
              </a:ext>
            </a:extLst>
          </p:cNvPr>
          <p:cNvGrpSpPr/>
          <p:nvPr userDrawn="1"/>
        </p:nvGrpSpPr>
        <p:grpSpPr>
          <a:xfrm>
            <a:off x="6508727" y="6262437"/>
            <a:ext cx="2358760" cy="373415"/>
            <a:chOff x="9307328" y="562676"/>
            <a:chExt cx="2241185" cy="354802"/>
          </a:xfrm>
        </p:grpSpPr>
        <p:pic>
          <p:nvPicPr>
            <p:cNvPr id="8" name="그래픽 7">
              <a:extLst>
                <a:ext uri="{FF2B5EF4-FFF2-40B4-BE49-F238E27FC236}">
                  <a16:creationId xmlns:a16="http://schemas.microsoft.com/office/drawing/2014/main" id="{62469CEA-43BF-48CF-ADAF-F00A7B847FB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307328" y="672325"/>
              <a:ext cx="1079419" cy="236444"/>
            </a:xfrm>
            <a:prstGeom prst="rect">
              <a:avLst/>
            </a:prstGeom>
          </p:spPr>
        </p:pic>
        <p:pic>
          <p:nvPicPr>
            <p:cNvPr id="9" name="그림 8" descr="공, 그리기, 음식이(가) 표시된 사진&#10;&#10;자동 생성된 설명">
              <a:extLst>
                <a:ext uri="{FF2B5EF4-FFF2-40B4-BE49-F238E27FC236}">
                  <a16:creationId xmlns:a16="http://schemas.microsoft.com/office/drawing/2014/main" id="{E2740F25-2477-45A2-9734-6F04F28B7CB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69569" y="562676"/>
              <a:ext cx="978944" cy="35480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20000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17D00-01D0-4F9C-865A-B23C284F1472}" type="datetimeFigureOut">
              <a:rPr lang="ko-KR" altLang="en-US" smtClean="0"/>
              <a:t>2024-02-23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78688A-D33D-4956-BA6F-757218E83B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4187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4" r:id="rId2"/>
    <p:sldLayoutId id="2147483666" r:id="rId3"/>
    <p:sldLayoutId id="2147483665" r:id="rId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C92B9EF9-D146-4440-86E8-C6FEF9E89CEB}"/>
              </a:ext>
            </a:extLst>
          </p:cNvPr>
          <p:cNvSpPr/>
          <p:nvPr/>
        </p:nvSpPr>
        <p:spPr>
          <a:xfrm>
            <a:off x="0" y="1"/>
            <a:ext cx="9144000" cy="5587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16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200" b="1" spc="-150" dirty="0">
                <a:solidFill>
                  <a:schemeClr val="tx1"/>
                </a:solidFill>
                <a:latin typeface="+mn-ea"/>
              </a:rPr>
              <a:t>※ </a:t>
            </a:r>
            <a:r>
              <a:rPr lang="ko-KR" altLang="en-US" sz="2200" b="1" spc="-150" dirty="0">
                <a:solidFill>
                  <a:schemeClr val="tx1"/>
                </a:solidFill>
                <a:latin typeface="+mn-ea"/>
              </a:rPr>
              <a:t>유의사항 </a:t>
            </a:r>
            <a:r>
              <a:rPr lang="en-US" altLang="ko-KR" sz="2200" b="1" spc="-150" dirty="0">
                <a:solidFill>
                  <a:schemeClr val="tx1"/>
                </a:solidFill>
                <a:latin typeface="+mn-ea"/>
              </a:rPr>
              <a:t>(</a:t>
            </a:r>
            <a:r>
              <a:rPr lang="ko-KR" altLang="en-US" sz="2200" b="1" spc="-150" dirty="0">
                <a:solidFill>
                  <a:schemeClr val="tx1"/>
                </a:solidFill>
                <a:latin typeface="+mn-ea"/>
              </a:rPr>
              <a:t>본 슬라이드는 제출 시 삭제</a:t>
            </a:r>
            <a:r>
              <a:rPr lang="en-US" altLang="ko-KR" sz="2200" b="1" spc="-150" dirty="0">
                <a:solidFill>
                  <a:schemeClr val="tx1"/>
                </a:solidFill>
                <a:latin typeface="+mn-ea"/>
              </a:rPr>
              <a:t>)</a:t>
            </a:r>
            <a:endParaRPr lang="ko-KR" altLang="en-US" sz="2200" b="1" spc="-15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FE25DF04-BE18-4ED1-B531-28800C4C5F14}"/>
              </a:ext>
            </a:extLst>
          </p:cNvPr>
          <p:cNvSpPr/>
          <p:nvPr/>
        </p:nvSpPr>
        <p:spPr>
          <a:xfrm>
            <a:off x="143543" y="866407"/>
            <a:ext cx="8856913" cy="5170326"/>
          </a:xfrm>
          <a:prstGeom prst="rect">
            <a:avLst/>
          </a:prstGeom>
          <a:solidFill>
            <a:schemeClr val="accent5">
              <a:lumMod val="20000"/>
              <a:lumOff val="80000"/>
              <a:alpha val="80000"/>
            </a:schemeClr>
          </a:solidFill>
          <a:ln w="12700">
            <a:solidFill>
              <a:schemeClr val="bg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lnSpc>
                <a:spcPct val="200000"/>
              </a:lnSpc>
              <a:buFont typeface="HG꼬딕씨 80g" panose="02020603020101020101" pitchFamily="18" charset="-127"/>
              <a:buChar char="▶"/>
            </a:pPr>
            <a:r>
              <a:rPr lang="ko-KR" altLang="en-US" sz="2000" b="1" spc="-150" dirty="0">
                <a:solidFill>
                  <a:srgbClr val="0070C0"/>
                </a:solidFill>
                <a:latin typeface="+mn-ea"/>
              </a:rPr>
              <a:t>제출기한 </a:t>
            </a:r>
            <a:r>
              <a:rPr lang="en-US" altLang="ko-KR" sz="2000" b="1" spc="-150" dirty="0">
                <a:solidFill>
                  <a:srgbClr val="0070C0"/>
                </a:solidFill>
                <a:latin typeface="+mn-ea"/>
              </a:rPr>
              <a:t>: </a:t>
            </a:r>
            <a:r>
              <a:rPr lang="ko-KR" altLang="en-US" sz="2000" b="1" spc="-150" dirty="0">
                <a:solidFill>
                  <a:srgbClr val="FF0000"/>
                </a:solidFill>
                <a:latin typeface="+mn-ea"/>
              </a:rPr>
              <a:t>서류평가 합격자에 한해 개별 통보</a:t>
            </a:r>
            <a:r>
              <a:rPr lang="ko-KR" altLang="en-US" sz="2000" b="1" spc="-150" dirty="0">
                <a:solidFill>
                  <a:srgbClr val="0070C0"/>
                </a:solidFill>
                <a:latin typeface="+mn-ea"/>
              </a:rPr>
              <a:t> 예정 </a:t>
            </a:r>
            <a:r>
              <a:rPr lang="en-US" altLang="ko-KR" sz="2000" b="1" spc="-150" dirty="0">
                <a:solidFill>
                  <a:srgbClr val="0070C0"/>
                </a:solidFill>
                <a:latin typeface="+mn-ea"/>
              </a:rPr>
              <a:t>(3</a:t>
            </a:r>
            <a:r>
              <a:rPr lang="ko-KR" altLang="en-US" sz="2000" b="1" spc="-150" dirty="0">
                <a:solidFill>
                  <a:srgbClr val="0070C0"/>
                </a:solidFill>
                <a:latin typeface="+mn-ea"/>
              </a:rPr>
              <a:t>월 중순 예정</a:t>
            </a:r>
            <a:r>
              <a:rPr lang="en-US" altLang="ko-KR" sz="2000" b="1" spc="-150" dirty="0">
                <a:solidFill>
                  <a:srgbClr val="0070C0"/>
                </a:solidFill>
                <a:latin typeface="+mn-ea"/>
              </a:rPr>
              <a:t>)</a:t>
            </a:r>
          </a:p>
          <a:p>
            <a:pPr marL="342900" indent="-342900">
              <a:lnSpc>
                <a:spcPct val="200000"/>
              </a:lnSpc>
              <a:buFont typeface="HG꼬딕씨 80g" panose="02020603020101020101" pitchFamily="18" charset="-127"/>
              <a:buChar char="▶"/>
            </a:pPr>
            <a:r>
              <a:rPr lang="ko-KR" altLang="en-US" sz="2000" b="1" spc="-150" dirty="0">
                <a:solidFill>
                  <a:srgbClr val="0070C0"/>
                </a:solidFill>
                <a:latin typeface="+mn-ea"/>
              </a:rPr>
              <a:t>작성분량 </a:t>
            </a:r>
            <a:r>
              <a:rPr lang="en-US" altLang="ko-KR" sz="2000" b="1" spc="-150" dirty="0">
                <a:solidFill>
                  <a:srgbClr val="0070C0"/>
                </a:solidFill>
                <a:latin typeface="+mn-ea"/>
              </a:rPr>
              <a:t>: </a:t>
            </a:r>
            <a:r>
              <a:rPr lang="ko-KR" altLang="en-US" sz="2000" b="1" spc="-150" dirty="0">
                <a:solidFill>
                  <a:srgbClr val="0070C0"/>
                </a:solidFill>
                <a:latin typeface="+mn-ea"/>
              </a:rPr>
              <a:t>최대 </a:t>
            </a:r>
            <a:r>
              <a:rPr lang="en-US" altLang="ko-KR" sz="2000" b="1" spc="-150" dirty="0">
                <a:solidFill>
                  <a:srgbClr val="FF0000"/>
                </a:solidFill>
                <a:latin typeface="+mn-ea"/>
              </a:rPr>
              <a:t>20</a:t>
            </a:r>
            <a:r>
              <a:rPr lang="ko-KR" altLang="en-US" sz="2000" b="1" spc="-150" dirty="0">
                <a:solidFill>
                  <a:srgbClr val="FF0000"/>
                </a:solidFill>
                <a:latin typeface="+mn-ea"/>
              </a:rPr>
              <a:t>페이지 이내 </a:t>
            </a:r>
            <a:r>
              <a:rPr lang="ko-KR" altLang="en-US" sz="2000" b="1" spc="-150" dirty="0">
                <a:solidFill>
                  <a:srgbClr val="0070C0"/>
                </a:solidFill>
                <a:latin typeface="+mn-ea"/>
              </a:rPr>
              <a:t>작성 </a:t>
            </a:r>
            <a:r>
              <a:rPr lang="en-US" altLang="ko-KR" sz="2000" b="1" spc="-150" dirty="0">
                <a:solidFill>
                  <a:srgbClr val="0070C0"/>
                </a:solidFill>
                <a:latin typeface="+mn-ea"/>
              </a:rPr>
              <a:t>(</a:t>
            </a:r>
            <a:r>
              <a:rPr lang="ko-KR" altLang="en-US" sz="2000" b="1" spc="-150" dirty="0">
                <a:solidFill>
                  <a:srgbClr val="0070C0"/>
                </a:solidFill>
                <a:latin typeface="+mn-ea"/>
              </a:rPr>
              <a:t>표지 및 목차 등 포함</a:t>
            </a:r>
            <a:r>
              <a:rPr lang="en-US" altLang="ko-KR" sz="2000" b="1" spc="-150" dirty="0">
                <a:solidFill>
                  <a:srgbClr val="0070C0"/>
                </a:solidFill>
                <a:latin typeface="+mn-ea"/>
              </a:rPr>
              <a:t>)</a:t>
            </a:r>
          </a:p>
          <a:p>
            <a:pPr marL="342900" indent="-342900">
              <a:lnSpc>
                <a:spcPct val="200000"/>
              </a:lnSpc>
              <a:buFont typeface="HG꼬딕씨 80g" panose="02020603020101020101" pitchFamily="18" charset="-127"/>
              <a:buChar char="▶"/>
            </a:pPr>
            <a:r>
              <a:rPr lang="ko-KR" altLang="en-US" sz="2000" b="1" spc="-150" dirty="0">
                <a:solidFill>
                  <a:srgbClr val="0070C0"/>
                </a:solidFill>
                <a:latin typeface="+mn-ea"/>
              </a:rPr>
              <a:t>작성요령 </a:t>
            </a:r>
            <a:r>
              <a:rPr lang="en-US" altLang="ko-KR" sz="2000" b="1" spc="-150" dirty="0">
                <a:solidFill>
                  <a:srgbClr val="0070C0"/>
                </a:solidFill>
                <a:latin typeface="+mn-ea"/>
              </a:rPr>
              <a:t>: </a:t>
            </a:r>
            <a:r>
              <a:rPr lang="ko-KR" altLang="en-US" sz="2000" b="1" spc="-150" dirty="0">
                <a:solidFill>
                  <a:srgbClr val="0070C0"/>
                </a:solidFill>
                <a:latin typeface="+mn-ea"/>
              </a:rPr>
              <a:t>각 슬라이드별 하단의 </a:t>
            </a:r>
            <a:r>
              <a:rPr lang="en-US" altLang="ko-KR" sz="2000" b="1" spc="-150" dirty="0">
                <a:solidFill>
                  <a:srgbClr val="0070C0"/>
                </a:solidFill>
                <a:latin typeface="+mn-ea"/>
              </a:rPr>
              <a:t>[</a:t>
            </a:r>
            <a:r>
              <a:rPr lang="ko-KR" altLang="en-US" sz="2000" b="1" spc="-150" dirty="0">
                <a:solidFill>
                  <a:srgbClr val="0070C0"/>
                </a:solidFill>
                <a:latin typeface="+mn-ea"/>
              </a:rPr>
              <a:t>작성요령</a:t>
            </a:r>
            <a:r>
              <a:rPr lang="en-US" altLang="ko-KR" sz="2000" b="1" spc="-150" dirty="0">
                <a:solidFill>
                  <a:srgbClr val="0070C0"/>
                </a:solidFill>
                <a:latin typeface="+mn-ea"/>
              </a:rPr>
              <a:t>]</a:t>
            </a:r>
            <a:r>
              <a:rPr lang="ko-KR" altLang="en-US" sz="2000" b="1" spc="-150" dirty="0">
                <a:solidFill>
                  <a:srgbClr val="0070C0"/>
                </a:solidFill>
                <a:latin typeface="+mn-ea"/>
              </a:rPr>
              <a:t>을 참고하여 작성 </a:t>
            </a:r>
            <a:r>
              <a:rPr lang="en-US" altLang="ko-KR" sz="2000" b="1" spc="-150" dirty="0">
                <a:solidFill>
                  <a:srgbClr val="0070C0"/>
                </a:solidFill>
                <a:latin typeface="+mn-ea"/>
              </a:rPr>
              <a:t>(</a:t>
            </a:r>
            <a:r>
              <a:rPr lang="ko-KR" altLang="en-US" sz="2000" b="1" spc="-150" dirty="0">
                <a:solidFill>
                  <a:srgbClr val="0070C0"/>
                </a:solidFill>
                <a:latin typeface="+mn-ea"/>
              </a:rPr>
              <a:t>제출 시</a:t>
            </a:r>
            <a:r>
              <a:rPr lang="en-US" altLang="ko-KR" sz="2000" b="1" spc="-150" dirty="0">
                <a:solidFill>
                  <a:srgbClr val="0070C0"/>
                </a:solidFill>
                <a:latin typeface="+mn-ea"/>
              </a:rPr>
              <a:t> [</a:t>
            </a:r>
            <a:r>
              <a:rPr lang="ko-KR" altLang="en-US" sz="2000" b="1" spc="-150" dirty="0">
                <a:solidFill>
                  <a:srgbClr val="0070C0"/>
                </a:solidFill>
                <a:latin typeface="+mn-ea"/>
              </a:rPr>
              <a:t>작성요령</a:t>
            </a:r>
            <a:r>
              <a:rPr lang="en-US" altLang="ko-KR" sz="2000" b="1" spc="-150" dirty="0">
                <a:solidFill>
                  <a:srgbClr val="0070C0"/>
                </a:solidFill>
                <a:latin typeface="+mn-ea"/>
              </a:rPr>
              <a:t>] </a:t>
            </a:r>
            <a:r>
              <a:rPr lang="ko-KR" altLang="en-US" sz="2000" b="1" spc="-150" dirty="0">
                <a:solidFill>
                  <a:srgbClr val="0070C0"/>
                </a:solidFill>
                <a:latin typeface="+mn-ea"/>
              </a:rPr>
              <a:t>부분은 삭제</a:t>
            </a:r>
            <a:r>
              <a:rPr lang="en-US" altLang="ko-KR" sz="2000" b="1" spc="-150" dirty="0">
                <a:solidFill>
                  <a:srgbClr val="0070C0"/>
                </a:solidFill>
                <a:latin typeface="+mn-ea"/>
              </a:rPr>
              <a:t>)</a:t>
            </a:r>
          </a:p>
          <a:p>
            <a:pPr marL="342900" indent="-342900">
              <a:lnSpc>
                <a:spcPct val="200000"/>
              </a:lnSpc>
              <a:buFont typeface="HG꼬딕씨 80g" panose="02020603020101020101" pitchFamily="18" charset="-127"/>
              <a:buChar char="▶"/>
            </a:pPr>
            <a:r>
              <a:rPr lang="ko-KR" altLang="en-US" sz="2000" b="1" spc="-150" dirty="0" err="1">
                <a:solidFill>
                  <a:srgbClr val="0070C0"/>
                </a:solidFill>
                <a:latin typeface="+mn-ea"/>
              </a:rPr>
              <a:t>제출방법</a:t>
            </a:r>
            <a:r>
              <a:rPr lang="ko-KR" altLang="en-US" sz="2000" b="1" spc="-150" dirty="0">
                <a:solidFill>
                  <a:srgbClr val="0070C0"/>
                </a:solidFill>
                <a:latin typeface="+mn-ea"/>
              </a:rPr>
              <a:t> </a:t>
            </a:r>
            <a:r>
              <a:rPr lang="en-US" altLang="ko-KR" sz="2000" b="1" spc="-150" dirty="0">
                <a:solidFill>
                  <a:srgbClr val="0070C0"/>
                </a:solidFill>
                <a:latin typeface="+mn-ea"/>
              </a:rPr>
              <a:t>: </a:t>
            </a:r>
            <a:r>
              <a:rPr lang="en-US" altLang="ko-KR" sz="2000" b="1" spc="-150" dirty="0">
                <a:solidFill>
                  <a:srgbClr val="FF0000"/>
                </a:solidFill>
                <a:latin typeface="+mn-ea"/>
              </a:rPr>
              <a:t>PDF</a:t>
            </a:r>
            <a:r>
              <a:rPr lang="ko-KR" altLang="en-US" sz="2000" b="1" spc="-150" dirty="0">
                <a:solidFill>
                  <a:srgbClr val="FF0000"/>
                </a:solidFill>
                <a:latin typeface="+mn-ea"/>
              </a:rPr>
              <a:t>로 변환 </a:t>
            </a:r>
            <a:r>
              <a:rPr lang="ko-KR" altLang="en-US" sz="2000" b="1" spc="-150" dirty="0">
                <a:solidFill>
                  <a:srgbClr val="0070C0"/>
                </a:solidFill>
                <a:latin typeface="+mn-ea"/>
              </a:rPr>
              <a:t>후 </a:t>
            </a:r>
            <a:r>
              <a:rPr lang="ko-KR" altLang="en-US" sz="2000" b="1" spc="-150" dirty="0">
                <a:solidFill>
                  <a:srgbClr val="FF0000"/>
                </a:solidFill>
                <a:latin typeface="+mn-ea"/>
              </a:rPr>
              <a:t>희망 액셀러레이터社 </a:t>
            </a:r>
            <a:r>
              <a:rPr lang="ko-KR" altLang="en-US" sz="2000" b="1" spc="-150" dirty="0" err="1">
                <a:solidFill>
                  <a:srgbClr val="FF0000"/>
                </a:solidFill>
                <a:latin typeface="+mn-ea"/>
              </a:rPr>
              <a:t>제출처</a:t>
            </a:r>
            <a:r>
              <a:rPr lang="en-US" altLang="ko-KR" sz="2000" b="1" spc="-150" dirty="0">
                <a:solidFill>
                  <a:srgbClr val="FF0000"/>
                </a:solidFill>
                <a:latin typeface="+mn-ea"/>
              </a:rPr>
              <a:t>(</a:t>
            </a:r>
            <a:r>
              <a:rPr lang="ko-KR" altLang="en-US" sz="2000" b="1" spc="-150" dirty="0">
                <a:solidFill>
                  <a:srgbClr val="FF0000"/>
                </a:solidFill>
                <a:latin typeface="+mn-ea"/>
              </a:rPr>
              <a:t>이메일</a:t>
            </a:r>
            <a:r>
              <a:rPr lang="en-US" altLang="ko-KR" sz="2000" b="1" spc="-150" dirty="0">
                <a:solidFill>
                  <a:srgbClr val="FF0000"/>
                </a:solidFill>
                <a:latin typeface="+mn-ea"/>
              </a:rPr>
              <a:t>)</a:t>
            </a:r>
            <a:r>
              <a:rPr lang="ko-KR" altLang="en-US" sz="2000" b="1" spc="-150" dirty="0">
                <a:solidFill>
                  <a:srgbClr val="0070C0"/>
                </a:solidFill>
                <a:latin typeface="+mn-ea"/>
              </a:rPr>
              <a:t>로 제출</a:t>
            </a:r>
            <a:endParaRPr lang="en-US" altLang="ko-KR" sz="2000" b="1" spc="-150" dirty="0">
              <a:solidFill>
                <a:srgbClr val="0070C0"/>
              </a:solidFill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en-US" altLang="ko-KR" spc="-150" dirty="0">
                <a:solidFill>
                  <a:srgbClr val="0070C0"/>
                </a:solidFill>
                <a:latin typeface="+mn-ea"/>
              </a:rPr>
              <a:t>  ※ </a:t>
            </a:r>
            <a:r>
              <a:rPr lang="ko-KR" altLang="en-US" spc="-150" dirty="0">
                <a:solidFill>
                  <a:srgbClr val="0070C0"/>
                </a:solidFill>
                <a:latin typeface="+mn-ea"/>
              </a:rPr>
              <a:t>파일명 </a:t>
            </a:r>
            <a:r>
              <a:rPr lang="en-US" altLang="ko-KR" spc="-150" dirty="0">
                <a:solidFill>
                  <a:srgbClr val="0070C0"/>
                </a:solidFill>
                <a:latin typeface="+mn-ea"/>
              </a:rPr>
              <a:t>: [</a:t>
            </a:r>
            <a:r>
              <a:rPr lang="ko-KR" altLang="en-US" spc="-150" dirty="0">
                <a:solidFill>
                  <a:srgbClr val="0070C0"/>
                </a:solidFill>
                <a:latin typeface="+mn-ea"/>
              </a:rPr>
              <a:t>관광 </a:t>
            </a:r>
            <a:r>
              <a:rPr lang="ko-KR" altLang="en-US" spc="-150" dirty="0" err="1">
                <a:solidFill>
                  <a:srgbClr val="0070C0"/>
                </a:solidFill>
                <a:latin typeface="+mn-ea"/>
              </a:rPr>
              <a:t>액셀러레이팅</a:t>
            </a:r>
            <a:r>
              <a:rPr lang="ko-KR" altLang="en-US" spc="-150" dirty="0">
                <a:solidFill>
                  <a:srgbClr val="0070C0"/>
                </a:solidFill>
                <a:latin typeface="+mn-ea"/>
              </a:rPr>
              <a:t> </a:t>
            </a:r>
            <a:r>
              <a:rPr lang="ko-KR" altLang="en-US" spc="-150" dirty="0" err="1">
                <a:solidFill>
                  <a:srgbClr val="0070C0"/>
                </a:solidFill>
                <a:latin typeface="+mn-ea"/>
              </a:rPr>
              <a:t>발표신청</a:t>
            </a:r>
            <a:r>
              <a:rPr lang="en-US" altLang="ko-KR" spc="-150" dirty="0">
                <a:solidFill>
                  <a:srgbClr val="0070C0"/>
                </a:solidFill>
                <a:latin typeface="+mn-ea"/>
              </a:rPr>
              <a:t>]</a:t>
            </a:r>
            <a:r>
              <a:rPr lang="ko-KR" altLang="en-US" spc="-150" dirty="0">
                <a:solidFill>
                  <a:srgbClr val="0070C0"/>
                </a:solidFill>
                <a:latin typeface="+mn-ea"/>
              </a:rPr>
              <a:t> </a:t>
            </a:r>
            <a:r>
              <a:rPr lang="ko-KR" altLang="en-US" spc="-150" dirty="0" err="1">
                <a:solidFill>
                  <a:srgbClr val="0070C0"/>
                </a:solidFill>
                <a:latin typeface="+mn-ea"/>
              </a:rPr>
              <a:t>제출일자</a:t>
            </a:r>
            <a:r>
              <a:rPr lang="en-US" altLang="ko-KR" spc="-150" dirty="0">
                <a:solidFill>
                  <a:srgbClr val="0070C0"/>
                </a:solidFill>
                <a:latin typeface="+mn-ea"/>
              </a:rPr>
              <a:t>_</a:t>
            </a:r>
            <a:r>
              <a:rPr lang="ko-KR" altLang="en-US" spc="-150" dirty="0">
                <a:solidFill>
                  <a:srgbClr val="0070C0"/>
                </a:solidFill>
                <a:latin typeface="+mn-ea"/>
              </a:rPr>
              <a:t>기업명</a:t>
            </a:r>
            <a:endParaRPr lang="en-US" altLang="ko-KR" spc="-150" dirty="0">
              <a:solidFill>
                <a:srgbClr val="0070C0"/>
              </a:solidFill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en-US" altLang="ko-KR" sz="1500" spc="-150" dirty="0">
                <a:solidFill>
                  <a:srgbClr val="0070C0"/>
                </a:solidFill>
                <a:latin typeface="+mn-ea"/>
              </a:rPr>
              <a:t>       </a:t>
            </a:r>
            <a:r>
              <a:rPr lang="en-US" altLang="ko-KR" sz="1500" spc="-150" dirty="0">
                <a:solidFill>
                  <a:srgbClr val="FF0000"/>
                </a:solidFill>
                <a:latin typeface="+mn-ea"/>
              </a:rPr>
              <a:t>(</a:t>
            </a:r>
            <a:r>
              <a:rPr lang="ko-KR" altLang="en-US" sz="1500" spc="-150" dirty="0">
                <a:solidFill>
                  <a:srgbClr val="FF0000"/>
                </a:solidFill>
                <a:latin typeface="+mn-ea"/>
              </a:rPr>
              <a:t>예시</a:t>
            </a:r>
            <a:r>
              <a:rPr lang="en-US" altLang="ko-KR" sz="1500" spc="-150" dirty="0">
                <a:solidFill>
                  <a:srgbClr val="FF0000"/>
                </a:solidFill>
                <a:latin typeface="+mn-ea"/>
              </a:rPr>
              <a:t>: [</a:t>
            </a:r>
            <a:r>
              <a:rPr lang="ko-KR" altLang="en-US" sz="1500" spc="-150" dirty="0">
                <a:solidFill>
                  <a:srgbClr val="FF0000"/>
                </a:solidFill>
                <a:latin typeface="+mn-ea"/>
              </a:rPr>
              <a:t>관광 </a:t>
            </a:r>
            <a:r>
              <a:rPr lang="ko-KR" altLang="en-US" sz="1500" spc="-150" dirty="0" err="1">
                <a:solidFill>
                  <a:srgbClr val="FF0000"/>
                </a:solidFill>
                <a:latin typeface="+mn-ea"/>
              </a:rPr>
              <a:t>액셀러레이팅</a:t>
            </a:r>
            <a:r>
              <a:rPr lang="ko-KR" altLang="en-US" sz="1500" spc="-150" dirty="0">
                <a:solidFill>
                  <a:srgbClr val="FF0000"/>
                </a:solidFill>
                <a:latin typeface="+mn-ea"/>
              </a:rPr>
              <a:t> </a:t>
            </a:r>
            <a:r>
              <a:rPr lang="ko-KR" altLang="en-US" sz="1500" spc="-150" dirty="0" err="1">
                <a:solidFill>
                  <a:srgbClr val="FF0000"/>
                </a:solidFill>
                <a:latin typeface="+mn-ea"/>
              </a:rPr>
              <a:t>발표신청</a:t>
            </a:r>
            <a:r>
              <a:rPr lang="en-US" altLang="ko-KR" sz="1500" spc="-150" dirty="0">
                <a:solidFill>
                  <a:srgbClr val="FF0000"/>
                </a:solidFill>
                <a:latin typeface="+mn-ea"/>
              </a:rPr>
              <a:t>] 20240320_</a:t>
            </a:r>
            <a:r>
              <a:rPr lang="ko-KR" altLang="en-US" sz="1500" spc="-150" dirty="0">
                <a:solidFill>
                  <a:srgbClr val="FF0000"/>
                </a:solidFill>
                <a:latin typeface="+mn-ea"/>
              </a:rPr>
              <a:t>홍길동컴퍼니</a:t>
            </a:r>
            <a:r>
              <a:rPr lang="en-US" altLang="ko-KR" sz="1500" spc="-150" dirty="0">
                <a:solidFill>
                  <a:srgbClr val="FF0000"/>
                </a:solidFill>
                <a:latin typeface="+mn-ea"/>
              </a:rPr>
              <a:t>)</a:t>
            </a:r>
          </a:p>
          <a:p>
            <a:pPr>
              <a:lnSpc>
                <a:spcPct val="200000"/>
              </a:lnSpc>
            </a:pPr>
            <a:r>
              <a:rPr lang="en-US" altLang="ko-KR" spc="-150" dirty="0">
                <a:solidFill>
                  <a:srgbClr val="0070C0"/>
                </a:solidFill>
                <a:latin typeface="+mn-ea"/>
              </a:rPr>
              <a:t>  ※ </a:t>
            </a:r>
            <a:r>
              <a:rPr lang="ko-KR" altLang="en-US" spc="-150" dirty="0">
                <a:solidFill>
                  <a:srgbClr val="0070C0"/>
                </a:solidFill>
                <a:latin typeface="+mn-ea"/>
              </a:rPr>
              <a:t>최대용량 </a:t>
            </a:r>
            <a:r>
              <a:rPr lang="en-US" altLang="ko-KR" spc="-150" dirty="0">
                <a:solidFill>
                  <a:srgbClr val="0070C0"/>
                </a:solidFill>
                <a:latin typeface="+mn-ea"/>
              </a:rPr>
              <a:t>20MB </a:t>
            </a:r>
            <a:r>
              <a:rPr lang="ko-KR" altLang="en-US" spc="-150" dirty="0">
                <a:solidFill>
                  <a:srgbClr val="0070C0"/>
                </a:solidFill>
                <a:latin typeface="+mn-ea"/>
              </a:rPr>
              <a:t>이내</a:t>
            </a:r>
            <a:endParaRPr lang="en-US" altLang="ko-KR" spc="-150" dirty="0">
              <a:solidFill>
                <a:srgbClr val="0070C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495981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11D449D9-3589-4940-90B6-7A0218274190}"/>
              </a:ext>
            </a:extLst>
          </p:cNvPr>
          <p:cNvSpPr/>
          <p:nvPr/>
        </p:nvSpPr>
        <p:spPr>
          <a:xfrm>
            <a:off x="0" y="1"/>
            <a:ext cx="9144000" cy="5587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16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200" b="1" dirty="0">
                <a:solidFill>
                  <a:schemeClr val="tx1"/>
                </a:solidFill>
                <a:latin typeface="+mn-ea"/>
              </a:rPr>
              <a:t>Ⅲ. </a:t>
            </a:r>
            <a:r>
              <a:rPr lang="ko-KR" altLang="en-US" sz="2200" b="1" dirty="0">
                <a:solidFill>
                  <a:schemeClr val="tx1"/>
                </a:solidFill>
                <a:latin typeface="+mn-ea"/>
              </a:rPr>
              <a:t>사업모델 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9F46F33C-0842-4C03-BCD3-1ED0906A71FA}"/>
              </a:ext>
            </a:extLst>
          </p:cNvPr>
          <p:cNvSpPr/>
          <p:nvPr/>
        </p:nvSpPr>
        <p:spPr>
          <a:xfrm>
            <a:off x="381000" y="665718"/>
            <a:ext cx="8763000" cy="430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0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dirty="0">
                <a:solidFill>
                  <a:schemeClr val="tx1"/>
                </a:solidFill>
                <a:latin typeface="+mj-ea"/>
                <a:ea typeface="+mj-ea"/>
              </a:rPr>
              <a:t>1. </a:t>
            </a:r>
            <a:r>
              <a:rPr lang="ko-KR" altLang="en-US" dirty="0">
                <a:solidFill>
                  <a:schemeClr val="tx1"/>
                </a:solidFill>
                <a:latin typeface="+mj-ea"/>
                <a:ea typeface="+mj-ea"/>
              </a:rPr>
              <a:t>사업모델 소개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B5045A0E-228F-44CA-8A59-AF8E74DCE1A7}"/>
              </a:ext>
            </a:extLst>
          </p:cNvPr>
          <p:cNvSpPr/>
          <p:nvPr/>
        </p:nvSpPr>
        <p:spPr>
          <a:xfrm>
            <a:off x="143544" y="5168900"/>
            <a:ext cx="8856913" cy="1041403"/>
          </a:xfrm>
          <a:prstGeom prst="rect">
            <a:avLst/>
          </a:prstGeom>
          <a:solidFill>
            <a:schemeClr val="accent5">
              <a:lumMod val="20000"/>
              <a:lumOff val="80000"/>
              <a:alpha val="80000"/>
            </a:schemeClr>
          </a:solidFill>
          <a:ln w="12700">
            <a:solidFill>
              <a:schemeClr val="bg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700"/>
              </a:lnSpc>
            </a:pPr>
            <a:r>
              <a:rPr lang="en-US" altLang="ko-KR" sz="1050" b="1" dirty="0">
                <a:solidFill>
                  <a:srgbClr val="0070C0"/>
                </a:solidFill>
                <a:latin typeface="+mj-ea"/>
                <a:ea typeface="+mj-ea"/>
              </a:rPr>
              <a:t>[</a:t>
            </a:r>
            <a:r>
              <a:rPr lang="ko-KR" altLang="en-US" sz="1050" b="1" dirty="0">
                <a:solidFill>
                  <a:srgbClr val="0070C0"/>
                </a:solidFill>
                <a:latin typeface="+mj-ea"/>
                <a:ea typeface="+mj-ea"/>
              </a:rPr>
              <a:t>작성요령</a:t>
            </a:r>
            <a:r>
              <a:rPr lang="en-US" altLang="ko-KR" sz="1050" b="1" dirty="0">
                <a:solidFill>
                  <a:srgbClr val="0070C0"/>
                </a:solidFill>
                <a:latin typeface="+mj-ea"/>
                <a:ea typeface="+mj-ea"/>
              </a:rPr>
              <a:t>]</a:t>
            </a:r>
          </a:p>
          <a:p>
            <a:pPr marL="171450" indent="-171450">
              <a:lnSpc>
                <a:spcPts val="1700"/>
              </a:lnSpc>
              <a:buFont typeface="Arial" panose="020B0604020202020204" pitchFamily="34" charset="0"/>
              <a:buChar char="•"/>
            </a:pPr>
            <a:r>
              <a:rPr lang="ko-KR" altLang="en-US" sz="1050" dirty="0">
                <a:solidFill>
                  <a:srgbClr val="0070C0"/>
                </a:solidFill>
                <a:latin typeface="+mj-ea"/>
              </a:rPr>
              <a:t>사업모델 소개 및 핵심 기능</a:t>
            </a:r>
            <a:r>
              <a:rPr lang="en-US" altLang="ko-KR" sz="1050" dirty="0">
                <a:solidFill>
                  <a:srgbClr val="0070C0"/>
                </a:solidFill>
                <a:latin typeface="+mj-ea"/>
              </a:rPr>
              <a:t>, </a:t>
            </a:r>
            <a:r>
              <a:rPr lang="ko-KR" altLang="en-US" sz="1050" dirty="0">
                <a:solidFill>
                  <a:srgbClr val="0070C0"/>
                </a:solidFill>
                <a:latin typeface="+mj-ea"/>
              </a:rPr>
              <a:t>특장점 등 작성</a:t>
            </a:r>
            <a:endParaRPr lang="en-US" altLang="ko-KR" sz="1050" dirty="0">
              <a:solidFill>
                <a:srgbClr val="0070C0"/>
              </a:solidFill>
              <a:latin typeface="+mj-ea"/>
            </a:endParaRPr>
          </a:p>
          <a:p>
            <a:pPr marL="171450" indent="-171450">
              <a:lnSpc>
                <a:spcPts val="1700"/>
              </a:lnSpc>
              <a:buFont typeface="Arial" panose="020B0604020202020204" pitchFamily="34" charset="0"/>
              <a:buChar char="•"/>
            </a:pPr>
            <a:r>
              <a:rPr lang="ko-KR" altLang="en-US" sz="1050" dirty="0">
                <a:solidFill>
                  <a:srgbClr val="0070C0"/>
                </a:solidFill>
                <a:latin typeface="+mn-ea"/>
              </a:rPr>
              <a:t>사업모델의 독창성</a:t>
            </a:r>
            <a:r>
              <a:rPr lang="en-US" altLang="ko-KR" sz="1050" dirty="0">
                <a:solidFill>
                  <a:srgbClr val="0070C0"/>
                </a:solidFill>
                <a:latin typeface="+mn-ea"/>
              </a:rPr>
              <a:t>, </a:t>
            </a:r>
            <a:r>
              <a:rPr lang="ko-KR" altLang="en-US" sz="1050" dirty="0">
                <a:solidFill>
                  <a:srgbClr val="0070C0"/>
                </a:solidFill>
                <a:latin typeface="+mn-ea"/>
              </a:rPr>
              <a:t>우수성 및 차별성</a:t>
            </a:r>
            <a:r>
              <a:rPr lang="en-US" altLang="ko-KR" sz="1050" dirty="0">
                <a:solidFill>
                  <a:srgbClr val="0070C0"/>
                </a:solidFill>
                <a:latin typeface="+mn-ea"/>
              </a:rPr>
              <a:t>, </a:t>
            </a:r>
            <a:r>
              <a:rPr lang="ko-KR" altLang="en-US" sz="1050" dirty="0" err="1">
                <a:solidFill>
                  <a:srgbClr val="0070C0"/>
                </a:solidFill>
                <a:latin typeface="+mn-ea"/>
              </a:rPr>
              <a:t>유사기술</a:t>
            </a:r>
            <a:r>
              <a:rPr lang="ko-KR" altLang="en-US" sz="1050" dirty="0">
                <a:solidFill>
                  <a:srgbClr val="0070C0"/>
                </a:solidFill>
                <a:latin typeface="+mn-ea"/>
              </a:rPr>
              <a:t> 존재 여부 및 존재 시 경쟁우위 기술</a:t>
            </a:r>
            <a:endParaRPr lang="en-US" altLang="ko-KR" sz="1050" dirty="0">
              <a:solidFill>
                <a:srgbClr val="0070C0"/>
              </a:solidFill>
              <a:latin typeface="+mn-ea"/>
            </a:endParaRPr>
          </a:p>
          <a:p>
            <a:pPr marL="171450" indent="-171450">
              <a:lnSpc>
                <a:spcPts val="1700"/>
              </a:lnSpc>
              <a:buFont typeface="Arial" panose="020B0604020202020204" pitchFamily="34" charset="0"/>
              <a:buChar char="•"/>
            </a:pPr>
            <a:r>
              <a:rPr lang="ko-KR" altLang="en-US" sz="1050" dirty="0">
                <a:solidFill>
                  <a:srgbClr val="0070C0"/>
                </a:solidFill>
                <a:latin typeface="+mn-ea"/>
              </a:rPr>
              <a:t>사업모델 특징 혹은 어떠한 프로세스를 알 수 있는 </a:t>
            </a:r>
            <a:r>
              <a:rPr lang="ko-KR" altLang="en-US" sz="1050" dirty="0" err="1">
                <a:solidFill>
                  <a:srgbClr val="0070C0"/>
                </a:solidFill>
                <a:latin typeface="+mn-ea"/>
              </a:rPr>
              <a:t>참고사진</a:t>
            </a:r>
            <a:r>
              <a:rPr lang="en-US" altLang="ko-KR" sz="1050" dirty="0">
                <a:solidFill>
                  <a:srgbClr val="0070C0"/>
                </a:solidFill>
                <a:latin typeface="+mn-ea"/>
              </a:rPr>
              <a:t>(</a:t>
            </a:r>
            <a:r>
              <a:rPr lang="ko-KR" altLang="en-US" sz="1050" dirty="0">
                <a:solidFill>
                  <a:srgbClr val="0070C0"/>
                </a:solidFill>
                <a:latin typeface="+mn-ea"/>
              </a:rPr>
              <a:t>이미지</a:t>
            </a:r>
            <a:r>
              <a:rPr lang="en-US" altLang="ko-KR" sz="1050" dirty="0">
                <a:solidFill>
                  <a:srgbClr val="0070C0"/>
                </a:solidFill>
                <a:latin typeface="+mn-ea"/>
              </a:rPr>
              <a:t>) </a:t>
            </a:r>
            <a:r>
              <a:rPr lang="ko-KR" altLang="en-US" sz="1050" dirty="0">
                <a:solidFill>
                  <a:srgbClr val="0070C0"/>
                </a:solidFill>
                <a:latin typeface="+mn-ea"/>
              </a:rPr>
              <a:t>또는 설계도 삽입</a:t>
            </a:r>
            <a:endParaRPr lang="en-US" altLang="ko-KR" sz="1050" dirty="0">
              <a:solidFill>
                <a:srgbClr val="0070C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170395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11D449D9-3589-4940-90B6-7A0218274190}"/>
              </a:ext>
            </a:extLst>
          </p:cNvPr>
          <p:cNvSpPr/>
          <p:nvPr/>
        </p:nvSpPr>
        <p:spPr>
          <a:xfrm>
            <a:off x="0" y="1"/>
            <a:ext cx="9144000" cy="5587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16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200" b="1" dirty="0">
                <a:solidFill>
                  <a:schemeClr val="tx1"/>
                </a:solidFill>
                <a:latin typeface="+mn-ea"/>
              </a:rPr>
              <a:t>Ⅲ. </a:t>
            </a:r>
            <a:r>
              <a:rPr lang="ko-KR" altLang="en-US" sz="2200" b="1" dirty="0">
                <a:solidFill>
                  <a:schemeClr val="tx1"/>
                </a:solidFill>
                <a:latin typeface="+mn-ea"/>
              </a:rPr>
              <a:t>사업모델 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9F46F33C-0842-4C03-BCD3-1ED0906A71FA}"/>
              </a:ext>
            </a:extLst>
          </p:cNvPr>
          <p:cNvSpPr/>
          <p:nvPr/>
        </p:nvSpPr>
        <p:spPr>
          <a:xfrm>
            <a:off x="381000" y="665718"/>
            <a:ext cx="8763000" cy="430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0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dirty="0">
                <a:solidFill>
                  <a:schemeClr val="tx1"/>
                </a:solidFill>
                <a:latin typeface="+mj-ea"/>
                <a:ea typeface="+mj-ea"/>
              </a:rPr>
              <a:t>2. </a:t>
            </a:r>
            <a:r>
              <a:rPr lang="ko-KR" altLang="en-US" dirty="0" err="1">
                <a:solidFill>
                  <a:schemeClr val="tx1"/>
                </a:solidFill>
                <a:latin typeface="+mj-ea"/>
                <a:ea typeface="+mj-ea"/>
              </a:rPr>
              <a:t>핵심자원</a:t>
            </a:r>
            <a:r>
              <a:rPr lang="ko-KR" altLang="en-US" dirty="0">
                <a:solidFill>
                  <a:schemeClr val="tx1"/>
                </a:solidFill>
                <a:latin typeface="+mj-ea"/>
                <a:ea typeface="+mj-ea"/>
              </a:rPr>
              <a:t> 및 경쟁력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B5045A0E-228F-44CA-8A59-AF8E74DCE1A7}"/>
              </a:ext>
            </a:extLst>
          </p:cNvPr>
          <p:cNvSpPr/>
          <p:nvPr/>
        </p:nvSpPr>
        <p:spPr>
          <a:xfrm>
            <a:off x="143544" y="5168900"/>
            <a:ext cx="8856913" cy="1041403"/>
          </a:xfrm>
          <a:prstGeom prst="rect">
            <a:avLst/>
          </a:prstGeom>
          <a:solidFill>
            <a:schemeClr val="accent5">
              <a:lumMod val="20000"/>
              <a:lumOff val="80000"/>
              <a:alpha val="80000"/>
            </a:schemeClr>
          </a:solidFill>
          <a:ln w="12700">
            <a:solidFill>
              <a:schemeClr val="bg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700"/>
              </a:lnSpc>
            </a:pPr>
            <a:r>
              <a:rPr lang="en-US" altLang="ko-KR" sz="1050" b="1" dirty="0">
                <a:solidFill>
                  <a:srgbClr val="0070C0"/>
                </a:solidFill>
                <a:latin typeface="+mj-ea"/>
                <a:ea typeface="+mj-ea"/>
              </a:rPr>
              <a:t>[</a:t>
            </a:r>
            <a:r>
              <a:rPr lang="ko-KR" altLang="en-US" sz="1050" b="1" dirty="0">
                <a:solidFill>
                  <a:srgbClr val="0070C0"/>
                </a:solidFill>
                <a:latin typeface="+mj-ea"/>
                <a:ea typeface="+mj-ea"/>
              </a:rPr>
              <a:t>작성요령</a:t>
            </a:r>
            <a:r>
              <a:rPr lang="en-US" altLang="ko-KR" sz="1050" b="1" dirty="0">
                <a:solidFill>
                  <a:srgbClr val="0070C0"/>
                </a:solidFill>
                <a:latin typeface="+mj-ea"/>
                <a:ea typeface="+mj-ea"/>
              </a:rPr>
              <a:t>]</a:t>
            </a:r>
          </a:p>
          <a:p>
            <a:pPr marL="171450" indent="-171450">
              <a:lnSpc>
                <a:spcPts val="1700"/>
              </a:lnSpc>
              <a:buFont typeface="Arial" panose="020B0604020202020204" pitchFamily="34" charset="0"/>
              <a:buChar char="•"/>
            </a:pPr>
            <a:r>
              <a:rPr lang="ko-KR" altLang="en-US" sz="1050" dirty="0">
                <a:solidFill>
                  <a:srgbClr val="0070C0"/>
                </a:solidFill>
                <a:latin typeface="+mn-ea"/>
              </a:rPr>
              <a:t>목표시장에서 경쟁력 있게 사업모델을 실현할 수 있는 현재 확보한 </a:t>
            </a:r>
            <a:r>
              <a:rPr lang="ko-KR" altLang="en-US" sz="1050" u="sng" dirty="0">
                <a:solidFill>
                  <a:srgbClr val="0070C0"/>
                </a:solidFill>
                <a:latin typeface="+mn-ea"/>
              </a:rPr>
              <a:t>또는</a:t>
            </a:r>
            <a:r>
              <a:rPr lang="ko-KR" altLang="en-US" sz="1050" dirty="0">
                <a:solidFill>
                  <a:srgbClr val="0070C0"/>
                </a:solidFill>
                <a:latin typeface="+mn-ea"/>
              </a:rPr>
              <a:t> 확보 예정인 독보적인 </a:t>
            </a:r>
            <a:r>
              <a:rPr lang="ko-KR" altLang="en-US" sz="1050" dirty="0" err="1">
                <a:solidFill>
                  <a:srgbClr val="0070C0"/>
                </a:solidFill>
                <a:latin typeface="+mn-ea"/>
              </a:rPr>
              <a:t>핵심자원</a:t>
            </a:r>
            <a:r>
              <a:rPr lang="ko-KR" altLang="en-US" sz="1050" dirty="0">
                <a:solidFill>
                  <a:srgbClr val="0070C0"/>
                </a:solidFill>
                <a:latin typeface="+mn-ea"/>
              </a:rPr>
              <a:t> 및 경쟁력</a:t>
            </a:r>
            <a:r>
              <a:rPr lang="en-US" altLang="ko-KR" sz="1050" dirty="0">
                <a:solidFill>
                  <a:srgbClr val="0070C0"/>
                </a:solidFill>
                <a:latin typeface="+mn-ea"/>
              </a:rPr>
              <a:t>(</a:t>
            </a:r>
            <a:r>
              <a:rPr lang="ko-KR" altLang="en-US" sz="1050" dirty="0">
                <a:solidFill>
                  <a:srgbClr val="0070C0"/>
                </a:solidFill>
                <a:latin typeface="+mn-ea"/>
              </a:rPr>
              <a:t>기술</a:t>
            </a:r>
            <a:r>
              <a:rPr lang="en-US" altLang="ko-KR" sz="1050" dirty="0">
                <a:solidFill>
                  <a:srgbClr val="0070C0"/>
                </a:solidFill>
                <a:latin typeface="+mn-ea"/>
              </a:rPr>
              <a:t>, </a:t>
            </a:r>
            <a:r>
              <a:rPr lang="ko-KR" altLang="en-US" sz="1050" dirty="0">
                <a:solidFill>
                  <a:srgbClr val="0070C0"/>
                </a:solidFill>
                <a:latin typeface="+mn-ea"/>
              </a:rPr>
              <a:t>인력</a:t>
            </a:r>
            <a:r>
              <a:rPr lang="en-US" altLang="ko-KR" sz="1050" dirty="0">
                <a:solidFill>
                  <a:srgbClr val="0070C0"/>
                </a:solidFill>
                <a:latin typeface="+mn-ea"/>
              </a:rPr>
              <a:t>, </a:t>
            </a:r>
            <a:r>
              <a:rPr lang="ko-KR" altLang="en-US" sz="1050" dirty="0">
                <a:solidFill>
                  <a:srgbClr val="0070C0"/>
                </a:solidFill>
                <a:latin typeface="+mn-ea"/>
              </a:rPr>
              <a:t>특허</a:t>
            </a:r>
            <a:r>
              <a:rPr lang="en-US" altLang="ko-KR" sz="1050" dirty="0">
                <a:solidFill>
                  <a:srgbClr val="0070C0"/>
                </a:solidFill>
                <a:latin typeface="+mn-ea"/>
              </a:rPr>
              <a:t>/</a:t>
            </a:r>
            <a:r>
              <a:rPr lang="ko-KR" altLang="en-US" sz="1050" dirty="0">
                <a:solidFill>
                  <a:srgbClr val="0070C0"/>
                </a:solidFill>
                <a:latin typeface="+mn-ea"/>
              </a:rPr>
              <a:t>인증 보유여부</a:t>
            </a:r>
            <a:r>
              <a:rPr lang="en-US" altLang="ko-KR" sz="1050" dirty="0">
                <a:solidFill>
                  <a:srgbClr val="0070C0"/>
                </a:solidFill>
                <a:latin typeface="+mn-ea"/>
              </a:rPr>
              <a:t>, </a:t>
            </a:r>
            <a:r>
              <a:rPr lang="ko-KR" altLang="en-US" sz="1050" dirty="0">
                <a:solidFill>
                  <a:srgbClr val="0070C0"/>
                </a:solidFill>
                <a:latin typeface="+mn-ea"/>
              </a:rPr>
              <a:t>파트너십 등</a:t>
            </a:r>
            <a:r>
              <a:rPr lang="en-US" altLang="ko-KR" sz="1050" dirty="0">
                <a:solidFill>
                  <a:srgbClr val="0070C0"/>
                </a:solidFill>
                <a:latin typeface="+mn-ea"/>
              </a:rPr>
              <a:t>) </a:t>
            </a:r>
            <a:r>
              <a:rPr lang="ko-KR" altLang="en-US" sz="1050" dirty="0">
                <a:solidFill>
                  <a:srgbClr val="0070C0"/>
                </a:solidFill>
                <a:latin typeface="+mn-ea"/>
              </a:rPr>
              <a:t>작성   </a:t>
            </a:r>
            <a:r>
              <a:rPr lang="en-US" altLang="ko-KR" sz="1050" u="sng" dirty="0">
                <a:solidFill>
                  <a:srgbClr val="0070C0"/>
                </a:solidFill>
                <a:latin typeface="+mn-ea"/>
              </a:rPr>
              <a:t>* </a:t>
            </a:r>
            <a:r>
              <a:rPr lang="ko-KR" altLang="en-US" sz="1050" u="sng" dirty="0">
                <a:solidFill>
                  <a:srgbClr val="0070C0"/>
                </a:solidFill>
                <a:latin typeface="+mn-ea"/>
              </a:rPr>
              <a:t>기 확보 및 확보 예정 자원은 각각 구분하여 작성 필요</a:t>
            </a:r>
            <a:endParaRPr lang="en-US" altLang="ko-KR" sz="1050" u="sng" dirty="0">
              <a:solidFill>
                <a:srgbClr val="0070C0"/>
              </a:solidFill>
              <a:latin typeface="+mn-ea"/>
            </a:endParaRPr>
          </a:p>
          <a:p>
            <a:pPr marL="171450" indent="-171450">
              <a:lnSpc>
                <a:spcPts val="1700"/>
              </a:lnSpc>
              <a:buFont typeface="Arial" panose="020B0604020202020204" pitchFamily="34" charset="0"/>
              <a:buChar char="•"/>
            </a:pPr>
            <a:r>
              <a:rPr lang="ko-KR" altLang="en-US" sz="1050" dirty="0">
                <a:solidFill>
                  <a:srgbClr val="0070C0"/>
                </a:solidFill>
                <a:latin typeface="+mn-ea"/>
              </a:rPr>
              <a:t>국내외 경쟁사와의 비교 우위 경쟁력 작성</a:t>
            </a:r>
            <a:endParaRPr lang="en-US" altLang="ko-KR" sz="1050" dirty="0">
              <a:solidFill>
                <a:srgbClr val="0070C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817658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11D449D9-3589-4940-90B6-7A0218274190}"/>
              </a:ext>
            </a:extLst>
          </p:cNvPr>
          <p:cNvSpPr/>
          <p:nvPr/>
        </p:nvSpPr>
        <p:spPr>
          <a:xfrm>
            <a:off x="0" y="1"/>
            <a:ext cx="9144000" cy="5587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16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200" b="1" dirty="0">
                <a:solidFill>
                  <a:schemeClr val="tx1"/>
                </a:solidFill>
                <a:latin typeface="+mn-ea"/>
              </a:rPr>
              <a:t>Ⅲ. </a:t>
            </a:r>
            <a:r>
              <a:rPr lang="ko-KR" altLang="en-US" sz="2200" b="1" dirty="0">
                <a:solidFill>
                  <a:schemeClr val="tx1"/>
                </a:solidFill>
                <a:latin typeface="+mn-ea"/>
              </a:rPr>
              <a:t>사업모델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9F46F33C-0842-4C03-BCD3-1ED0906A71FA}"/>
              </a:ext>
            </a:extLst>
          </p:cNvPr>
          <p:cNvSpPr/>
          <p:nvPr/>
        </p:nvSpPr>
        <p:spPr>
          <a:xfrm>
            <a:off x="381000" y="665718"/>
            <a:ext cx="8763000" cy="430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0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dirty="0">
                <a:solidFill>
                  <a:schemeClr val="tx1"/>
                </a:solidFill>
                <a:latin typeface="+mj-ea"/>
                <a:ea typeface="+mj-ea"/>
              </a:rPr>
              <a:t>3. </a:t>
            </a:r>
            <a:r>
              <a:rPr lang="ko-KR" altLang="en-US" dirty="0">
                <a:solidFill>
                  <a:schemeClr val="tx1"/>
                </a:solidFill>
                <a:latin typeface="+mj-ea"/>
                <a:ea typeface="+mj-ea"/>
              </a:rPr>
              <a:t>수익모델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B5045A0E-228F-44CA-8A59-AF8E74DCE1A7}"/>
              </a:ext>
            </a:extLst>
          </p:cNvPr>
          <p:cNvSpPr/>
          <p:nvPr/>
        </p:nvSpPr>
        <p:spPr>
          <a:xfrm>
            <a:off x="143544" y="5168900"/>
            <a:ext cx="8856913" cy="1041403"/>
          </a:xfrm>
          <a:prstGeom prst="rect">
            <a:avLst/>
          </a:prstGeom>
          <a:solidFill>
            <a:schemeClr val="accent5">
              <a:lumMod val="20000"/>
              <a:lumOff val="80000"/>
              <a:alpha val="80000"/>
            </a:schemeClr>
          </a:solidFill>
          <a:ln w="12700">
            <a:solidFill>
              <a:schemeClr val="bg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700"/>
              </a:lnSpc>
            </a:pPr>
            <a:r>
              <a:rPr lang="en-US" altLang="ko-KR" sz="1050" b="1" dirty="0">
                <a:solidFill>
                  <a:srgbClr val="0070C0"/>
                </a:solidFill>
                <a:latin typeface="+mj-ea"/>
                <a:ea typeface="+mj-ea"/>
              </a:rPr>
              <a:t>[</a:t>
            </a:r>
            <a:r>
              <a:rPr lang="ko-KR" altLang="en-US" sz="1050" b="1" dirty="0">
                <a:solidFill>
                  <a:srgbClr val="0070C0"/>
                </a:solidFill>
                <a:latin typeface="+mj-ea"/>
                <a:ea typeface="+mj-ea"/>
              </a:rPr>
              <a:t>작성요령</a:t>
            </a:r>
            <a:r>
              <a:rPr lang="en-US" altLang="ko-KR" sz="1050" b="1" dirty="0">
                <a:solidFill>
                  <a:srgbClr val="0070C0"/>
                </a:solidFill>
                <a:latin typeface="+mj-ea"/>
                <a:ea typeface="+mj-ea"/>
              </a:rPr>
              <a:t>]</a:t>
            </a:r>
          </a:p>
          <a:p>
            <a:pPr marL="171450" indent="-171450">
              <a:lnSpc>
                <a:spcPts val="1700"/>
              </a:lnSpc>
              <a:buFont typeface="Arial" panose="020B0604020202020204" pitchFamily="34" charset="0"/>
              <a:buChar char="•"/>
            </a:pPr>
            <a:r>
              <a:rPr lang="ko-KR" altLang="en-US" sz="1050" dirty="0">
                <a:solidFill>
                  <a:srgbClr val="0070C0"/>
                </a:solidFill>
                <a:latin typeface="+mj-ea"/>
              </a:rPr>
              <a:t>수익모델 및 수익구조</a:t>
            </a:r>
            <a:r>
              <a:rPr lang="en-US" altLang="ko-KR" sz="1050" dirty="0">
                <a:solidFill>
                  <a:srgbClr val="0070C0"/>
                </a:solidFill>
                <a:latin typeface="+mj-ea"/>
              </a:rPr>
              <a:t>, </a:t>
            </a:r>
            <a:r>
              <a:rPr lang="ko-KR" altLang="en-US" sz="1050" dirty="0">
                <a:solidFill>
                  <a:srgbClr val="0070C0"/>
                </a:solidFill>
                <a:latin typeface="+mj-ea"/>
              </a:rPr>
              <a:t>수익창출 방안</a:t>
            </a:r>
            <a:r>
              <a:rPr lang="en-US" altLang="ko-KR" sz="1050" dirty="0">
                <a:solidFill>
                  <a:srgbClr val="0070C0"/>
                </a:solidFill>
                <a:latin typeface="+mj-ea"/>
              </a:rPr>
              <a:t>, (</a:t>
            </a:r>
            <a:r>
              <a:rPr lang="ko-KR" altLang="en-US" sz="1050" dirty="0">
                <a:solidFill>
                  <a:srgbClr val="0070C0"/>
                </a:solidFill>
                <a:latin typeface="+mj-ea"/>
              </a:rPr>
              <a:t>예상</a:t>
            </a:r>
            <a:r>
              <a:rPr lang="en-US" altLang="ko-KR" sz="1050" dirty="0">
                <a:solidFill>
                  <a:srgbClr val="0070C0"/>
                </a:solidFill>
                <a:latin typeface="+mj-ea"/>
              </a:rPr>
              <a:t>) </a:t>
            </a:r>
            <a:r>
              <a:rPr lang="ko-KR" altLang="en-US" sz="1050" dirty="0">
                <a:solidFill>
                  <a:srgbClr val="0070C0"/>
                </a:solidFill>
                <a:latin typeface="+mj-ea"/>
              </a:rPr>
              <a:t>매출 및 시장 점유율 등 작성</a:t>
            </a:r>
            <a:endParaRPr lang="en-US" altLang="ko-KR" sz="1050" dirty="0">
              <a:solidFill>
                <a:srgbClr val="0070C0"/>
              </a:solidFill>
              <a:latin typeface="+mj-ea"/>
            </a:endParaRPr>
          </a:p>
          <a:p>
            <a:pPr marL="171450" indent="-171450">
              <a:lnSpc>
                <a:spcPts val="1700"/>
              </a:lnSpc>
              <a:buFont typeface="Arial" panose="020B0604020202020204" pitchFamily="34" charset="0"/>
              <a:buChar char="•"/>
            </a:pPr>
            <a:r>
              <a:rPr lang="ko-KR" altLang="en-US" sz="1050" dirty="0">
                <a:solidFill>
                  <a:srgbClr val="0070C0"/>
                </a:solidFill>
                <a:latin typeface="+mj-ea"/>
              </a:rPr>
              <a:t>국내외 목표시장 및 타깃 고객과 그에 따른 수익창출 가능성 등 기술</a:t>
            </a:r>
          </a:p>
          <a:p>
            <a:pPr marL="171450" indent="-171450">
              <a:lnSpc>
                <a:spcPts val="1700"/>
              </a:lnSpc>
              <a:buFont typeface="Arial" panose="020B0604020202020204" pitchFamily="34" charset="0"/>
              <a:buChar char="•"/>
            </a:pPr>
            <a:r>
              <a:rPr lang="ko-KR" altLang="en-US" sz="1050" dirty="0">
                <a:solidFill>
                  <a:srgbClr val="0070C0"/>
                </a:solidFill>
                <a:latin typeface="+mj-ea"/>
              </a:rPr>
              <a:t>자금 확보 가능성 및 계획 작성</a:t>
            </a:r>
          </a:p>
        </p:txBody>
      </p:sp>
    </p:spTree>
    <p:extLst>
      <p:ext uri="{BB962C8B-B14F-4D97-AF65-F5344CB8AC3E}">
        <p14:creationId xmlns:p14="http://schemas.microsoft.com/office/powerpoint/2010/main" val="16658564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11D449D9-3589-4940-90B6-7A0218274190}"/>
              </a:ext>
            </a:extLst>
          </p:cNvPr>
          <p:cNvSpPr/>
          <p:nvPr/>
        </p:nvSpPr>
        <p:spPr>
          <a:xfrm>
            <a:off x="0" y="1"/>
            <a:ext cx="9144000" cy="5587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16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200" b="1" dirty="0">
                <a:solidFill>
                  <a:schemeClr val="tx1"/>
                </a:solidFill>
                <a:latin typeface="+mn-ea"/>
              </a:rPr>
              <a:t>Ⅳ. </a:t>
            </a:r>
            <a:r>
              <a:rPr lang="ko-KR" altLang="en-US" sz="2200" b="1" dirty="0">
                <a:solidFill>
                  <a:schemeClr val="tx1"/>
                </a:solidFill>
                <a:latin typeface="+mn-ea"/>
              </a:rPr>
              <a:t>사업화 전략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9F46F33C-0842-4C03-BCD3-1ED0906A71FA}"/>
              </a:ext>
            </a:extLst>
          </p:cNvPr>
          <p:cNvSpPr/>
          <p:nvPr/>
        </p:nvSpPr>
        <p:spPr>
          <a:xfrm>
            <a:off x="381000" y="665718"/>
            <a:ext cx="8763000" cy="430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0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dirty="0">
                <a:solidFill>
                  <a:schemeClr val="tx1"/>
                </a:solidFill>
                <a:latin typeface="+mj-ea"/>
                <a:ea typeface="+mj-ea"/>
              </a:rPr>
              <a:t>1. </a:t>
            </a:r>
            <a:r>
              <a:rPr lang="ko-KR" altLang="en-US" dirty="0">
                <a:solidFill>
                  <a:schemeClr val="tx1"/>
                </a:solidFill>
                <a:latin typeface="+mj-ea"/>
                <a:ea typeface="+mj-ea"/>
              </a:rPr>
              <a:t>국내외 사업화 세부전략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B5045A0E-228F-44CA-8A59-AF8E74DCE1A7}"/>
              </a:ext>
            </a:extLst>
          </p:cNvPr>
          <p:cNvSpPr/>
          <p:nvPr/>
        </p:nvSpPr>
        <p:spPr>
          <a:xfrm>
            <a:off x="143544" y="5168900"/>
            <a:ext cx="8856913" cy="1041403"/>
          </a:xfrm>
          <a:prstGeom prst="rect">
            <a:avLst/>
          </a:prstGeom>
          <a:solidFill>
            <a:schemeClr val="accent5">
              <a:lumMod val="20000"/>
              <a:lumOff val="80000"/>
              <a:alpha val="80000"/>
            </a:schemeClr>
          </a:solidFill>
          <a:ln w="12700">
            <a:solidFill>
              <a:schemeClr val="bg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700"/>
              </a:lnSpc>
            </a:pPr>
            <a:r>
              <a:rPr lang="en-US" altLang="ko-KR" sz="1050" b="1" dirty="0">
                <a:solidFill>
                  <a:srgbClr val="0070C0"/>
                </a:solidFill>
                <a:latin typeface="+mj-ea"/>
                <a:ea typeface="+mj-ea"/>
              </a:rPr>
              <a:t>[</a:t>
            </a:r>
            <a:r>
              <a:rPr lang="ko-KR" altLang="en-US" sz="1050" b="1" dirty="0">
                <a:solidFill>
                  <a:srgbClr val="0070C0"/>
                </a:solidFill>
                <a:latin typeface="+mj-ea"/>
                <a:ea typeface="+mj-ea"/>
              </a:rPr>
              <a:t>작성요령</a:t>
            </a:r>
            <a:r>
              <a:rPr lang="en-US" altLang="ko-KR" sz="1050" b="1" dirty="0">
                <a:solidFill>
                  <a:srgbClr val="0070C0"/>
                </a:solidFill>
                <a:latin typeface="+mj-ea"/>
                <a:ea typeface="+mj-ea"/>
              </a:rPr>
              <a:t>]</a:t>
            </a:r>
          </a:p>
          <a:p>
            <a:pPr marL="171450" indent="-171450">
              <a:lnSpc>
                <a:spcPts val="1700"/>
              </a:lnSpc>
              <a:buFont typeface="Arial" panose="020B0604020202020204" pitchFamily="34" charset="0"/>
              <a:buChar char="•"/>
            </a:pPr>
            <a:r>
              <a:rPr lang="ko-KR" altLang="en-US" sz="1050" dirty="0">
                <a:solidFill>
                  <a:srgbClr val="0070C0"/>
                </a:solidFill>
                <a:latin typeface="+mj-ea"/>
                <a:ea typeface="+mj-ea"/>
              </a:rPr>
              <a:t>프로그램을 통한 사업화 전략 </a:t>
            </a:r>
            <a:r>
              <a:rPr lang="en-US" altLang="ko-KR" sz="1050" dirty="0">
                <a:solidFill>
                  <a:srgbClr val="0070C0"/>
                </a:solidFill>
                <a:latin typeface="+mj-ea"/>
                <a:ea typeface="+mj-ea"/>
              </a:rPr>
              <a:t>(</a:t>
            </a:r>
            <a:r>
              <a:rPr lang="ko-KR" altLang="en-US" sz="1050" dirty="0">
                <a:solidFill>
                  <a:srgbClr val="0070C0"/>
                </a:solidFill>
                <a:latin typeface="+mj-ea"/>
                <a:ea typeface="+mj-ea"/>
              </a:rPr>
              <a:t>발전 가능성</a:t>
            </a:r>
            <a:r>
              <a:rPr lang="en-US" altLang="ko-KR" sz="1050" dirty="0">
                <a:solidFill>
                  <a:srgbClr val="0070C0"/>
                </a:solidFill>
                <a:latin typeface="+mj-ea"/>
                <a:ea typeface="+mj-ea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7255398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11D449D9-3589-4940-90B6-7A0218274190}"/>
              </a:ext>
            </a:extLst>
          </p:cNvPr>
          <p:cNvSpPr/>
          <p:nvPr/>
        </p:nvSpPr>
        <p:spPr>
          <a:xfrm>
            <a:off x="0" y="1"/>
            <a:ext cx="9144000" cy="5587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16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200" b="1" dirty="0">
                <a:solidFill>
                  <a:schemeClr val="tx1"/>
                </a:solidFill>
                <a:latin typeface="+mn-ea"/>
              </a:rPr>
              <a:t>Ⅳ. </a:t>
            </a:r>
            <a:r>
              <a:rPr lang="ko-KR" altLang="en-US" sz="2200" b="1" dirty="0">
                <a:solidFill>
                  <a:schemeClr val="tx1"/>
                </a:solidFill>
                <a:latin typeface="+mn-ea"/>
              </a:rPr>
              <a:t>사업화 전략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9F46F33C-0842-4C03-BCD3-1ED0906A71FA}"/>
              </a:ext>
            </a:extLst>
          </p:cNvPr>
          <p:cNvSpPr/>
          <p:nvPr/>
        </p:nvSpPr>
        <p:spPr>
          <a:xfrm>
            <a:off x="381000" y="665718"/>
            <a:ext cx="8763000" cy="430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0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dirty="0">
                <a:solidFill>
                  <a:schemeClr val="tx1"/>
                </a:solidFill>
                <a:latin typeface="+mj-ea"/>
                <a:ea typeface="+mj-ea"/>
              </a:rPr>
              <a:t>2. </a:t>
            </a:r>
            <a:r>
              <a:rPr lang="ko-KR" altLang="en-US" dirty="0">
                <a:solidFill>
                  <a:schemeClr val="tx1"/>
                </a:solidFill>
                <a:latin typeface="+mj-ea"/>
                <a:ea typeface="+mj-ea"/>
              </a:rPr>
              <a:t>세부 추진계획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B5045A0E-228F-44CA-8A59-AF8E74DCE1A7}"/>
              </a:ext>
            </a:extLst>
          </p:cNvPr>
          <p:cNvSpPr/>
          <p:nvPr/>
        </p:nvSpPr>
        <p:spPr>
          <a:xfrm>
            <a:off x="143544" y="5168900"/>
            <a:ext cx="8856913" cy="1041403"/>
          </a:xfrm>
          <a:prstGeom prst="rect">
            <a:avLst/>
          </a:prstGeom>
          <a:solidFill>
            <a:schemeClr val="accent5">
              <a:lumMod val="20000"/>
              <a:lumOff val="80000"/>
              <a:alpha val="80000"/>
            </a:schemeClr>
          </a:solidFill>
          <a:ln w="12700">
            <a:solidFill>
              <a:schemeClr val="bg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700"/>
              </a:lnSpc>
            </a:pPr>
            <a:r>
              <a:rPr lang="en-US" altLang="ko-KR" sz="1050" b="1" dirty="0">
                <a:solidFill>
                  <a:srgbClr val="0070C0"/>
                </a:solidFill>
                <a:latin typeface="+mj-ea"/>
                <a:ea typeface="+mj-ea"/>
              </a:rPr>
              <a:t>[</a:t>
            </a:r>
            <a:r>
              <a:rPr lang="ko-KR" altLang="en-US" sz="1050" b="1" dirty="0">
                <a:solidFill>
                  <a:srgbClr val="0070C0"/>
                </a:solidFill>
                <a:latin typeface="+mj-ea"/>
                <a:ea typeface="+mj-ea"/>
              </a:rPr>
              <a:t>작성요령</a:t>
            </a:r>
            <a:r>
              <a:rPr lang="en-US" altLang="ko-KR" sz="1050" b="1" dirty="0">
                <a:solidFill>
                  <a:srgbClr val="0070C0"/>
                </a:solidFill>
                <a:latin typeface="+mj-ea"/>
                <a:ea typeface="+mj-ea"/>
              </a:rPr>
              <a:t>]</a:t>
            </a:r>
          </a:p>
          <a:p>
            <a:pPr marL="171450" indent="-171450">
              <a:lnSpc>
                <a:spcPts val="1700"/>
              </a:lnSpc>
              <a:buFont typeface="Arial" panose="020B0604020202020204" pitchFamily="34" charset="0"/>
              <a:buChar char="•"/>
            </a:pPr>
            <a:r>
              <a:rPr lang="en-US" altLang="ko-KR" sz="1050" dirty="0">
                <a:solidFill>
                  <a:srgbClr val="0070C0"/>
                </a:solidFill>
                <a:latin typeface="+mj-ea"/>
                <a:ea typeface="+mj-ea"/>
              </a:rPr>
              <a:t>2024</a:t>
            </a:r>
            <a:r>
              <a:rPr lang="ko-KR" altLang="en-US" sz="1050" dirty="0">
                <a:solidFill>
                  <a:srgbClr val="0070C0"/>
                </a:solidFill>
                <a:latin typeface="+mj-ea"/>
                <a:ea typeface="+mj-ea"/>
              </a:rPr>
              <a:t>년도</a:t>
            </a:r>
            <a:r>
              <a:rPr lang="en-US" altLang="ko-KR" sz="1050" dirty="0">
                <a:solidFill>
                  <a:srgbClr val="0070C0"/>
                </a:solidFill>
                <a:latin typeface="+mj-ea"/>
                <a:ea typeface="+mj-ea"/>
              </a:rPr>
              <a:t> </a:t>
            </a:r>
            <a:r>
              <a:rPr lang="ko-KR" altLang="en-US" sz="1050" dirty="0">
                <a:solidFill>
                  <a:srgbClr val="0070C0"/>
                </a:solidFill>
                <a:latin typeface="+mj-ea"/>
                <a:ea typeface="+mj-ea"/>
              </a:rPr>
              <a:t>사업화 추진계획</a:t>
            </a:r>
          </a:p>
        </p:txBody>
      </p:sp>
    </p:spTree>
    <p:extLst>
      <p:ext uri="{BB962C8B-B14F-4D97-AF65-F5344CB8AC3E}">
        <p14:creationId xmlns:p14="http://schemas.microsoft.com/office/powerpoint/2010/main" val="34225293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11D449D9-3589-4940-90B6-7A0218274190}"/>
              </a:ext>
            </a:extLst>
          </p:cNvPr>
          <p:cNvSpPr/>
          <p:nvPr/>
        </p:nvSpPr>
        <p:spPr>
          <a:xfrm>
            <a:off x="0" y="1"/>
            <a:ext cx="9144000" cy="5587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16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200" b="1" dirty="0">
                <a:solidFill>
                  <a:schemeClr val="tx1"/>
                </a:solidFill>
                <a:latin typeface="+mn-ea"/>
              </a:rPr>
              <a:t>Ⅳ. </a:t>
            </a:r>
            <a:r>
              <a:rPr lang="ko-KR" altLang="en-US" sz="2200" b="1" dirty="0">
                <a:solidFill>
                  <a:schemeClr val="tx1"/>
                </a:solidFill>
                <a:latin typeface="+mn-ea"/>
              </a:rPr>
              <a:t>사업화 전략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9F46F33C-0842-4C03-BCD3-1ED0906A71FA}"/>
              </a:ext>
            </a:extLst>
          </p:cNvPr>
          <p:cNvSpPr/>
          <p:nvPr/>
        </p:nvSpPr>
        <p:spPr>
          <a:xfrm>
            <a:off x="381000" y="665718"/>
            <a:ext cx="8763000" cy="430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0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dirty="0">
                <a:solidFill>
                  <a:schemeClr val="tx1"/>
                </a:solidFill>
                <a:latin typeface="+mj-ea"/>
                <a:ea typeface="+mj-ea"/>
              </a:rPr>
              <a:t>3. </a:t>
            </a:r>
            <a:r>
              <a:rPr lang="ko-KR" altLang="en-US" dirty="0">
                <a:solidFill>
                  <a:schemeClr val="tx1"/>
                </a:solidFill>
                <a:latin typeface="+mj-ea"/>
                <a:ea typeface="+mj-ea"/>
              </a:rPr>
              <a:t>성과목표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B5045A0E-228F-44CA-8A59-AF8E74DCE1A7}"/>
              </a:ext>
            </a:extLst>
          </p:cNvPr>
          <p:cNvSpPr/>
          <p:nvPr/>
        </p:nvSpPr>
        <p:spPr>
          <a:xfrm>
            <a:off x="143544" y="5168900"/>
            <a:ext cx="8856913" cy="1041403"/>
          </a:xfrm>
          <a:prstGeom prst="rect">
            <a:avLst/>
          </a:prstGeom>
          <a:solidFill>
            <a:schemeClr val="accent5">
              <a:lumMod val="20000"/>
              <a:lumOff val="80000"/>
              <a:alpha val="80000"/>
            </a:schemeClr>
          </a:solidFill>
          <a:ln w="12700">
            <a:solidFill>
              <a:schemeClr val="bg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700"/>
              </a:lnSpc>
            </a:pPr>
            <a:r>
              <a:rPr lang="en-US" altLang="ko-KR" sz="1050" b="1" dirty="0">
                <a:solidFill>
                  <a:srgbClr val="0070C0"/>
                </a:solidFill>
                <a:latin typeface="+mj-ea"/>
                <a:ea typeface="+mj-ea"/>
              </a:rPr>
              <a:t>[</a:t>
            </a:r>
            <a:r>
              <a:rPr lang="ko-KR" altLang="en-US" sz="1050" b="1" dirty="0">
                <a:solidFill>
                  <a:srgbClr val="0070C0"/>
                </a:solidFill>
                <a:latin typeface="+mj-ea"/>
                <a:ea typeface="+mj-ea"/>
              </a:rPr>
              <a:t>작성요령</a:t>
            </a:r>
            <a:r>
              <a:rPr lang="en-US" altLang="ko-KR" sz="1050" b="1" dirty="0">
                <a:solidFill>
                  <a:srgbClr val="0070C0"/>
                </a:solidFill>
                <a:latin typeface="+mj-ea"/>
                <a:ea typeface="+mj-ea"/>
              </a:rPr>
              <a:t>]</a:t>
            </a:r>
          </a:p>
          <a:p>
            <a:pPr marL="171450" indent="-171450">
              <a:lnSpc>
                <a:spcPts val="1700"/>
              </a:lnSpc>
              <a:buFont typeface="Arial" panose="020B0604020202020204" pitchFamily="34" charset="0"/>
              <a:buChar char="•"/>
            </a:pPr>
            <a:r>
              <a:rPr lang="ko-KR" altLang="en-US" sz="1050" dirty="0">
                <a:solidFill>
                  <a:srgbClr val="0070C0"/>
                </a:solidFill>
                <a:latin typeface="+mj-ea"/>
                <a:ea typeface="+mj-ea"/>
              </a:rPr>
              <a:t>본 프로그램 참여기간 내 달성하고자 하는 목표 </a:t>
            </a:r>
            <a:r>
              <a:rPr lang="en-US" altLang="ko-KR" sz="1050" dirty="0">
                <a:solidFill>
                  <a:srgbClr val="0070C0"/>
                </a:solidFill>
                <a:latin typeface="+mj-ea"/>
                <a:ea typeface="+mj-ea"/>
              </a:rPr>
              <a:t>(</a:t>
            </a:r>
            <a:r>
              <a:rPr lang="ko-KR" altLang="en-US" sz="1050" dirty="0">
                <a:solidFill>
                  <a:srgbClr val="0070C0"/>
                </a:solidFill>
                <a:latin typeface="+mj-ea"/>
                <a:ea typeface="+mj-ea"/>
              </a:rPr>
              <a:t>매출액</a:t>
            </a:r>
            <a:r>
              <a:rPr lang="en-US" altLang="ko-KR" sz="1050" dirty="0">
                <a:solidFill>
                  <a:srgbClr val="0070C0"/>
                </a:solidFill>
                <a:latin typeface="+mj-ea"/>
                <a:ea typeface="+mj-ea"/>
              </a:rPr>
              <a:t>, </a:t>
            </a:r>
            <a:r>
              <a:rPr lang="ko-KR" altLang="en-US" sz="1050" dirty="0">
                <a:solidFill>
                  <a:srgbClr val="0070C0"/>
                </a:solidFill>
                <a:latin typeface="+mj-ea"/>
                <a:ea typeface="+mj-ea"/>
              </a:rPr>
              <a:t>신규 고용 창출</a:t>
            </a:r>
            <a:r>
              <a:rPr lang="en-US" altLang="ko-KR" sz="1050" dirty="0">
                <a:solidFill>
                  <a:srgbClr val="0070C0"/>
                </a:solidFill>
                <a:latin typeface="+mj-ea"/>
                <a:ea typeface="+mj-ea"/>
              </a:rPr>
              <a:t>, </a:t>
            </a:r>
            <a:r>
              <a:rPr lang="ko-KR" altLang="en-US" sz="1050" dirty="0">
                <a:solidFill>
                  <a:srgbClr val="0070C0"/>
                </a:solidFill>
                <a:latin typeface="+mj-ea"/>
                <a:ea typeface="+mj-ea"/>
              </a:rPr>
              <a:t>투자유치 금액 등</a:t>
            </a:r>
            <a:r>
              <a:rPr lang="en-US" altLang="ko-KR" sz="1050" dirty="0">
                <a:solidFill>
                  <a:srgbClr val="0070C0"/>
                </a:solidFill>
                <a:latin typeface="+mj-ea"/>
                <a:ea typeface="+mj-ea"/>
              </a:rPr>
              <a:t>)</a:t>
            </a:r>
          </a:p>
          <a:p>
            <a:pPr marL="171450" indent="-171450">
              <a:lnSpc>
                <a:spcPts val="1700"/>
              </a:lnSpc>
              <a:buFont typeface="Arial" panose="020B0604020202020204" pitchFamily="34" charset="0"/>
              <a:buChar char="•"/>
            </a:pPr>
            <a:r>
              <a:rPr lang="ko-KR" altLang="en-US" sz="1050" dirty="0" err="1">
                <a:solidFill>
                  <a:srgbClr val="0070C0"/>
                </a:solidFill>
                <a:latin typeface="+mj-ea"/>
                <a:ea typeface="+mj-ea"/>
              </a:rPr>
              <a:t>정량목표</a:t>
            </a:r>
            <a:r>
              <a:rPr lang="en-US" altLang="ko-KR" sz="1050" dirty="0">
                <a:solidFill>
                  <a:srgbClr val="0070C0"/>
                </a:solidFill>
                <a:latin typeface="+mj-ea"/>
                <a:ea typeface="+mj-ea"/>
              </a:rPr>
              <a:t>, </a:t>
            </a:r>
            <a:r>
              <a:rPr lang="ko-KR" altLang="en-US" sz="1050" dirty="0" err="1">
                <a:solidFill>
                  <a:srgbClr val="0070C0"/>
                </a:solidFill>
                <a:latin typeface="+mj-ea"/>
                <a:ea typeface="+mj-ea"/>
              </a:rPr>
              <a:t>정성목표</a:t>
            </a:r>
            <a:r>
              <a:rPr lang="ko-KR" altLang="en-US" sz="1050" dirty="0">
                <a:solidFill>
                  <a:srgbClr val="0070C0"/>
                </a:solidFill>
                <a:latin typeface="+mj-ea"/>
                <a:ea typeface="+mj-ea"/>
              </a:rPr>
              <a:t> 모두 작성</a:t>
            </a:r>
            <a:endParaRPr lang="en-US" altLang="ko-KR" sz="1050" dirty="0">
              <a:solidFill>
                <a:srgbClr val="0070C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7459749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11D449D9-3589-4940-90B6-7A0218274190}"/>
              </a:ext>
            </a:extLst>
          </p:cNvPr>
          <p:cNvSpPr/>
          <p:nvPr/>
        </p:nvSpPr>
        <p:spPr>
          <a:xfrm>
            <a:off x="0" y="1"/>
            <a:ext cx="9144000" cy="5587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16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200" b="1" dirty="0">
                <a:solidFill>
                  <a:schemeClr val="tx1"/>
                </a:solidFill>
                <a:latin typeface="+mn-ea"/>
              </a:rPr>
              <a:t>Ⅳ. </a:t>
            </a:r>
            <a:r>
              <a:rPr lang="ko-KR" altLang="en-US" sz="2200" b="1" dirty="0">
                <a:solidFill>
                  <a:schemeClr val="tx1"/>
                </a:solidFill>
                <a:latin typeface="+mn-ea"/>
              </a:rPr>
              <a:t>사업화 전략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9F46F33C-0842-4C03-BCD3-1ED0906A71FA}"/>
              </a:ext>
            </a:extLst>
          </p:cNvPr>
          <p:cNvSpPr/>
          <p:nvPr/>
        </p:nvSpPr>
        <p:spPr>
          <a:xfrm>
            <a:off x="381000" y="665718"/>
            <a:ext cx="8763000" cy="430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0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dirty="0">
                <a:solidFill>
                  <a:schemeClr val="tx1"/>
                </a:solidFill>
                <a:latin typeface="+mj-ea"/>
                <a:ea typeface="+mj-ea"/>
              </a:rPr>
              <a:t>4. </a:t>
            </a:r>
            <a:r>
              <a:rPr lang="ko-KR" altLang="en-US" dirty="0" err="1">
                <a:solidFill>
                  <a:schemeClr val="tx1"/>
                </a:solidFill>
                <a:latin typeface="+mj-ea"/>
                <a:ea typeface="+mj-ea"/>
              </a:rPr>
              <a:t>사업화자금</a:t>
            </a:r>
            <a:r>
              <a:rPr lang="ko-KR" altLang="en-US" dirty="0">
                <a:solidFill>
                  <a:schemeClr val="tx1"/>
                </a:solidFill>
                <a:latin typeface="+mj-ea"/>
                <a:ea typeface="+mj-ea"/>
              </a:rPr>
              <a:t> 활용 계획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B5045A0E-228F-44CA-8A59-AF8E74DCE1A7}"/>
              </a:ext>
            </a:extLst>
          </p:cNvPr>
          <p:cNvSpPr/>
          <p:nvPr/>
        </p:nvSpPr>
        <p:spPr>
          <a:xfrm>
            <a:off x="143544" y="5168900"/>
            <a:ext cx="8856913" cy="1041403"/>
          </a:xfrm>
          <a:prstGeom prst="rect">
            <a:avLst/>
          </a:prstGeom>
          <a:solidFill>
            <a:schemeClr val="accent5">
              <a:lumMod val="20000"/>
              <a:lumOff val="80000"/>
              <a:alpha val="80000"/>
            </a:schemeClr>
          </a:solidFill>
          <a:ln w="12700">
            <a:solidFill>
              <a:schemeClr val="bg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700"/>
              </a:lnSpc>
            </a:pPr>
            <a:r>
              <a:rPr lang="en-US" altLang="ko-KR" sz="1050" b="1" dirty="0">
                <a:solidFill>
                  <a:srgbClr val="0070C0"/>
                </a:solidFill>
                <a:latin typeface="+mn-ea"/>
              </a:rPr>
              <a:t>[</a:t>
            </a:r>
            <a:r>
              <a:rPr lang="ko-KR" altLang="en-US" sz="1050" b="1" dirty="0">
                <a:solidFill>
                  <a:srgbClr val="0070C0"/>
                </a:solidFill>
                <a:latin typeface="+mn-ea"/>
              </a:rPr>
              <a:t>작성요령</a:t>
            </a:r>
            <a:r>
              <a:rPr lang="en-US" altLang="ko-KR" sz="1050" b="1" dirty="0">
                <a:solidFill>
                  <a:srgbClr val="0070C0"/>
                </a:solidFill>
                <a:latin typeface="+mn-ea"/>
              </a:rPr>
              <a:t>]</a:t>
            </a:r>
          </a:p>
          <a:p>
            <a:pPr marL="171450" indent="-171450">
              <a:lnSpc>
                <a:spcPts val="1700"/>
              </a:lnSpc>
              <a:buFont typeface="Arial" panose="020B0604020202020204" pitchFamily="34" charset="0"/>
              <a:buChar char="•"/>
            </a:pPr>
            <a:r>
              <a:rPr lang="ko-KR" altLang="en-US" sz="1050" dirty="0">
                <a:solidFill>
                  <a:srgbClr val="0070C0"/>
                </a:solidFill>
                <a:latin typeface="+mn-ea"/>
              </a:rPr>
              <a:t>본 프로그램 사업화 자금 활용 계획</a:t>
            </a:r>
            <a:endParaRPr lang="en-US" altLang="ko-KR" sz="1050" dirty="0">
              <a:solidFill>
                <a:srgbClr val="0070C0"/>
              </a:solidFill>
              <a:latin typeface="+mn-ea"/>
            </a:endParaRPr>
          </a:p>
          <a:p>
            <a:pPr marL="171450" indent="-171450">
              <a:lnSpc>
                <a:spcPts val="1700"/>
              </a:lnSpc>
              <a:buFont typeface="Arial" panose="020B0604020202020204" pitchFamily="34" charset="0"/>
              <a:buChar char="•"/>
            </a:pPr>
            <a:r>
              <a:rPr lang="ko-KR" altLang="en-US" sz="1050" dirty="0">
                <a:solidFill>
                  <a:srgbClr val="0070C0"/>
                </a:solidFill>
                <a:latin typeface="+mn-ea"/>
              </a:rPr>
              <a:t>국고보조금 </a:t>
            </a:r>
            <a:r>
              <a:rPr lang="en-US" altLang="ko-KR" sz="1050" dirty="0">
                <a:solidFill>
                  <a:srgbClr val="0070C0"/>
                </a:solidFill>
                <a:latin typeface="+mn-ea"/>
              </a:rPr>
              <a:t>65</a:t>
            </a:r>
            <a:r>
              <a:rPr lang="ko-KR" altLang="en-US" sz="1050" dirty="0">
                <a:solidFill>
                  <a:srgbClr val="0070C0"/>
                </a:solidFill>
                <a:latin typeface="+mn-ea"/>
              </a:rPr>
              <a:t>백만원 </a:t>
            </a:r>
            <a:r>
              <a:rPr lang="en-US" altLang="ko-KR" sz="1050" dirty="0">
                <a:solidFill>
                  <a:srgbClr val="0070C0"/>
                </a:solidFill>
                <a:latin typeface="+mn-ea"/>
              </a:rPr>
              <a:t>+ </a:t>
            </a:r>
            <a:r>
              <a:rPr lang="ko-KR" altLang="en-US" sz="1050" dirty="0" err="1">
                <a:solidFill>
                  <a:srgbClr val="0070C0"/>
                </a:solidFill>
                <a:latin typeface="+mn-ea"/>
              </a:rPr>
              <a:t>자부담금</a:t>
            </a:r>
            <a:r>
              <a:rPr lang="ko-KR" altLang="en-US" sz="1050" dirty="0">
                <a:solidFill>
                  <a:srgbClr val="0070C0"/>
                </a:solidFill>
                <a:latin typeface="+mn-ea"/>
              </a:rPr>
              <a:t> </a:t>
            </a:r>
            <a:r>
              <a:rPr lang="en-US" altLang="ko-KR" sz="1050" dirty="0">
                <a:solidFill>
                  <a:srgbClr val="0070C0"/>
                </a:solidFill>
                <a:latin typeface="+mn-ea"/>
              </a:rPr>
              <a:t>13</a:t>
            </a:r>
            <a:r>
              <a:rPr lang="ko-KR" altLang="en-US" sz="1050" dirty="0">
                <a:solidFill>
                  <a:srgbClr val="0070C0"/>
                </a:solidFill>
                <a:latin typeface="+mn-ea"/>
              </a:rPr>
              <a:t>백만원 </a:t>
            </a:r>
            <a:r>
              <a:rPr lang="en-US" altLang="ko-KR" sz="1050" dirty="0">
                <a:solidFill>
                  <a:srgbClr val="0070C0"/>
                </a:solidFill>
                <a:latin typeface="+mn-ea"/>
              </a:rPr>
              <a:t>= 78</a:t>
            </a:r>
            <a:r>
              <a:rPr lang="ko-KR" altLang="en-US" sz="1050" dirty="0">
                <a:solidFill>
                  <a:srgbClr val="0070C0"/>
                </a:solidFill>
                <a:latin typeface="+mn-ea"/>
              </a:rPr>
              <a:t>백만원</a:t>
            </a:r>
          </a:p>
        </p:txBody>
      </p:sp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F1B603FF-00CE-47E0-81C1-763755BC3B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5538235"/>
              </p:ext>
            </p:extLst>
          </p:nvPr>
        </p:nvGraphicFramePr>
        <p:xfrm>
          <a:off x="342601" y="1172204"/>
          <a:ext cx="8589310" cy="3466920"/>
        </p:xfrm>
        <a:graphic>
          <a:graphicData uri="http://schemas.openxmlformats.org/drawingml/2006/table">
            <a:tbl>
              <a:tblPr/>
              <a:tblGrid>
                <a:gridCol w="1684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485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6353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구분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세부내역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(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산출근거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)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금액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(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원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)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210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1200" b="0" dirty="0">
                          <a:latin typeface="+mj-ea"/>
                          <a:ea typeface="+mj-ea"/>
                        </a:rPr>
                        <a:t>인건비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1" kern="0" spc="0" dirty="0">
                          <a:solidFill>
                            <a:srgbClr val="0000FF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직원 인건비</a:t>
                      </a:r>
                      <a:r>
                        <a:rPr lang="en-US" altLang="ko-KR" sz="1200" b="0" i="1" kern="0" spc="0" dirty="0">
                          <a:solidFill>
                            <a:srgbClr val="0000FF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200" b="0" i="1" kern="0" spc="0" dirty="0">
                          <a:solidFill>
                            <a:srgbClr val="0000FF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월 </a:t>
                      </a:r>
                      <a:r>
                        <a:rPr lang="en-US" altLang="ko-KR" sz="1200" b="0" i="1" kern="0" spc="0" dirty="0">
                          <a:solidFill>
                            <a:srgbClr val="0000FF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00</a:t>
                      </a:r>
                      <a:r>
                        <a:rPr lang="ko-KR" altLang="en-US" sz="1200" b="0" i="1" kern="0" spc="0" dirty="0">
                          <a:solidFill>
                            <a:srgbClr val="0000FF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천원</a:t>
                      </a:r>
                      <a:r>
                        <a:rPr lang="en-US" altLang="ko-KR" sz="1200" b="0" i="1" kern="0" spc="0" dirty="0">
                          <a:solidFill>
                            <a:srgbClr val="0000FF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X7</a:t>
                      </a:r>
                      <a:r>
                        <a:rPr lang="ko-KR" altLang="en-US" sz="1200" b="0" i="1" kern="0" spc="0" dirty="0">
                          <a:solidFill>
                            <a:srgbClr val="0000FF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개월</a:t>
                      </a:r>
                      <a:r>
                        <a:rPr lang="en-US" altLang="ko-KR" sz="1200" b="0" i="1" kern="0" spc="0" dirty="0">
                          <a:solidFill>
                            <a:srgbClr val="0000FF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X2</a:t>
                      </a:r>
                      <a:r>
                        <a:rPr lang="ko-KR" altLang="en-US" sz="1200" b="0" i="1" kern="0" spc="0" dirty="0">
                          <a:solidFill>
                            <a:srgbClr val="0000FF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인</a:t>
                      </a:r>
                      <a:r>
                        <a:rPr lang="en-US" altLang="ko-KR" sz="1200" b="0" i="1" kern="0" spc="0" dirty="0">
                          <a:solidFill>
                            <a:srgbClr val="0000FF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)</a:t>
                      </a:r>
                      <a:endParaRPr lang="ko-KR" altLang="en-US" sz="1200" b="0" i="1" kern="0" spc="0" dirty="0">
                        <a:solidFill>
                          <a:srgbClr val="0000FF"/>
                        </a:solidFill>
                        <a:effectLst/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i="1" kern="0" spc="0" dirty="0">
                        <a:solidFill>
                          <a:srgbClr val="0000FF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210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홍보마케팅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1" kern="0" spc="0" dirty="0">
                          <a:solidFill>
                            <a:srgbClr val="0000FF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SNS </a:t>
                      </a:r>
                      <a:r>
                        <a:rPr lang="ko-KR" altLang="en-US" sz="1200" b="0" i="1" kern="0" spc="0" dirty="0">
                          <a:solidFill>
                            <a:srgbClr val="0000FF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마케팅을 위한 광고비 </a:t>
                      </a:r>
                      <a:r>
                        <a:rPr lang="en-US" altLang="ko-KR" sz="1200" b="0" i="1" kern="0" spc="0" dirty="0">
                          <a:solidFill>
                            <a:srgbClr val="0000FF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200" b="0" i="1" kern="0" spc="0" dirty="0">
                          <a:solidFill>
                            <a:srgbClr val="0000FF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월 </a:t>
                      </a:r>
                      <a:r>
                        <a:rPr lang="en-US" altLang="ko-KR" sz="1200" b="0" i="1" kern="0" spc="0" dirty="0">
                          <a:solidFill>
                            <a:srgbClr val="0000FF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00</a:t>
                      </a:r>
                      <a:r>
                        <a:rPr lang="ko-KR" altLang="en-US" sz="1200" b="0" i="1" kern="0" spc="0" dirty="0">
                          <a:solidFill>
                            <a:srgbClr val="0000FF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천원</a:t>
                      </a:r>
                      <a:r>
                        <a:rPr lang="en-US" altLang="ko-KR" sz="1200" b="0" i="1" kern="0" spc="0" dirty="0">
                          <a:solidFill>
                            <a:srgbClr val="0000FF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X4</a:t>
                      </a:r>
                      <a:r>
                        <a:rPr lang="ko-KR" altLang="en-US" sz="1200" b="0" i="1" kern="0" spc="0" dirty="0">
                          <a:solidFill>
                            <a:srgbClr val="0000FF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개월</a:t>
                      </a:r>
                      <a:r>
                        <a:rPr lang="en-US" altLang="ko-KR" sz="1200" b="0" i="1" kern="0" spc="0" dirty="0">
                          <a:solidFill>
                            <a:srgbClr val="0000FF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)</a:t>
                      </a:r>
                      <a:endParaRPr lang="ko-KR" altLang="en-US" sz="1200" b="0" i="1" kern="0" spc="0" dirty="0">
                        <a:solidFill>
                          <a:srgbClr val="0000FF"/>
                        </a:solidFill>
                        <a:effectLst/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i="1" kern="0" spc="0" dirty="0">
                        <a:solidFill>
                          <a:srgbClr val="0000FF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3105690"/>
                  </a:ext>
                </a:extLst>
              </a:tr>
              <a:tr h="39210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1200" b="0" dirty="0">
                          <a:latin typeface="+mj-ea"/>
                          <a:ea typeface="+mj-ea"/>
                        </a:rPr>
                        <a:t>앱 개발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1" kern="0" spc="0" dirty="0">
                          <a:solidFill>
                            <a:srgbClr val="0000FF"/>
                          </a:solidFill>
                          <a:effectLst/>
                          <a:latin typeface="+mj-ea"/>
                          <a:ea typeface="+mj-ea"/>
                        </a:rPr>
                        <a:t>앱 개발 외주용역비 </a:t>
                      </a:r>
                      <a:r>
                        <a:rPr lang="en-US" altLang="ko-KR" sz="1200" b="0" i="1" kern="0" spc="0" dirty="0">
                          <a:solidFill>
                            <a:srgbClr val="0000FF"/>
                          </a:solidFill>
                          <a:effectLst/>
                          <a:latin typeface="+mj-ea"/>
                          <a:ea typeface="+mj-ea"/>
                        </a:rPr>
                        <a:t>(00</a:t>
                      </a:r>
                      <a:r>
                        <a:rPr lang="ko-KR" altLang="en-US" sz="1200" b="0" i="1" kern="0" spc="0" dirty="0">
                          <a:solidFill>
                            <a:srgbClr val="0000FF"/>
                          </a:solidFill>
                          <a:effectLst/>
                          <a:latin typeface="+mj-ea"/>
                          <a:ea typeface="+mj-ea"/>
                        </a:rPr>
                        <a:t>천원</a:t>
                      </a:r>
                      <a:r>
                        <a:rPr lang="en-US" altLang="ko-KR" sz="1200" b="0" i="1" kern="0" spc="0" dirty="0">
                          <a:solidFill>
                            <a:srgbClr val="0000FF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X1</a:t>
                      </a:r>
                      <a:r>
                        <a:rPr lang="ko-KR" altLang="en-US" sz="1200" b="0" i="1" kern="0" spc="0" dirty="0">
                          <a:solidFill>
                            <a:srgbClr val="0000FF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회</a:t>
                      </a:r>
                      <a:r>
                        <a:rPr lang="en-US" altLang="ko-KR" sz="1200" b="0" i="1" kern="0" spc="0" dirty="0">
                          <a:solidFill>
                            <a:srgbClr val="0000FF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)</a:t>
                      </a:r>
                      <a:endParaRPr lang="ko-KR" altLang="en-US" sz="1200" b="0" i="1" kern="0" spc="0" dirty="0">
                        <a:solidFill>
                          <a:srgbClr val="0000FF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i="1" kern="0" spc="0" dirty="0">
                        <a:solidFill>
                          <a:srgbClr val="0000FF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537959"/>
                  </a:ext>
                </a:extLst>
              </a:tr>
              <a:tr h="38176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i="1" kern="0" spc="0" dirty="0">
                        <a:solidFill>
                          <a:srgbClr val="0000FF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i="1" kern="0" spc="0" dirty="0">
                        <a:solidFill>
                          <a:srgbClr val="0000FF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76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i="1" kern="0" spc="0" dirty="0">
                        <a:solidFill>
                          <a:srgbClr val="0000FF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i="1" kern="0" spc="0" dirty="0">
                        <a:solidFill>
                          <a:srgbClr val="0000FF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76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i="1" kern="0" spc="0" dirty="0">
                        <a:solidFill>
                          <a:srgbClr val="0000FF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i="1" kern="0" spc="0" dirty="0">
                        <a:solidFill>
                          <a:srgbClr val="0000FF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768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1200" b="0" i="0" dirty="0">
                          <a:latin typeface="+mj-ea"/>
                          <a:ea typeface="+mj-ea"/>
                        </a:rPr>
                        <a:t>합계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i="1" kern="0" spc="0" dirty="0">
                        <a:solidFill>
                          <a:srgbClr val="0000FF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kern="0" spc="0" dirty="0">
                          <a:solidFill>
                            <a:srgbClr val="0000FF"/>
                          </a:solidFill>
                          <a:effectLst/>
                          <a:latin typeface="+mj-ea"/>
                          <a:ea typeface="+mj-ea"/>
                        </a:rPr>
                        <a:t>78,000,000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20287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11D449D9-3589-4940-90B6-7A0218274190}"/>
              </a:ext>
            </a:extLst>
          </p:cNvPr>
          <p:cNvSpPr/>
          <p:nvPr/>
        </p:nvSpPr>
        <p:spPr>
          <a:xfrm>
            <a:off x="0" y="1"/>
            <a:ext cx="9144000" cy="5587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16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200" b="1" dirty="0">
                <a:solidFill>
                  <a:schemeClr val="tx1"/>
                </a:solidFill>
                <a:latin typeface="+mn-ea"/>
              </a:rPr>
              <a:t>Ⅴ. </a:t>
            </a:r>
            <a:r>
              <a:rPr lang="ko-KR" altLang="en-US" sz="2200" b="1" dirty="0">
                <a:solidFill>
                  <a:schemeClr val="tx1"/>
                </a:solidFill>
                <a:latin typeface="+mn-ea"/>
              </a:rPr>
              <a:t>관광산업 파급효과 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9F46F33C-0842-4C03-BCD3-1ED0906A71FA}"/>
              </a:ext>
            </a:extLst>
          </p:cNvPr>
          <p:cNvSpPr/>
          <p:nvPr/>
        </p:nvSpPr>
        <p:spPr>
          <a:xfrm>
            <a:off x="381000" y="665718"/>
            <a:ext cx="8763000" cy="430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0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dirty="0">
                <a:solidFill>
                  <a:schemeClr val="tx1"/>
                </a:solidFill>
                <a:latin typeface="+mj-ea"/>
                <a:ea typeface="+mj-ea"/>
              </a:rPr>
              <a:t>1. </a:t>
            </a:r>
            <a:r>
              <a:rPr lang="ko-KR" altLang="en-US" dirty="0">
                <a:solidFill>
                  <a:schemeClr val="tx1"/>
                </a:solidFill>
                <a:latin typeface="+mj-ea"/>
                <a:ea typeface="+mj-ea"/>
              </a:rPr>
              <a:t>관광산업 연관성 및 기대효과 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B5045A0E-228F-44CA-8A59-AF8E74DCE1A7}"/>
              </a:ext>
            </a:extLst>
          </p:cNvPr>
          <p:cNvSpPr/>
          <p:nvPr/>
        </p:nvSpPr>
        <p:spPr>
          <a:xfrm>
            <a:off x="143544" y="5168900"/>
            <a:ext cx="8856913" cy="1041403"/>
          </a:xfrm>
          <a:prstGeom prst="rect">
            <a:avLst/>
          </a:prstGeom>
          <a:solidFill>
            <a:schemeClr val="accent5">
              <a:lumMod val="20000"/>
              <a:lumOff val="80000"/>
              <a:alpha val="80000"/>
            </a:schemeClr>
          </a:solidFill>
          <a:ln w="12700">
            <a:solidFill>
              <a:schemeClr val="bg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700"/>
              </a:lnSpc>
            </a:pPr>
            <a:r>
              <a:rPr lang="en-US" altLang="ko-KR" sz="1050" b="1" dirty="0">
                <a:solidFill>
                  <a:srgbClr val="0070C0"/>
                </a:solidFill>
                <a:latin typeface="+mj-ea"/>
                <a:ea typeface="+mj-ea"/>
              </a:rPr>
              <a:t>[</a:t>
            </a:r>
            <a:r>
              <a:rPr lang="ko-KR" altLang="en-US" sz="1050" b="1" dirty="0">
                <a:solidFill>
                  <a:srgbClr val="0070C0"/>
                </a:solidFill>
                <a:latin typeface="+mj-ea"/>
                <a:ea typeface="+mj-ea"/>
              </a:rPr>
              <a:t>작성요령</a:t>
            </a:r>
            <a:r>
              <a:rPr lang="en-US" altLang="ko-KR" sz="1050" b="1" dirty="0">
                <a:solidFill>
                  <a:srgbClr val="0070C0"/>
                </a:solidFill>
                <a:latin typeface="+mj-ea"/>
                <a:ea typeface="+mj-ea"/>
              </a:rPr>
              <a:t>]</a:t>
            </a:r>
          </a:p>
          <a:p>
            <a:pPr marL="171450" indent="-171450">
              <a:lnSpc>
                <a:spcPts val="1700"/>
              </a:lnSpc>
              <a:buFont typeface="Arial" panose="020B0604020202020204" pitchFamily="34" charset="0"/>
              <a:buChar char="•"/>
            </a:pPr>
            <a:r>
              <a:rPr lang="ko-KR" altLang="en-US" sz="1050" dirty="0">
                <a:solidFill>
                  <a:srgbClr val="0070C0"/>
                </a:solidFill>
                <a:latin typeface="+mj-ea"/>
                <a:ea typeface="+mj-ea"/>
              </a:rPr>
              <a:t>관광산업에 적용 가능한 사업아이템 및 연계 방안</a:t>
            </a:r>
            <a:r>
              <a:rPr lang="en-US" altLang="ko-KR" sz="1050" dirty="0">
                <a:solidFill>
                  <a:srgbClr val="0070C0"/>
                </a:solidFill>
                <a:latin typeface="+mj-ea"/>
                <a:ea typeface="+mj-ea"/>
              </a:rPr>
              <a:t>, </a:t>
            </a:r>
            <a:r>
              <a:rPr lang="ko-KR" altLang="en-US" sz="1050" dirty="0" err="1">
                <a:solidFill>
                  <a:srgbClr val="0070C0"/>
                </a:solidFill>
                <a:latin typeface="+mj-ea"/>
                <a:ea typeface="+mj-ea"/>
              </a:rPr>
              <a:t>융복합</a:t>
            </a:r>
            <a:r>
              <a:rPr lang="ko-KR" altLang="en-US" sz="1050" dirty="0">
                <a:solidFill>
                  <a:srgbClr val="0070C0"/>
                </a:solidFill>
                <a:latin typeface="+mj-ea"/>
                <a:ea typeface="+mj-ea"/>
              </a:rPr>
              <a:t> 및</a:t>
            </a:r>
            <a:r>
              <a:rPr lang="en-US" altLang="ko-KR" sz="1050" dirty="0">
                <a:solidFill>
                  <a:srgbClr val="0070C0"/>
                </a:solidFill>
                <a:latin typeface="+mj-ea"/>
                <a:ea typeface="+mj-ea"/>
              </a:rPr>
              <a:t> </a:t>
            </a:r>
            <a:r>
              <a:rPr lang="ko-KR" altLang="en-US" sz="1050" dirty="0">
                <a:solidFill>
                  <a:srgbClr val="0070C0"/>
                </a:solidFill>
                <a:latin typeface="+mj-ea"/>
                <a:ea typeface="+mj-ea"/>
              </a:rPr>
              <a:t>지속 가능성</a:t>
            </a:r>
            <a:r>
              <a:rPr lang="en-US" altLang="ko-KR" sz="1050" dirty="0">
                <a:solidFill>
                  <a:srgbClr val="0070C0"/>
                </a:solidFill>
                <a:latin typeface="+mj-ea"/>
                <a:ea typeface="+mj-ea"/>
              </a:rPr>
              <a:t>, </a:t>
            </a:r>
            <a:r>
              <a:rPr lang="ko-KR" altLang="en-US" sz="1050" dirty="0">
                <a:solidFill>
                  <a:srgbClr val="0070C0"/>
                </a:solidFill>
                <a:latin typeface="+mj-ea"/>
                <a:ea typeface="+mj-ea"/>
              </a:rPr>
              <a:t>확장 가능성</a:t>
            </a:r>
            <a:r>
              <a:rPr lang="en-US" altLang="ko-KR" sz="1050" dirty="0">
                <a:solidFill>
                  <a:srgbClr val="0070C0"/>
                </a:solidFill>
                <a:latin typeface="+mj-ea"/>
                <a:ea typeface="+mj-ea"/>
              </a:rPr>
              <a:t>, </a:t>
            </a:r>
            <a:r>
              <a:rPr lang="ko-KR" altLang="en-US" sz="1050" dirty="0">
                <a:solidFill>
                  <a:srgbClr val="0070C0"/>
                </a:solidFill>
                <a:latin typeface="+mj-ea"/>
                <a:ea typeface="+mj-ea"/>
              </a:rPr>
              <a:t>기대효과 등 작성</a:t>
            </a:r>
          </a:p>
        </p:txBody>
      </p:sp>
    </p:spTree>
    <p:extLst>
      <p:ext uri="{BB962C8B-B14F-4D97-AF65-F5344CB8AC3E}">
        <p14:creationId xmlns:p14="http://schemas.microsoft.com/office/powerpoint/2010/main" val="30560266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11D449D9-3589-4940-90B6-7A0218274190}"/>
              </a:ext>
            </a:extLst>
          </p:cNvPr>
          <p:cNvSpPr/>
          <p:nvPr/>
        </p:nvSpPr>
        <p:spPr>
          <a:xfrm>
            <a:off x="0" y="1"/>
            <a:ext cx="9144000" cy="5587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16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200" b="1" dirty="0">
                <a:solidFill>
                  <a:schemeClr val="tx1"/>
                </a:solidFill>
                <a:latin typeface="+mj-ea"/>
              </a:rPr>
              <a:t>Ⅵ</a:t>
            </a:r>
            <a:r>
              <a:rPr lang="en-US" altLang="ko-KR" sz="2200" b="1" dirty="0">
                <a:solidFill>
                  <a:schemeClr val="tx1"/>
                </a:solidFill>
                <a:latin typeface="+mn-ea"/>
              </a:rPr>
              <a:t>. </a:t>
            </a:r>
            <a:r>
              <a:rPr lang="ko-KR" altLang="en-US" sz="2200" b="1" dirty="0">
                <a:solidFill>
                  <a:schemeClr val="tx1"/>
                </a:solidFill>
                <a:latin typeface="+mn-ea"/>
              </a:rPr>
              <a:t>중장기 </a:t>
            </a:r>
            <a:r>
              <a:rPr lang="ko-KR" altLang="en-US" sz="2200" b="1" dirty="0" err="1">
                <a:solidFill>
                  <a:schemeClr val="tx1"/>
                </a:solidFill>
                <a:latin typeface="+mn-ea"/>
              </a:rPr>
              <a:t>로드맵</a:t>
            </a:r>
            <a:endParaRPr lang="ko-KR" altLang="en-US" sz="22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B5045A0E-228F-44CA-8A59-AF8E74DCE1A7}"/>
              </a:ext>
            </a:extLst>
          </p:cNvPr>
          <p:cNvSpPr/>
          <p:nvPr/>
        </p:nvSpPr>
        <p:spPr>
          <a:xfrm>
            <a:off x="143544" y="5168900"/>
            <a:ext cx="8856913" cy="1041403"/>
          </a:xfrm>
          <a:prstGeom prst="rect">
            <a:avLst/>
          </a:prstGeom>
          <a:solidFill>
            <a:schemeClr val="accent5">
              <a:lumMod val="20000"/>
              <a:lumOff val="80000"/>
              <a:alpha val="80000"/>
            </a:schemeClr>
          </a:solidFill>
          <a:ln w="12700">
            <a:solidFill>
              <a:schemeClr val="bg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700"/>
              </a:lnSpc>
            </a:pPr>
            <a:r>
              <a:rPr lang="en-US" altLang="ko-KR" sz="1050" b="1" dirty="0">
                <a:solidFill>
                  <a:srgbClr val="0070C0"/>
                </a:solidFill>
                <a:latin typeface="+mn-ea"/>
              </a:rPr>
              <a:t>[</a:t>
            </a:r>
            <a:r>
              <a:rPr lang="ko-KR" altLang="en-US" sz="1050" b="1" dirty="0">
                <a:solidFill>
                  <a:srgbClr val="0070C0"/>
                </a:solidFill>
                <a:latin typeface="+mn-ea"/>
              </a:rPr>
              <a:t>작성요령</a:t>
            </a:r>
            <a:r>
              <a:rPr lang="en-US" altLang="ko-KR" sz="1050" b="1" dirty="0">
                <a:solidFill>
                  <a:srgbClr val="0070C0"/>
                </a:solidFill>
                <a:latin typeface="+mn-ea"/>
              </a:rPr>
              <a:t>]</a:t>
            </a:r>
          </a:p>
          <a:p>
            <a:pPr marL="171450" indent="-171450">
              <a:lnSpc>
                <a:spcPts val="1700"/>
              </a:lnSpc>
              <a:buFont typeface="Arial" panose="020B0604020202020204" pitchFamily="34" charset="0"/>
              <a:buChar char="•"/>
            </a:pPr>
            <a:r>
              <a:rPr lang="en-US" altLang="ko-KR" sz="1050" dirty="0">
                <a:solidFill>
                  <a:srgbClr val="0070C0"/>
                </a:solidFill>
                <a:latin typeface="+mj-ea"/>
              </a:rPr>
              <a:t>3</a:t>
            </a:r>
            <a:r>
              <a:rPr lang="ko-KR" altLang="en-US" sz="1050" dirty="0">
                <a:solidFill>
                  <a:srgbClr val="0070C0"/>
                </a:solidFill>
                <a:latin typeface="+mj-ea"/>
              </a:rPr>
              <a:t>개년 사업화 주요 추진일정</a:t>
            </a:r>
            <a:endParaRPr lang="en-US" altLang="ko-KR" sz="1050" dirty="0">
              <a:solidFill>
                <a:srgbClr val="0070C0"/>
              </a:solidFill>
              <a:latin typeface="+mj-ea"/>
            </a:endParaRPr>
          </a:p>
          <a:p>
            <a:pPr marL="171450" indent="-171450">
              <a:lnSpc>
                <a:spcPts val="1700"/>
              </a:lnSpc>
              <a:buFont typeface="Arial" panose="020B0604020202020204" pitchFamily="34" charset="0"/>
              <a:buChar char="•"/>
            </a:pPr>
            <a:r>
              <a:rPr lang="ko-KR" altLang="en-US" sz="1050" dirty="0">
                <a:solidFill>
                  <a:srgbClr val="0070C0"/>
                </a:solidFill>
                <a:latin typeface="+mj-ea"/>
              </a:rPr>
              <a:t>표</a:t>
            </a:r>
            <a:r>
              <a:rPr lang="en-US" altLang="ko-KR" sz="1050" dirty="0">
                <a:solidFill>
                  <a:srgbClr val="0070C0"/>
                </a:solidFill>
                <a:latin typeface="+mj-ea"/>
              </a:rPr>
              <a:t>, </a:t>
            </a:r>
            <a:r>
              <a:rPr lang="ko-KR" altLang="en-US" sz="1050" dirty="0">
                <a:solidFill>
                  <a:srgbClr val="0070C0"/>
                </a:solidFill>
                <a:latin typeface="+mj-ea"/>
              </a:rPr>
              <a:t>칸 추가 가능 </a:t>
            </a:r>
          </a:p>
        </p:txBody>
      </p:sp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BDB03CE7-64E6-4922-A39D-C4E0A4CDA8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6638750"/>
              </p:ext>
            </p:extLst>
          </p:nvPr>
        </p:nvGraphicFramePr>
        <p:xfrm>
          <a:off x="143544" y="789707"/>
          <a:ext cx="8856916" cy="368253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67799">
                  <a:extLst>
                    <a:ext uri="{9D8B030D-6E8A-4147-A177-3AD203B41FA5}">
                      <a16:colId xmlns:a16="http://schemas.microsoft.com/office/drawing/2014/main" val="1006412809"/>
                    </a:ext>
                  </a:extLst>
                </a:gridCol>
                <a:gridCol w="21313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9818">
                  <a:extLst>
                    <a:ext uri="{9D8B030D-6E8A-4147-A177-3AD203B41FA5}">
                      <a16:colId xmlns:a16="http://schemas.microsoft.com/office/drawing/2014/main" val="1353139194"/>
                    </a:ext>
                  </a:extLst>
                </a:gridCol>
                <a:gridCol w="479818">
                  <a:extLst>
                    <a:ext uri="{9D8B030D-6E8A-4147-A177-3AD203B41FA5}">
                      <a16:colId xmlns:a16="http://schemas.microsoft.com/office/drawing/2014/main" val="1545153529"/>
                    </a:ext>
                  </a:extLst>
                </a:gridCol>
                <a:gridCol w="479818">
                  <a:extLst>
                    <a:ext uri="{9D8B030D-6E8A-4147-A177-3AD203B41FA5}">
                      <a16:colId xmlns:a16="http://schemas.microsoft.com/office/drawing/2014/main" val="2343441472"/>
                    </a:ext>
                  </a:extLst>
                </a:gridCol>
                <a:gridCol w="479818">
                  <a:extLst>
                    <a:ext uri="{9D8B030D-6E8A-4147-A177-3AD203B41FA5}">
                      <a16:colId xmlns:a16="http://schemas.microsoft.com/office/drawing/2014/main" val="2522796726"/>
                    </a:ext>
                  </a:extLst>
                </a:gridCol>
                <a:gridCol w="479818">
                  <a:extLst>
                    <a:ext uri="{9D8B030D-6E8A-4147-A177-3AD203B41FA5}">
                      <a16:colId xmlns:a16="http://schemas.microsoft.com/office/drawing/2014/main" val="3309538869"/>
                    </a:ext>
                  </a:extLst>
                </a:gridCol>
                <a:gridCol w="47981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7981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7981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7981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7981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7981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79818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329824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연도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추진내용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추진기간</a:t>
                      </a:r>
                      <a:r>
                        <a:rPr lang="en-US" altLang="ko-KR" sz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월</a:t>
                      </a:r>
                      <a:r>
                        <a:rPr lang="en-US" altLang="ko-KR" sz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52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4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5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6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7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8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9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10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11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12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5271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latin typeface="+mj-ea"/>
                          <a:ea typeface="+mj-ea"/>
                        </a:rPr>
                        <a:t>2024</a:t>
                      </a:r>
                      <a:r>
                        <a:rPr lang="ko-KR" altLang="en-US" sz="1200" b="0" dirty="0">
                          <a:latin typeface="+mj-ea"/>
                          <a:ea typeface="+mj-ea"/>
                        </a:rPr>
                        <a:t>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5271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5271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6276443"/>
                  </a:ext>
                </a:extLst>
              </a:tr>
              <a:tr h="335271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latin typeface="+mj-ea"/>
                          <a:ea typeface="+mj-ea"/>
                        </a:rPr>
                        <a:t>2025</a:t>
                      </a:r>
                      <a:r>
                        <a:rPr lang="ko-KR" altLang="en-US" sz="1200" b="0" dirty="0">
                          <a:latin typeface="+mj-ea"/>
                          <a:ea typeface="+mj-ea"/>
                        </a:rPr>
                        <a:t>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5382591"/>
                  </a:ext>
                </a:extLst>
              </a:tr>
              <a:tr h="335271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8720439"/>
                  </a:ext>
                </a:extLst>
              </a:tr>
              <a:tr h="335271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5475379"/>
                  </a:ext>
                </a:extLst>
              </a:tr>
              <a:tr h="335271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latin typeface="+mj-ea"/>
                          <a:ea typeface="+mj-ea"/>
                        </a:rPr>
                        <a:t>2026</a:t>
                      </a:r>
                      <a:r>
                        <a:rPr lang="ko-KR" altLang="en-US" sz="1200" b="0" dirty="0">
                          <a:latin typeface="+mj-ea"/>
                          <a:ea typeface="+mj-ea"/>
                        </a:rPr>
                        <a:t>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3097141"/>
                  </a:ext>
                </a:extLst>
              </a:tr>
              <a:tr h="335271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5271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92447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2566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A6D48E76-5C33-472A-AC66-4EEF7F12424C}"/>
              </a:ext>
            </a:extLst>
          </p:cNvPr>
          <p:cNvSpPr/>
          <p:nvPr/>
        </p:nvSpPr>
        <p:spPr>
          <a:xfrm>
            <a:off x="0" y="182882"/>
            <a:ext cx="9144000" cy="49045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16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2024 </a:t>
            </a:r>
            <a:r>
              <a:rPr lang="ko-KR" altLang="en-US" sz="2400" b="1" dirty="0">
                <a:solidFill>
                  <a:schemeClr val="bg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관광 </a:t>
            </a:r>
            <a:r>
              <a:rPr lang="ko-KR" altLang="en-US" sz="2400" b="1" dirty="0" err="1">
                <a:solidFill>
                  <a:schemeClr val="bg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액셀러레이팅</a:t>
            </a:r>
            <a:r>
              <a:rPr lang="ko-KR" altLang="en-US" sz="2400" b="1" dirty="0">
                <a:solidFill>
                  <a:schemeClr val="bg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 프로그램</a:t>
            </a:r>
            <a:r>
              <a:rPr lang="en-US" altLang="ko-KR" sz="2400" b="1" dirty="0">
                <a:solidFill>
                  <a:schemeClr val="bg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 </a:t>
            </a:r>
            <a:r>
              <a:rPr lang="ko-KR" altLang="en-US" sz="2400" b="1" dirty="0" err="1">
                <a:solidFill>
                  <a:schemeClr val="bg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발표평가</a:t>
            </a:r>
            <a:r>
              <a:rPr lang="ko-KR" altLang="en-US" sz="2400" b="1" dirty="0">
                <a:solidFill>
                  <a:schemeClr val="bg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 자료</a:t>
            </a:r>
          </a:p>
        </p:txBody>
      </p:sp>
      <p:sp>
        <p:nvSpPr>
          <p:cNvPr id="3" name="직사각형 2"/>
          <p:cNvSpPr/>
          <p:nvPr/>
        </p:nvSpPr>
        <p:spPr>
          <a:xfrm>
            <a:off x="66502" y="1321724"/>
            <a:ext cx="8994371" cy="11471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u="sng" dirty="0" err="1">
                <a:solidFill>
                  <a:schemeClr val="tx1"/>
                </a:solidFill>
              </a:rPr>
              <a:t>사업모델명</a:t>
            </a:r>
            <a:endParaRPr lang="ko-KR" altLang="en-US" sz="3200" b="1" u="sng" dirty="0">
              <a:solidFill>
                <a:schemeClr val="tx1"/>
              </a:solidFill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1775641"/>
              </p:ext>
            </p:extLst>
          </p:nvPr>
        </p:nvGraphicFramePr>
        <p:xfrm>
          <a:off x="269816" y="2867893"/>
          <a:ext cx="8587741" cy="304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92335">
                  <a:extLst>
                    <a:ext uri="{9D8B030D-6E8A-4147-A177-3AD203B41FA5}">
                      <a16:colId xmlns:a16="http://schemas.microsoft.com/office/drawing/2014/main" val="3353007017"/>
                    </a:ext>
                  </a:extLst>
                </a:gridCol>
                <a:gridCol w="2283425">
                  <a:extLst>
                    <a:ext uri="{9D8B030D-6E8A-4147-A177-3AD203B41FA5}">
                      <a16:colId xmlns:a16="http://schemas.microsoft.com/office/drawing/2014/main" val="4078005166"/>
                    </a:ext>
                  </a:extLst>
                </a:gridCol>
                <a:gridCol w="2200824">
                  <a:extLst>
                    <a:ext uri="{9D8B030D-6E8A-4147-A177-3AD203B41FA5}">
                      <a16:colId xmlns:a16="http://schemas.microsoft.com/office/drawing/2014/main" val="1810165797"/>
                    </a:ext>
                  </a:extLst>
                </a:gridCol>
                <a:gridCol w="2211157">
                  <a:extLst>
                    <a:ext uri="{9D8B030D-6E8A-4147-A177-3AD203B41FA5}">
                      <a16:colId xmlns:a16="http://schemas.microsoft.com/office/drawing/2014/main" val="1989006095"/>
                    </a:ext>
                  </a:extLst>
                </a:gridCol>
              </a:tblGrid>
              <a:tr h="50292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spc="0" dirty="0">
                          <a:latin typeface="+mn-ea"/>
                          <a:ea typeface="+mn-ea"/>
                        </a:rPr>
                        <a:t>기  업  명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7F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spc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사업자등록번호</a:t>
                      </a:r>
                      <a:endParaRPr lang="en-US" altLang="ko-KR" sz="1100" b="1" spc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en-US" altLang="ko-KR" sz="1100" b="1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b="1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법인등록번호</a:t>
                      </a:r>
                      <a:r>
                        <a:rPr lang="en-US" altLang="ko-KR" sz="1100" b="1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7F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i="0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OOO-OO-OOOOO</a:t>
                      </a:r>
                    </a:p>
                    <a:p>
                      <a:pPr algn="ctr" latinLnBrk="1"/>
                      <a:r>
                        <a:rPr lang="en-US" altLang="ko-KR" sz="1100" i="0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(OOOOOO-OOOOOOO)</a:t>
                      </a:r>
                      <a:endParaRPr lang="ko-KR" altLang="en-US" sz="1100" i="0" spc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389100"/>
                  </a:ext>
                </a:extLst>
              </a:tr>
              <a:tr h="50292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spc="0" dirty="0">
                          <a:latin typeface="+mn-ea"/>
                          <a:ea typeface="+mn-ea"/>
                        </a:rPr>
                        <a:t>대표자명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7F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spc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대표자 연락처</a:t>
                      </a:r>
                      <a:endParaRPr lang="en-US" altLang="ko-KR" sz="1100" b="1" spc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7F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spc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3159341"/>
                  </a:ext>
                </a:extLst>
              </a:tr>
              <a:tr h="50292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spc="0" dirty="0">
                          <a:latin typeface="+mn-ea"/>
                          <a:ea typeface="+mn-ea"/>
                        </a:rPr>
                        <a:t>대표자 이메일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7F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spc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홈페이지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7F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spc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0388041"/>
                  </a:ext>
                </a:extLst>
              </a:tr>
              <a:tr h="50292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spc="0" dirty="0">
                          <a:latin typeface="+mn-ea"/>
                          <a:ea typeface="+mn-ea"/>
                        </a:rPr>
                        <a:t>사업장 소재지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7F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endParaRPr lang="ko-KR" altLang="en-US" sz="1100" spc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4757974"/>
                  </a:ext>
                </a:extLst>
              </a:tr>
              <a:tr h="50292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spc="0" dirty="0">
                          <a:latin typeface="+mn-ea"/>
                          <a:ea typeface="+mn-ea"/>
                        </a:rPr>
                        <a:t>임직원 수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7FC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ko-KR" altLang="en-US" sz="1100" i="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spc="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설립연월일</a:t>
                      </a:r>
                      <a:endParaRPr lang="en-US" altLang="ko-KR" sz="1100" b="1" spc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900" b="1" spc="-11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* </a:t>
                      </a:r>
                      <a:r>
                        <a:rPr lang="ko-KR" altLang="en-US" sz="900" b="1" spc="-11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법인</a:t>
                      </a:r>
                      <a:r>
                        <a:rPr lang="en-US" altLang="ko-KR" sz="900" b="1" spc="-11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 b="1" spc="-11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  </a:t>
                      </a:r>
                      <a:r>
                        <a:rPr lang="ko-KR" altLang="en-US" sz="900" b="1" spc="-11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법인등기부등본 상 </a:t>
                      </a:r>
                      <a:r>
                        <a:rPr lang="ko-KR" altLang="en-US" sz="900" b="1" spc="-11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회사성립연월일</a:t>
                      </a:r>
                      <a:endParaRPr lang="en-US" altLang="ko-KR" sz="900" b="1" spc="-110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o-KR" altLang="en-US" sz="900" b="1" spc="-11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 b="1" spc="-11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* </a:t>
                      </a:r>
                      <a:r>
                        <a:rPr lang="ko-KR" altLang="en-US" sz="900" b="1" spc="-11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개인 </a:t>
                      </a:r>
                      <a:r>
                        <a:rPr lang="en-US" altLang="ko-KR" sz="900" b="1" spc="-11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  </a:t>
                      </a:r>
                      <a:r>
                        <a:rPr lang="ko-KR" altLang="en-US" sz="900" b="1" spc="-11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사업자등록증명 </a:t>
                      </a:r>
                      <a:r>
                        <a:rPr lang="ko-KR" altLang="en-US" sz="900" b="1" spc="-110" baseline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상 </a:t>
                      </a:r>
                      <a:r>
                        <a:rPr lang="ko-KR" altLang="en-US" sz="900" b="1" spc="-110" baseline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개업일</a:t>
                      </a:r>
                      <a:endParaRPr lang="en-US" altLang="ko-KR" sz="900" b="1" spc="-11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7FC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ko-KR" altLang="en-US" sz="11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년       월       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4518325"/>
                  </a:ext>
                </a:extLst>
              </a:tr>
              <a:tr h="50292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spc="0" dirty="0">
                          <a:latin typeface="+mn-ea"/>
                          <a:ea typeface="+mn-ea"/>
                        </a:rPr>
                        <a:t>신청 </a:t>
                      </a:r>
                      <a:r>
                        <a:rPr lang="en-US" altLang="ko-KR" sz="1100" b="1" spc="0" dirty="0">
                          <a:latin typeface="+mn-ea"/>
                          <a:ea typeface="+mn-ea"/>
                        </a:rPr>
                        <a:t>AC</a:t>
                      </a:r>
                      <a:r>
                        <a:rPr lang="ko-KR" altLang="en-US" sz="1100" b="1" spc="0" dirty="0">
                          <a:latin typeface="+mn-ea"/>
                          <a:ea typeface="+mn-ea"/>
                        </a:rPr>
                        <a:t>명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100" i="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중 </a:t>
                      </a:r>
                      <a:r>
                        <a:rPr lang="en-US" altLang="ko-KR" sz="1100" i="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100" i="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개사 선택</a:t>
                      </a:r>
                      <a:r>
                        <a:rPr lang="ko-KR" altLang="en-US" sz="1100" i="0" spc="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후 기입</a:t>
                      </a:r>
                      <a:endParaRPr lang="ko-KR" altLang="en-US" sz="1100" i="0" spc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latinLnBrk="1"/>
                      <a:endParaRPr lang="ko-KR" altLang="en-US" sz="800" b="1" spc="-110" baseline="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7F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latinLnBrk="1"/>
                      <a:endParaRPr lang="ko-KR" altLang="en-US" sz="1100" spc="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53773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8931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5F27B5B5-8E8C-4A1B-8C00-D262469EDBB7}"/>
              </a:ext>
            </a:extLst>
          </p:cNvPr>
          <p:cNvSpPr/>
          <p:nvPr/>
        </p:nvSpPr>
        <p:spPr>
          <a:xfrm>
            <a:off x="0" y="1"/>
            <a:ext cx="9144000" cy="5587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16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ko-KR" altLang="en-US" sz="2200" b="1" dirty="0">
                <a:solidFill>
                  <a:schemeClr val="tx1"/>
                </a:solidFill>
                <a:latin typeface="+mn-ea"/>
              </a:rPr>
              <a:t>목차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C4B7D5C6-FB5C-49FB-94A9-2FADAA58B0BF}"/>
              </a:ext>
            </a:extLst>
          </p:cNvPr>
          <p:cNvSpPr/>
          <p:nvPr/>
        </p:nvSpPr>
        <p:spPr>
          <a:xfrm>
            <a:off x="633786" y="724821"/>
            <a:ext cx="3609139" cy="47782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1600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chemeClr val="tx1"/>
                </a:solidFill>
                <a:latin typeface="+mj-ea"/>
                <a:ea typeface="+mj-ea"/>
              </a:rPr>
              <a:t>I. </a:t>
            </a:r>
            <a:r>
              <a:rPr lang="ko-KR" altLang="en-US" sz="2000" b="1" dirty="0">
                <a:solidFill>
                  <a:schemeClr val="tx1"/>
                </a:solidFill>
                <a:latin typeface="+mj-ea"/>
                <a:ea typeface="+mj-ea"/>
              </a:rPr>
              <a:t>기업개요 및 현황</a:t>
            </a:r>
          </a:p>
          <a:p>
            <a:pPr>
              <a:lnSpc>
                <a:spcPct val="150000"/>
              </a:lnSpc>
            </a:pP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 1.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기업 소개 및 연혁</a:t>
            </a:r>
          </a:p>
          <a:p>
            <a:pPr>
              <a:lnSpc>
                <a:spcPct val="150000"/>
              </a:lnSpc>
            </a:pP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  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2.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조직 및 임직원 현황</a:t>
            </a:r>
          </a:p>
          <a:p>
            <a:pPr>
              <a:lnSpc>
                <a:spcPct val="150000"/>
              </a:lnSpc>
            </a:pP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  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3.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</a:rPr>
              <a:t>기업 재무상태</a:t>
            </a:r>
            <a:endParaRPr lang="en-US" altLang="ko-KR" sz="1600" dirty="0">
              <a:solidFill>
                <a:schemeClr val="tx1"/>
              </a:solidFill>
              <a:latin typeface="+mj-ea"/>
            </a:endParaRPr>
          </a:p>
          <a:p>
            <a:pPr>
              <a:lnSpc>
                <a:spcPct val="150000"/>
              </a:lnSpc>
            </a:pPr>
            <a:endParaRPr lang="en-US" altLang="ko-KR" sz="500" dirty="0">
              <a:solidFill>
                <a:schemeClr val="tx1"/>
              </a:solidFill>
              <a:latin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chemeClr val="tx1"/>
                </a:solidFill>
                <a:latin typeface="+mj-ea"/>
              </a:rPr>
              <a:t>II. </a:t>
            </a:r>
            <a:r>
              <a:rPr lang="ko-KR" altLang="en-US" sz="2000" b="1" dirty="0">
                <a:solidFill>
                  <a:schemeClr val="tx1"/>
                </a:solidFill>
                <a:latin typeface="+mj-ea"/>
              </a:rPr>
              <a:t>시장 진입 전략</a:t>
            </a:r>
          </a:p>
          <a:p>
            <a:pPr>
              <a:lnSpc>
                <a:spcPct val="150000"/>
              </a:lnSpc>
            </a:pPr>
            <a:r>
              <a:rPr lang="ko-KR" altLang="en-US" sz="1600" dirty="0">
                <a:solidFill>
                  <a:schemeClr val="tx1"/>
                </a:solidFill>
                <a:latin typeface="+mj-ea"/>
              </a:rPr>
              <a:t>  </a:t>
            </a:r>
            <a:r>
              <a:rPr lang="en-US" altLang="ko-KR" sz="1600" dirty="0">
                <a:solidFill>
                  <a:schemeClr val="tx1"/>
                </a:solidFill>
                <a:latin typeface="+mj-ea"/>
              </a:rPr>
              <a:t>1.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</a:rPr>
              <a:t>시장분석</a:t>
            </a:r>
          </a:p>
          <a:p>
            <a:pPr>
              <a:lnSpc>
                <a:spcPct val="150000"/>
              </a:lnSpc>
            </a:pPr>
            <a:r>
              <a:rPr lang="ko-KR" altLang="en-US" sz="1600" dirty="0">
                <a:solidFill>
                  <a:schemeClr val="tx1"/>
                </a:solidFill>
                <a:latin typeface="+mj-ea"/>
              </a:rPr>
              <a:t>  </a:t>
            </a:r>
            <a:r>
              <a:rPr lang="en-US" altLang="ko-KR" sz="1600" dirty="0">
                <a:solidFill>
                  <a:schemeClr val="tx1"/>
                </a:solidFill>
                <a:latin typeface="+mj-ea"/>
              </a:rPr>
              <a:t>2.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</a:rPr>
              <a:t>문제정의</a:t>
            </a:r>
            <a:endParaRPr lang="en-US" altLang="ko-KR" sz="1600" dirty="0">
              <a:solidFill>
                <a:schemeClr val="tx1"/>
              </a:solidFill>
              <a:latin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>
                <a:solidFill>
                  <a:schemeClr val="tx1"/>
                </a:solidFill>
                <a:latin typeface="+mj-ea"/>
              </a:rPr>
              <a:t>  3.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</a:rPr>
              <a:t>진입 전략</a:t>
            </a:r>
            <a:endParaRPr lang="en-US" altLang="ko-KR" sz="1600" dirty="0">
              <a:solidFill>
                <a:schemeClr val="tx1"/>
              </a:solidFill>
              <a:latin typeface="+mj-ea"/>
            </a:endParaRPr>
          </a:p>
          <a:p>
            <a:pPr>
              <a:lnSpc>
                <a:spcPct val="150000"/>
              </a:lnSpc>
            </a:pPr>
            <a:endParaRPr lang="en-US" altLang="ko-KR" sz="500" dirty="0">
              <a:solidFill>
                <a:schemeClr val="tx1"/>
              </a:solidFill>
              <a:latin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chemeClr val="tx1"/>
                </a:solidFill>
                <a:latin typeface="+mj-ea"/>
              </a:rPr>
              <a:t>Ⅲ. </a:t>
            </a:r>
            <a:r>
              <a:rPr lang="ko-KR" altLang="en-US" sz="2000" b="1" dirty="0">
                <a:solidFill>
                  <a:schemeClr val="tx1"/>
                </a:solidFill>
                <a:latin typeface="+mj-ea"/>
              </a:rPr>
              <a:t>사업모델</a:t>
            </a:r>
          </a:p>
          <a:p>
            <a:pPr>
              <a:lnSpc>
                <a:spcPct val="150000"/>
              </a:lnSpc>
            </a:pPr>
            <a:r>
              <a:rPr lang="en-US" altLang="ko-KR" sz="1600" dirty="0">
                <a:solidFill>
                  <a:schemeClr val="tx1"/>
                </a:solidFill>
                <a:latin typeface="+mj-ea"/>
              </a:rPr>
              <a:t>  1.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</a:rPr>
              <a:t>사업모델 소개</a:t>
            </a:r>
          </a:p>
          <a:p>
            <a:pPr>
              <a:lnSpc>
                <a:spcPct val="150000"/>
              </a:lnSpc>
            </a:pPr>
            <a:r>
              <a:rPr lang="ko-KR" altLang="en-US" sz="1600" dirty="0">
                <a:solidFill>
                  <a:schemeClr val="tx1"/>
                </a:solidFill>
                <a:latin typeface="+mj-ea"/>
              </a:rPr>
              <a:t>  </a:t>
            </a:r>
            <a:r>
              <a:rPr lang="en-US" altLang="ko-KR" sz="1600" dirty="0">
                <a:solidFill>
                  <a:schemeClr val="tx1"/>
                </a:solidFill>
                <a:latin typeface="+mj-ea"/>
              </a:rPr>
              <a:t>2. </a:t>
            </a:r>
            <a:r>
              <a:rPr lang="ko-KR" altLang="en-US" sz="1600" dirty="0" err="1">
                <a:solidFill>
                  <a:schemeClr val="tx1"/>
                </a:solidFill>
                <a:latin typeface="+mj-ea"/>
              </a:rPr>
              <a:t>핵심자원</a:t>
            </a:r>
            <a:r>
              <a:rPr lang="ko-KR" altLang="en-US" sz="1600" dirty="0">
                <a:solidFill>
                  <a:schemeClr val="tx1"/>
                </a:solidFill>
                <a:latin typeface="+mj-ea"/>
              </a:rPr>
              <a:t> 및 경쟁력</a:t>
            </a:r>
          </a:p>
          <a:p>
            <a:pPr>
              <a:lnSpc>
                <a:spcPct val="150000"/>
              </a:lnSpc>
            </a:pPr>
            <a:r>
              <a:rPr lang="ko-KR" altLang="en-US" sz="1600" dirty="0">
                <a:solidFill>
                  <a:schemeClr val="tx1"/>
                </a:solidFill>
                <a:latin typeface="+mj-ea"/>
              </a:rPr>
              <a:t>  </a:t>
            </a:r>
            <a:r>
              <a:rPr lang="en-US" altLang="ko-KR" sz="1600" dirty="0">
                <a:solidFill>
                  <a:schemeClr val="tx1"/>
                </a:solidFill>
                <a:latin typeface="+mj-ea"/>
              </a:rPr>
              <a:t>3.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</a:rPr>
              <a:t>수익모델</a:t>
            </a:r>
            <a:endParaRPr lang="en-US" altLang="ko-KR" sz="1600" dirty="0">
              <a:solidFill>
                <a:schemeClr val="tx1"/>
              </a:solidFill>
              <a:latin typeface="+mj-ea"/>
            </a:endParaRPr>
          </a:p>
          <a:p>
            <a:pPr>
              <a:lnSpc>
                <a:spcPct val="150000"/>
              </a:lnSpc>
            </a:pPr>
            <a:endParaRPr lang="en-US" altLang="ko-KR" sz="1600" dirty="0">
              <a:solidFill>
                <a:schemeClr val="tx1"/>
              </a:solidFill>
              <a:latin typeface="+mj-ea"/>
            </a:endParaRPr>
          </a:p>
          <a:p>
            <a:pPr>
              <a:lnSpc>
                <a:spcPct val="150000"/>
              </a:lnSpc>
            </a:pPr>
            <a:endParaRPr lang="en-US" altLang="ko-KR" sz="16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5469DF78-DFA5-42A7-9110-B2E77A287EB1}"/>
              </a:ext>
            </a:extLst>
          </p:cNvPr>
          <p:cNvSpPr/>
          <p:nvPr/>
        </p:nvSpPr>
        <p:spPr>
          <a:xfrm>
            <a:off x="3233651" y="5037514"/>
            <a:ext cx="5766806" cy="1244754"/>
          </a:xfrm>
          <a:prstGeom prst="rect">
            <a:avLst/>
          </a:prstGeom>
          <a:solidFill>
            <a:schemeClr val="accent5">
              <a:lumMod val="20000"/>
              <a:lumOff val="80000"/>
              <a:alpha val="80000"/>
            </a:schemeClr>
          </a:solidFill>
          <a:ln w="12700">
            <a:solidFill>
              <a:schemeClr val="bg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700"/>
              </a:lnSpc>
            </a:pPr>
            <a:r>
              <a:rPr lang="en-US" altLang="ko-KR" sz="1050" b="1" dirty="0">
                <a:solidFill>
                  <a:srgbClr val="0070C0"/>
                </a:solidFill>
                <a:latin typeface="+mj-ea"/>
                <a:ea typeface="+mj-ea"/>
              </a:rPr>
              <a:t>[</a:t>
            </a:r>
            <a:r>
              <a:rPr lang="ko-KR" altLang="en-US" sz="1050" b="1" dirty="0">
                <a:solidFill>
                  <a:srgbClr val="0070C0"/>
                </a:solidFill>
                <a:latin typeface="+mj-ea"/>
                <a:ea typeface="+mj-ea"/>
              </a:rPr>
              <a:t>작성요령</a:t>
            </a:r>
            <a:r>
              <a:rPr lang="en-US" altLang="ko-KR" sz="1050" b="1" dirty="0">
                <a:solidFill>
                  <a:srgbClr val="0070C0"/>
                </a:solidFill>
                <a:latin typeface="+mj-ea"/>
                <a:ea typeface="+mj-ea"/>
              </a:rPr>
              <a:t>]</a:t>
            </a:r>
          </a:p>
          <a:p>
            <a:pPr marL="171450" indent="-171450">
              <a:lnSpc>
                <a:spcPts val="1700"/>
              </a:lnSpc>
              <a:buFont typeface="Arial" panose="020B0604020202020204" pitchFamily="34" charset="0"/>
              <a:buChar char="•"/>
            </a:pPr>
            <a:r>
              <a:rPr lang="ko-KR" altLang="en-US" sz="1050" dirty="0">
                <a:solidFill>
                  <a:srgbClr val="0070C0"/>
                </a:solidFill>
                <a:latin typeface="+mj-ea"/>
                <a:ea typeface="+mj-ea"/>
              </a:rPr>
              <a:t>본 목차의 항목을 포함하여 작성하되</a:t>
            </a:r>
            <a:r>
              <a:rPr lang="en-US" altLang="ko-KR" sz="1050" dirty="0">
                <a:solidFill>
                  <a:srgbClr val="0070C0"/>
                </a:solidFill>
                <a:latin typeface="+mj-ea"/>
                <a:ea typeface="+mj-ea"/>
              </a:rPr>
              <a:t>, </a:t>
            </a:r>
            <a:r>
              <a:rPr lang="ko-KR" altLang="en-US" sz="1050" dirty="0">
                <a:solidFill>
                  <a:srgbClr val="0070C0"/>
                </a:solidFill>
                <a:latin typeface="+mj-ea"/>
                <a:ea typeface="+mj-ea"/>
              </a:rPr>
              <a:t>발표 내용에 따라 항목을 추가하여 작성 가능합니다</a:t>
            </a:r>
            <a:r>
              <a:rPr lang="en-US" altLang="ko-KR" sz="1050" dirty="0">
                <a:solidFill>
                  <a:srgbClr val="0070C0"/>
                </a:solidFill>
                <a:latin typeface="+mj-ea"/>
                <a:ea typeface="+mj-ea"/>
              </a:rPr>
              <a:t>.</a:t>
            </a:r>
          </a:p>
          <a:p>
            <a:pPr marL="171450" indent="-171450">
              <a:lnSpc>
                <a:spcPts val="1700"/>
              </a:lnSpc>
              <a:buFont typeface="Arial" panose="020B0604020202020204" pitchFamily="34" charset="0"/>
              <a:buChar char="•"/>
            </a:pPr>
            <a:r>
              <a:rPr lang="ko-KR" altLang="en-US" sz="1050" dirty="0">
                <a:solidFill>
                  <a:srgbClr val="0070C0"/>
                </a:solidFill>
                <a:latin typeface="+mj-ea"/>
                <a:ea typeface="+mj-ea"/>
              </a:rPr>
              <a:t>단</a:t>
            </a:r>
            <a:r>
              <a:rPr lang="en-US" altLang="ko-KR" sz="1050" dirty="0">
                <a:solidFill>
                  <a:srgbClr val="0070C0"/>
                </a:solidFill>
                <a:latin typeface="+mj-ea"/>
                <a:ea typeface="+mj-ea"/>
              </a:rPr>
              <a:t>, </a:t>
            </a:r>
            <a:r>
              <a:rPr lang="ko-KR" altLang="en-US" sz="1050" dirty="0">
                <a:solidFill>
                  <a:srgbClr val="0070C0"/>
                </a:solidFill>
                <a:latin typeface="+mj-ea"/>
                <a:ea typeface="+mj-ea"/>
              </a:rPr>
              <a:t>목차 중 심사기준에 포함된 사항을 작성하지 않거나 삭제하는 경우 해당 부분 평가가 어려운 점 유의해주시기 바랍니다</a:t>
            </a:r>
            <a:r>
              <a:rPr lang="en-US" altLang="ko-KR" sz="1050" dirty="0">
                <a:solidFill>
                  <a:srgbClr val="0070C0"/>
                </a:solidFill>
                <a:latin typeface="+mj-ea"/>
                <a:ea typeface="+mj-ea"/>
              </a:rPr>
              <a:t>.</a:t>
            </a:r>
          </a:p>
          <a:p>
            <a:pPr>
              <a:lnSpc>
                <a:spcPts val="1700"/>
              </a:lnSpc>
            </a:pPr>
            <a:r>
              <a:rPr lang="en-US" altLang="ko-KR" sz="1050" dirty="0">
                <a:solidFill>
                  <a:srgbClr val="0070C0"/>
                </a:solidFill>
                <a:latin typeface="+mj-ea"/>
                <a:ea typeface="+mj-ea"/>
              </a:rPr>
              <a:t>  ※  </a:t>
            </a:r>
            <a:r>
              <a:rPr lang="ko-KR" altLang="en-US" sz="1050" dirty="0">
                <a:solidFill>
                  <a:srgbClr val="0070C0"/>
                </a:solidFill>
                <a:latin typeface="+mj-ea"/>
                <a:ea typeface="+mj-ea"/>
              </a:rPr>
              <a:t>공고문 내 </a:t>
            </a:r>
            <a:r>
              <a:rPr lang="en-US" altLang="ko-KR" sz="1050" dirty="0">
                <a:solidFill>
                  <a:srgbClr val="0070C0"/>
                </a:solidFill>
                <a:latin typeface="+mj-ea"/>
                <a:ea typeface="+mj-ea"/>
              </a:rPr>
              <a:t>[</a:t>
            </a:r>
            <a:r>
              <a:rPr lang="ko-KR" altLang="en-US" sz="1050" dirty="0">
                <a:solidFill>
                  <a:srgbClr val="0070C0"/>
                </a:solidFill>
                <a:latin typeface="+mj-ea"/>
                <a:ea typeface="+mj-ea"/>
              </a:rPr>
              <a:t>평가 및 선정기준</a:t>
            </a:r>
            <a:r>
              <a:rPr lang="en-US" altLang="ko-KR" sz="1050" dirty="0">
                <a:solidFill>
                  <a:srgbClr val="0070C0"/>
                </a:solidFill>
                <a:latin typeface="+mj-ea"/>
                <a:ea typeface="+mj-ea"/>
              </a:rPr>
              <a:t>&gt;</a:t>
            </a:r>
            <a:r>
              <a:rPr lang="ko-KR" altLang="en-US" sz="1050" dirty="0">
                <a:solidFill>
                  <a:srgbClr val="0070C0"/>
                </a:solidFill>
                <a:latin typeface="+mj-ea"/>
                <a:ea typeface="+mj-ea"/>
              </a:rPr>
              <a:t>평가항목</a:t>
            </a:r>
            <a:r>
              <a:rPr lang="en-US" altLang="ko-KR" sz="1050" dirty="0">
                <a:solidFill>
                  <a:srgbClr val="0070C0"/>
                </a:solidFill>
                <a:latin typeface="+mj-ea"/>
                <a:ea typeface="+mj-ea"/>
              </a:rPr>
              <a:t>]</a:t>
            </a:r>
            <a:r>
              <a:rPr lang="ko-KR" altLang="en-US" sz="1050" dirty="0">
                <a:solidFill>
                  <a:srgbClr val="0070C0"/>
                </a:solidFill>
                <a:latin typeface="+mj-ea"/>
                <a:ea typeface="+mj-ea"/>
              </a:rPr>
              <a:t>을 반드시 확인해주시기 바랍니다</a:t>
            </a:r>
            <a:r>
              <a:rPr lang="en-US" altLang="ko-KR" sz="1050" dirty="0">
                <a:solidFill>
                  <a:srgbClr val="0070C0"/>
                </a:solidFill>
                <a:latin typeface="+mj-ea"/>
                <a:ea typeface="+mj-ea"/>
              </a:rPr>
              <a:t>.</a:t>
            </a: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C4B7D5C6-FB5C-49FB-94A9-2FADAA58B0BF}"/>
              </a:ext>
            </a:extLst>
          </p:cNvPr>
          <p:cNvSpPr/>
          <p:nvPr/>
        </p:nvSpPr>
        <p:spPr>
          <a:xfrm>
            <a:off x="4572000" y="724822"/>
            <a:ext cx="3609139" cy="39005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1600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chemeClr val="tx1"/>
                </a:solidFill>
                <a:latin typeface="+mj-ea"/>
              </a:rPr>
              <a:t>Ⅳ. </a:t>
            </a:r>
            <a:r>
              <a:rPr lang="ko-KR" altLang="en-US" sz="2000" b="1" dirty="0">
                <a:solidFill>
                  <a:schemeClr val="tx1"/>
                </a:solidFill>
                <a:latin typeface="+mj-ea"/>
              </a:rPr>
              <a:t>사업화 전략</a:t>
            </a:r>
            <a:endParaRPr lang="en-US" altLang="ko-KR" sz="2000" b="1" dirty="0">
              <a:solidFill>
                <a:schemeClr val="tx1"/>
              </a:solidFill>
              <a:latin typeface="+mj-ea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>
                <a:solidFill>
                  <a:schemeClr val="tx1"/>
                </a:solidFill>
                <a:latin typeface="+mj-ea"/>
              </a:rPr>
              <a:t>  </a:t>
            </a:r>
            <a:r>
              <a:rPr lang="en-US" altLang="ko-KR" sz="1600" dirty="0">
                <a:solidFill>
                  <a:schemeClr val="tx1"/>
                </a:solidFill>
                <a:latin typeface="+mj-ea"/>
              </a:rPr>
              <a:t>1.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</a:rPr>
              <a:t>국내외 사업화 </a:t>
            </a:r>
            <a:r>
              <a:rPr lang="ko-KR" altLang="en-US" sz="1600" dirty="0" err="1">
                <a:solidFill>
                  <a:schemeClr val="tx1"/>
                </a:solidFill>
                <a:latin typeface="+mj-ea"/>
              </a:rPr>
              <a:t>세부전략</a:t>
            </a:r>
            <a:endParaRPr lang="en-US" altLang="ko-KR" sz="1600" dirty="0">
              <a:solidFill>
                <a:schemeClr val="tx1"/>
              </a:solidFill>
              <a:latin typeface="+mj-ea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>
                <a:solidFill>
                  <a:schemeClr val="tx1"/>
                </a:solidFill>
                <a:latin typeface="+mj-ea"/>
              </a:rPr>
              <a:t>  </a:t>
            </a:r>
            <a:r>
              <a:rPr lang="en-US" altLang="ko-KR" sz="1600" dirty="0">
                <a:solidFill>
                  <a:schemeClr val="tx1"/>
                </a:solidFill>
                <a:latin typeface="+mj-ea"/>
              </a:rPr>
              <a:t>2.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</a:rPr>
              <a:t>세부 추진계획</a:t>
            </a:r>
            <a:endParaRPr lang="en-US" altLang="ko-KR" sz="1600" dirty="0">
              <a:solidFill>
                <a:schemeClr val="tx1"/>
              </a:solidFill>
              <a:latin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>
                <a:solidFill>
                  <a:schemeClr val="tx1"/>
                </a:solidFill>
                <a:latin typeface="+mj-ea"/>
              </a:rPr>
              <a:t>  3.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</a:rPr>
              <a:t>성과목표</a:t>
            </a:r>
            <a:endParaRPr lang="en-US" altLang="ko-KR" sz="1600" dirty="0">
              <a:solidFill>
                <a:schemeClr val="tx1"/>
              </a:solidFill>
              <a:latin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>
                <a:solidFill>
                  <a:schemeClr val="tx1"/>
                </a:solidFill>
                <a:latin typeface="+mj-ea"/>
              </a:rPr>
              <a:t>  4. </a:t>
            </a:r>
            <a:r>
              <a:rPr lang="ko-KR" altLang="en-US" sz="1600" dirty="0" err="1">
                <a:solidFill>
                  <a:schemeClr val="tx1"/>
                </a:solidFill>
                <a:latin typeface="+mj-ea"/>
              </a:rPr>
              <a:t>사업화자금</a:t>
            </a:r>
            <a:r>
              <a:rPr lang="ko-KR" altLang="en-US" sz="1600" dirty="0">
                <a:solidFill>
                  <a:schemeClr val="tx1"/>
                </a:solidFill>
                <a:latin typeface="+mj-ea"/>
              </a:rPr>
              <a:t> 활용 계획</a:t>
            </a:r>
            <a:endParaRPr lang="en-US" altLang="ko-KR" sz="1600" dirty="0">
              <a:solidFill>
                <a:schemeClr val="tx1"/>
              </a:solidFill>
              <a:latin typeface="+mj-ea"/>
            </a:endParaRPr>
          </a:p>
          <a:p>
            <a:pPr>
              <a:lnSpc>
                <a:spcPct val="150000"/>
              </a:lnSpc>
            </a:pPr>
            <a:endParaRPr lang="en-US" altLang="ko-KR" sz="1600" dirty="0">
              <a:solidFill>
                <a:schemeClr val="tx1"/>
              </a:solidFill>
              <a:latin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chemeClr val="tx1"/>
                </a:solidFill>
                <a:latin typeface="+mj-ea"/>
              </a:rPr>
              <a:t>Ⅴ. </a:t>
            </a:r>
            <a:r>
              <a:rPr lang="ko-KR" altLang="en-US" sz="2000" b="1" dirty="0">
                <a:solidFill>
                  <a:schemeClr val="tx1"/>
                </a:solidFill>
                <a:latin typeface="+mj-ea"/>
              </a:rPr>
              <a:t>관광산업 파급효과</a:t>
            </a:r>
            <a:endParaRPr lang="en-US" altLang="ko-KR" sz="2000" b="1" dirty="0">
              <a:solidFill>
                <a:schemeClr val="tx1"/>
              </a:solidFill>
              <a:latin typeface="+mj-ea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>
                <a:solidFill>
                  <a:schemeClr val="tx1"/>
                </a:solidFill>
                <a:latin typeface="+mj-ea"/>
              </a:rPr>
              <a:t>  </a:t>
            </a:r>
            <a:r>
              <a:rPr lang="en-US" altLang="ko-KR" sz="1600" dirty="0">
                <a:solidFill>
                  <a:schemeClr val="tx1"/>
                </a:solidFill>
                <a:latin typeface="+mj-ea"/>
              </a:rPr>
              <a:t>1.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</a:rPr>
              <a:t>관광산업 연관성 및 기대효과</a:t>
            </a:r>
            <a:endParaRPr lang="en-US" altLang="ko-KR" sz="1600" dirty="0">
              <a:solidFill>
                <a:schemeClr val="tx1"/>
              </a:solidFill>
              <a:latin typeface="+mj-ea"/>
            </a:endParaRPr>
          </a:p>
          <a:p>
            <a:pPr>
              <a:lnSpc>
                <a:spcPct val="150000"/>
              </a:lnSpc>
            </a:pPr>
            <a:endParaRPr lang="en-US" altLang="ko-KR" sz="1600" dirty="0">
              <a:solidFill>
                <a:schemeClr val="tx1"/>
              </a:solidFill>
              <a:latin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chemeClr val="tx1"/>
                </a:solidFill>
                <a:latin typeface="+mj-ea"/>
              </a:rPr>
              <a:t>Ⅵ. </a:t>
            </a:r>
            <a:r>
              <a:rPr lang="ko-KR" altLang="en-US" sz="2000" b="1" dirty="0">
                <a:solidFill>
                  <a:schemeClr val="tx1"/>
                </a:solidFill>
                <a:latin typeface="+mj-ea"/>
              </a:rPr>
              <a:t>중장기 </a:t>
            </a:r>
            <a:r>
              <a:rPr lang="ko-KR" altLang="en-US" sz="2000" b="1" dirty="0" err="1">
                <a:solidFill>
                  <a:schemeClr val="tx1"/>
                </a:solidFill>
                <a:latin typeface="+mj-ea"/>
              </a:rPr>
              <a:t>로드맵</a:t>
            </a:r>
            <a:endParaRPr lang="en-US" altLang="ko-KR" sz="2000" b="1" dirty="0">
              <a:solidFill>
                <a:schemeClr val="tx1"/>
              </a:solidFill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216206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11D449D9-3589-4940-90B6-7A0218274190}"/>
              </a:ext>
            </a:extLst>
          </p:cNvPr>
          <p:cNvSpPr/>
          <p:nvPr/>
        </p:nvSpPr>
        <p:spPr>
          <a:xfrm>
            <a:off x="0" y="1"/>
            <a:ext cx="9144000" cy="5587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16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200" b="1" dirty="0">
                <a:solidFill>
                  <a:schemeClr val="tx1"/>
                </a:solidFill>
                <a:latin typeface="+mn-ea"/>
              </a:rPr>
              <a:t>I. </a:t>
            </a:r>
            <a:r>
              <a:rPr lang="ko-KR" altLang="en-US" sz="2200" b="1" dirty="0">
                <a:solidFill>
                  <a:schemeClr val="tx1"/>
                </a:solidFill>
                <a:latin typeface="+mn-ea"/>
              </a:rPr>
              <a:t>기업개요 및 현황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9F46F33C-0842-4C03-BCD3-1ED0906A71FA}"/>
              </a:ext>
            </a:extLst>
          </p:cNvPr>
          <p:cNvSpPr/>
          <p:nvPr/>
        </p:nvSpPr>
        <p:spPr>
          <a:xfrm>
            <a:off x="381000" y="665718"/>
            <a:ext cx="8763000" cy="430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0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ko-KR" altLang="en-US" dirty="0">
                <a:solidFill>
                  <a:schemeClr val="tx1"/>
                </a:solidFill>
                <a:latin typeface="+mj-ea"/>
                <a:ea typeface="+mj-ea"/>
              </a:rPr>
              <a:t>1. 기업 소개 및 연혁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B5045A0E-228F-44CA-8A59-AF8E74DCE1A7}"/>
              </a:ext>
            </a:extLst>
          </p:cNvPr>
          <p:cNvSpPr/>
          <p:nvPr/>
        </p:nvSpPr>
        <p:spPr>
          <a:xfrm>
            <a:off x="143544" y="5168900"/>
            <a:ext cx="8856913" cy="1041403"/>
          </a:xfrm>
          <a:prstGeom prst="rect">
            <a:avLst/>
          </a:prstGeom>
          <a:solidFill>
            <a:schemeClr val="accent5">
              <a:lumMod val="20000"/>
              <a:lumOff val="80000"/>
              <a:alpha val="80000"/>
            </a:schemeClr>
          </a:solidFill>
          <a:ln w="12700">
            <a:solidFill>
              <a:schemeClr val="bg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700"/>
              </a:lnSpc>
            </a:pPr>
            <a:r>
              <a:rPr lang="en-US" altLang="ko-KR" sz="1050" b="1" dirty="0">
                <a:solidFill>
                  <a:srgbClr val="0070C0"/>
                </a:solidFill>
                <a:latin typeface="+mj-ea"/>
                <a:ea typeface="+mj-ea"/>
              </a:rPr>
              <a:t>[</a:t>
            </a:r>
            <a:r>
              <a:rPr lang="ko-KR" altLang="en-US" sz="1050" b="1" dirty="0">
                <a:solidFill>
                  <a:srgbClr val="0070C0"/>
                </a:solidFill>
                <a:latin typeface="+mj-ea"/>
                <a:ea typeface="+mj-ea"/>
              </a:rPr>
              <a:t>작성요령</a:t>
            </a:r>
            <a:r>
              <a:rPr lang="en-US" altLang="ko-KR" sz="1050" b="1" dirty="0">
                <a:solidFill>
                  <a:srgbClr val="0070C0"/>
                </a:solidFill>
                <a:latin typeface="+mj-ea"/>
                <a:ea typeface="+mj-ea"/>
              </a:rPr>
              <a:t>]</a:t>
            </a:r>
          </a:p>
          <a:p>
            <a:pPr marL="171450" indent="-171450">
              <a:lnSpc>
                <a:spcPts val="1700"/>
              </a:lnSpc>
              <a:buFont typeface="Arial" panose="020B0604020202020204" pitchFamily="34" charset="0"/>
              <a:buChar char="•"/>
            </a:pPr>
            <a:r>
              <a:rPr lang="ko-KR" altLang="en-US" sz="1050" dirty="0">
                <a:solidFill>
                  <a:srgbClr val="0070C0"/>
                </a:solidFill>
                <a:latin typeface="+mj-ea"/>
                <a:ea typeface="+mj-ea"/>
              </a:rPr>
              <a:t>기업의 비전과 현황</a:t>
            </a:r>
            <a:r>
              <a:rPr lang="en-US" altLang="ko-KR" sz="1050" dirty="0">
                <a:solidFill>
                  <a:srgbClr val="0070C0"/>
                </a:solidFill>
                <a:latin typeface="+mj-ea"/>
                <a:ea typeface="+mj-ea"/>
              </a:rPr>
              <a:t>, </a:t>
            </a:r>
            <a:r>
              <a:rPr lang="ko-KR" altLang="en-US" sz="1050" dirty="0">
                <a:solidFill>
                  <a:srgbClr val="0070C0"/>
                </a:solidFill>
                <a:latin typeface="+mj-ea"/>
                <a:ea typeface="+mj-ea"/>
              </a:rPr>
              <a:t>특장점</a:t>
            </a:r>
            <a:r>
              <a:rPr lang="en-US" altLang="ko-KR" sz="1050" dirty="0">
                <a:solidFill>
                  <a:srgbClr val="0070C0"/>
                </a:solidFill>
                <a:latin typeface="+mj-ea"/>
                <a:ea typeface="+mj-ea"/>
              </a:rPr>
              <a:t>, </a:t>
            </a:r>
            <a:r>
              <a:rPr lang="ko-KR" altLang="en-US" sz="1050" dirty="0">
                <a:solidFill>
                  <a:srgbClr val="0070C0"/>
                </a:solidFill>
                <a:latin typeface="+mj-ea"/>
                <a:ea typeface="+mj-ea"/>
              </a:rPr>
              <a:t>임직원 마인드 등을 나타낼 수 있도록 작성</a:t>
            </a:r>
            <a:endParaRPr lang="en-US" altLang="ko-KR" sz="1050" dirty="0">
              <a:solidFill>
                <a:srgbClr val="0070C0"/>
              </a:solidFill>
              <a:latin typeface="+mj-ea"/>
              <a:ea typeface="+mj-ea"/>
            </a:endParaRPr>
          </a:p>
          <a:p>
            <a:pPr marL="171450" indent="-171450">
              <a:lnSpc>
                <a:spcPts val="1700"/>
              </a:lnSpc>
              <a:buFont typeface="Arial" panose="020B0604020202020204" pitchFamily="34" charset="0"/>
              <a:buChar char="•"/>
            </a:pPr>
            <a:r>
              <a:rPr lang="ko-KR" altLang="en-US" sz="1050" dirty="0">
                <a:solidFill>
                  <a:srgbClr val="0070C0"/>
                </a:solidFill>
                <a:latin typeface="+mj-ea"/>
                <a:ea typeface="+mj-ea"/>
              </a:rPr>
              <a:t>주요 연혁은 최근 연혁을 가장 상단으로 작성</a:t>
            </a:r>
          </a:p>
        </p:txBody>
      </p:sp>
    </p:spTree>
    <p:extLst>
      <p:ext uri="{BB962C8B-B14F-4D97-AF65-F5344CB8AC3E}">
        <p14:creationId xmlns:p14="http://schemas.microsoft.com/office/powerpoint/2010/main" val="39326627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11D449D9-3589-4940-90B6-7A0218274190}"/>
              </a:ext>
            </a:extLst>
          </p:cNvPr>
          <p:cNvSpPr/>
          <p:nvPr/>
        </p:nvSpPr>
        <p:spPr>
          <a:xfrm>
            <a:off x="0" y="1"/>
            <a:ext cx="9144000" cy="5587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16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200" b="1" dirty="0">
                <a:solidFill>
                  <a:schemeClr val="tx1"/>
                </a:solidFill>
                <a:latin typeface="+mn-ea"/>
              </a:rPr>
              <a:t>I. </a:t>
            </a:r>
            <a:r>
              <a:rPr lang="ko-KR" altLang="en-US" sz="2200" b="1" dirty="0">
                <a:solidFill>
                  <a:schemeClr val="tx1"/>
                </a:solidFill>
                <a:latin typeface="+mn-ea"/>
              </a:rPr>
              <a:t>기업개요 및 현황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9F46F33C-0842-4C03-BCD3-1ED0906A71FA}"/>
              </a:ext>
            </a:extLst>
          </p:cNvPr>
          <p:cNvSpPr/>
          <p:nvPr/>
        </p:nvSpPr>
        <p:spPr>
          <a:xfrm>
            <a:off x="381000" y="665718"/>
            <a:ext cx="8763000" cy="430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0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dirty="0">
                <a:solidFill>
                  <a:schemeClr val="tx1"/>
                </a:solidFill>
                <a:latin typeface="+mj-ea"/>
                <a:ea typeface="+mj-ea"/>
              </a:rPr>
              <a:t>2. </a:t>
            </a:r>
            <a:r>
              <a:rPr lang="ko-KR" altLang="en-US" dirty="0">
                <a:solidFill>
                  <a:schemeClr val="tx1"/>
                </a:solidFill>
                <a:latin typeface="+mj-ea"/>
                <a:ea typeface="+mj-ea"/>
              </a:rPr>
              <a:t>조직 및 임직원 현황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B5045A0E-228F-44CA-8A59-AF8E74DCE1A7}"/>
              </a:ext>
            </a:extLst>
          </p:cNvPr>
          <p:cNvSpPr/>
          <p:nvPr/>
        </p:nvSpPr>
        <p:spPr>
          <a:xfrm>
            <a:off x="143544" y="5168900"/>
            <a:ext cx="8856913" cy="1041403"/>
          </a:xfrm>
          <a:prstGeom prst="rect">
            <a:avLst/>
          </a:prstGeom>
          <a:solidFill>
            <a:schemeClr val="accent5">
              <a:lumMod val="20000"/>
              <a:lumOff val="80000"/>
              <a:alpha val="80000"/>
            </a:schemeClr>
          </a:solidFill>
          <a:ln w="12700">
            <a:solidFill>
              <a:schemeClr val="bg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700"/>
              </a:lnSpc>
            </a:pPr>
            <a:r>
              <a:rPr lang="en-US" altLang="ko-KR" sz="1050" b="1" dirty="0">
                <a:solidFill>
                  <a:srgbClr val="0070C0"/>
                </a:solidFill>
                <a:latin typeface="+mj-ea"/>
                <a:ea typeface="+mj-ea"/>
              </a:rPr>
              <a:t>[</a:t>
            </a:r>
            <a:r>
              <a:rPr lang="ko-KR" altLang="en-US" sz="1050" b="1" dirty="0">
                <a:solidFill>
                  <a:srgbClr val="0070C0"/>
                </a:solidFill>
                <a:latin typeface="+mj-ea"/>
                <a:ea typeface="+mj-ea"/>
              </a:rPr>
              <a:t>작성요령</a:t>
            </a:r>
            <a:r>
              <a:rPr lang="en-US" altLang="ko-KR" sz="1050" b="1" dirty="0">
                <a:solidFill>
                  <a:srgbClr val="0070C0"/>
                </a:solidFill>
                <a:latin typeface="+mj-ea"/>
                <a:ea typeface="+mj-ea"/>
              </a:rPr>
              <a:t>]</a:t>
            </a:r>
          </a:p>
          <a:p>
            <a:pPr marL="171450" indent="-171450">
              <a:lnSpc>
                <a:spcPts val="1700"/>
              </a:lnSpc>
              <a:buFont typeface="Arial" panose="020B0604020202020204" pitchFamily="34" charset="0"/>
              <a:buChar char="•"/>
            </a:pPr>
            <a:r>
              <a:rPr lang="ko-KR" altLang="en-US" sz="1050" dirty="0">
                <a:solidFill>
                  <a:srgbClr val="0070C0"/>
                </a:solidFill>
                <a:latin typeface="+mj-ea"/>
                <a:ea typeface="+mj-ea"/>
              </a:rPr>
              <a:t>조직도</a:t>
            </a:r>
            <a:r>
              <a:rPr lang="en-US" altLang="ko-KR" sz="1050" dirty="0">
                <a:solidFill>
                  <a:srgbClr val="0070C0"/>
                </a:solidFill>
                <a:latin typeface="+mj-ea"/>
                <a:ea typeface="+mj-ea"/>
              </a:rPr>
              <a:t> </a:t>
            </a:r>
            <a:r>
              <a:rPr lang="ko-KR" altLang="en-US" sz="1050" dirty="0">
                <a:solidFill>
                  <a:srgbClr val="0070C0"/>
                </a:solidFill>
                <a:latin typeface="+mj-ea"/>
                <a:ea typeface="+mj-ea"/>
              </a:rPr>
              <a:t>및 본 사업 </a:t>
            </a:r>
            <a:r>
              <a:rPr lang="ko-KR" altLang="en-US" sz="1050" dirty="0" err="1">
                <a:solidFill>
                  <a:srgbClr val="0070C0"/>
                </a:solidFill>
                <a:latin typeface="+mj-ea"/>
                <a:ea typeface="+mj-ea"/>
              </a:rPr>
              <a:t>참여인력</a:t>
            </a:r>
            <a:r>
              <a:rPr lang="en-US" altLang="ko-KR" sz="1050" dirty="0">
                <a:solidFill>
                  <a:srgbClr val="0070C0"/>
                </a:solidFill>
                <a:latin typeface="+mj-ea"/>
                <a:ea typeface="+mj-ea"/>
              </a:rPr>
              <a:t>(</a:t>
            </a:r>
            <a:r>
              <a:rPr lang="ko-KR" altLang="en-US" sz="1050" u="sng" dirty="0">
                <a:solidFill>
                  <a:srgbClr val="0070C0"/>
                </a:solidFill>
                <a:latin typeface="+mj-ea"/>
                <a:ea typeface="+mj-ea"/>
              </a:rPr>
              <a:t>대표 포함 필수</a:t>
            </a:r>
            <a:r>
              <a:rPr lang="en-US" altLang="ko-KR" sz="1050" u="sng" dirty="0">
                <a:solidFill>
                  <a:srgbClr val="0070C0"/>
                </a:solidFill>
                <a:latin typeface="+mj-ea"/>
                <a:ea typeface="+mj-ea"/>
              </a:rPr>
              <a:t>, 4</a:t>
            </a:r>
            <a:r>
              <a:rPr lang="ko-KR" altLang="en-US" sz="1050" u="sng" dirty="0">
                <a:solidFill>
                  <a:srgbClr val="0070C0"/>
                </a:solidFill>
                <a:latin typeface="+mj-ea"/>
                <a:ea typeface="+mj-ea"/>
              </a:rPr>
              <a:t>대 보험 가입자 기준</a:t>
            </a:r>
            <a:r>
              <a:rPr lang="en-US" altLang="ko-KR" sz="1050" dirty="0">
                <a:solidFill>
                  <a:srgbClr val="0070C0"/>
                </a:solidFill>
                <a:latin typeface="+mj-ea"/>
                <a:ea typeface="+mj-ea"/>
              </a:rPr>
              <a:t>) </a:t>
            </a:r>
            <a:r>
              <a:rPr lang="ko-KR" altLang="en-US" sz="1050" dirty="0">
                <a:solidFill>
                  <a:srgbClr val="0070C0"/>
                </a:solidFill>
                <a:latin typeface="+mj-ea"/>
                <a:ea typeface="+mj-ea"/>
              </a:rPr>
              <a:t>현황 작성</a:t>
            </a:r>
            <a:endParaRPr lang="en-US" altLang="ko-KR" sz="1050" dirty="0">
              <a:solidFill>
                <a:srgbClr val="0070C0"/>
              </a:solidFill>
              <a:latin typeface="+mj-ea"/>
              <a:ea typeface="+mj-ea"/>
            </a:endParaRPr>
          </a:p>
          <a:p>
            <a:pPr marL="171450" indent="-171450">
              <a:lnSpc>
                <a:spcPts val="1700"/>
              </a:lnSpc>
              <a:buFont typeface="Arial" panose="020B0604020202020204" pitchFamily="34" charset="0"/>
              <a:buChar char="•"/>
            </a:pPr>
            <a:r>
              <a:rPr lang="ko-KR" altLang="en-US" sz="1050" dirty="0" err="1">
                <a:solidFill>
                  <a:srgbClr val="0070C0"/>
                </a:solidFill>
                <a:latin typeface="+mj-ea"/>
                <a:ea typeface="+mj-ea"/>
              </a:rPr>
              <a:t>참여인력</a:t>
            </a:r>
            <a:r>
              <a:rPr lang="en-US" altLang="ko-KR" sz="1050" dirty="0">
                <a:solidFill>
                  <a:srgbClr val="0070C0"/>
                </a:solidFill>
                <a:latin typeface="+mj-ea"/>
                <a:ea typeface="+mj-ea"/>
              </a:rPr>
              <a:t>(</a:t>
            </a:r>
            <a:r>
              <a:rPr lang="ko-KR" altLang="en-US" sz="1050" dirty="0">
                <a:solidFill>
                  <a:srgbClr val="0070C0"/>
                </a:solidFill>
                <a:latin typeface="+mj-ea"/>
                <a:ea typeface="+mj-ea"/>
              </a:rPr>
              <a:t>대표 포함</a:t>
            </a:r>
            <a:r>
              <a:rPr lang="en-US" altLang="ko-KR" sz="1050" dirty="0">
                <a:solidFill>
                  <a:srgbClr val="0070C0"/>
                </a:solidFill>
                <a:latin typeface="+mj-ea"/>
                <a:ea typeface="+mj-ea"/>
              </a:rPr>
              <a:t>)</a:t>
            </a:r>
            <a:r>
              <a:rPr lang="ko-KR" altLang="en-US" sz="1050" dirty="0">
                <a:solidFill>
                  <a:srgbClr val="0070C0"/>
                </a:solidFill>
                <a:latin typeface="+mj-ea"/>
                <a:ea typeface="+mj-ea"/>
              </a:rPr>
              <a:t>의 사업 관련 역량</a:t>
            </a:r>
            <a:r>
              <a:rPr lang="en-US" altLang="ko-KR" sz="1050" dirty="0">
                <a:solidFill>
                  <a:srgbClr val="0070C0"/>
                </a:solidFill>
                <a:latin typeface="+mj-ea"/>
                <a:ea typeface="+mj-ea"/>
              </a:rPr>
              <a:t>, </a:t>
            </a:r>
            <a:r>
              <a:rPr lang="ko-KR" altLang="en-US" sz="1050" dirty="0">
                <a:solidFill>
                  <a:srgbClr val="0070C0"/>
                </a:solidFill>
                <a:latin typeface="+mj-ea"/>
                <a:ea typeface="+mj-ea"/>
              </a:rPr>
              <a:t>전문성</a:t>
            </a:r>
            <a:r>
              <a:rPr lang="en-US" altLang="ko-KR" sz="1050" dirty="0">
                <a:solidFill>
                  <a:srgbClr val="0070C0"/>
                </a:solidFill>
                <a:latin typeface="+mj-ea"/>
                <a:ea typeface="+mj-ea"/>
              </a:rPr>
              <a:t>, </a:t>
            </a:r>
            <a:r>
              <a:rPr lang="ko-KR" altLang="en-US" sz="1050" dirty="0">
                <a:solidFill>
                  <a:srgbClr val="0070C0"/>
                </a:solidFill>
                <a:latin typeface="+mj-ea"/>
                <a:ea typeface="+mj-ea"/>
              </a:rPr>
              <a:t>사업추진 의지 나타낼 수 있도록 작성</a:t>
            </a:r>
            <a:endParaRPr lang="en-US" altLang="ko-KR" sz="1050" dirty="0">
              <a:solidFill>
                <a:srgbClr val="0070C0"/>
              </a:solidFill>
              <a:latin typeface="+mj-ea"/>
              <a:ea typeface="+mj-ea"/>
            </a:endParaRPr>
          </a:p>
          <a:p>
            <a:pPr marL="171450" indent="-171450">
              <a:lnSpc>
                <a:spcPts val="1700"/>
              </a:lnSpc>
              <a:buFont typeface="Arial" panose="020B0604020202020204" pitchFamily="34" charset="0"/>
              <a:buChar char="•"/>
            </a:pPr>
            <a:r>
              <a:rPr lang="ko-KR" altLang="en-US" sz="1050" dirty="0">
                <a:solidFill>
                  <a:srgbClr val="0070C0"/>
                </a:solidFill>
                <a:latin typeface="+mj-ea"/>
                <a:ea typeface="+mj-ea"/>
              </a:rPr>
              <a:t>인력 구성의 적정성 등 기술</a:t>
            </a:r>
          </a:p>
        </p:txBody>
      </p:sp>
    </p:spTree>
    <p:extLst>
      <p:ext uri="{BB962C8B-B14F-4D97-AF65-F5344CB8AC3E}">
        <p14:creationId xmlns:p14="http://schemas.microsoft.com/office/powerpoint/2010/main" val="124563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11D449D9-3589-4940-90B6-7A0218274190}"/>
              </a:ext>
            </a:extLst>
          </p:cNvPr>
          <p:cNvSpPr/>
          <p:nvPr/>
        </p:nvSpPr>
        <p:spPr>
          <a:xfrm>
            <a:off x="0" y="1"/>
            <a:ext cx="9144000" cy="5587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16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200" b="1" dirty="0">
                <a:solidFill>
                  <a:schemeClr val="tx1"/>
                </a:solidFill>
                <a:latin typeface="+mn-ea"/>
              </a:rPr>
              <a:t>I. </a:t>
            </a:r>
            <a:r>
              <a:rPr lang="ko-KR" altLang="en-US" sz="2200" b="1" dirty="0">
                <a:solidFill>
                  <a:schemeClr val="tx1"/>
                </a:solidFill>
                <a:latin typeface="+mn-ea"/>
              </a:rPr>
              <a:t>기업개요 및 현황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9F46F33C-0842-4C03-BCD3-1ED0906A71FA}"/>
              </a:ext>
            </a:extLst>
          </p:cNvPr>
          <p:cNvSpPr/>
          <p:nvPr/>
        </p:nvSpPr>
        <p:spPr>
          <a:xfrm>
            <a:off x="381000" y="665718"/>
            <a:ext cx="8763000" cy="430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0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dirty="0">
                <a:solidFill>
                  <a:schemeClr val="tx1"/>
                </a:solidFill>
                <a:latin typeface="+mj-ea"/>
                <a:ea typeface="+mj-ea"/>
              </a:rPr>
              <a:t>3. </a:t>
            </a:r>
            <a:r>
              <a:rPr lang="ko-KR" altLang="en-US" dirty="0">
                <a:solidFill>
                  <a:schemeClr val="tx1"/>
                </a:solidFill>
                <a:latin typeface="+mj-ea"/>
                <a:ea typeface="+mj-ea"/>
              </a:rPr>
              <a:t>기업 재무상태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B5045A0E-228F-44CA-8A59-AF8E74DCE1A7}"/>
              </a:ext>
            </a:extLst>
          </p:cNvPr>
          <p:cNvSpPr/>
          <p:nvPr/>
        </p:nvSpPr>
        <p:spPr>
          <a:xfrm>
            <a:off x="143544" y="5168900"/>
            <a:ext cx="8856913" cy="1041403"/>
          </a:xfrm>
          <a:prstGeom prst="rect">
            <a:avLst/>
          </a:prstGeom>
          <a:solidFill>
            <a:schemeClr val="accent5">
              <a:lumMod val="20000"/>
              <a:lumOff val="80000"/>
              <a:alpha val="80000"/>
            </a:schemeClr>
          </a:solidFill>
          <a:ln w="12700">
            <a:solidFill>
              <a:schemeClr val="bg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700"/>
              </a:lnSpc>
            </a:pPr>
            <a:r>
              <a:rPr lang="en-US" altLang="ko-KR" sz="1050" b="1" dirty="0">
                <a:solidFill>
                  <a:srgbClr val="0070C0"/>
                </a:solidFill>
                <a:latin typeface="+mj-ea"/>
                <a:ea typeface="+mj-ea"/>
              </a:rPr>
              <a:t>[</a:t>
            </a:r>
            <a:r>
              <a:rPr lang="ko-KR" altLang="en-US" sz="1050" b="1" dirty="0">
                <a:solidFill>
                  <a:srgbClr val="0070C0"/>
                </a:solidFill>
                <a:latin typeface="+mj-ea"/>
                <a:ea typeface="+mj-ea"/>
              </a:rPr>
              <a:t>작성요령</a:t>
            </a:r>
            <a:r>
              <a:rPr lang="en-US" altLang="ko-KR" sz="1050" b="1" dirty="0">
                <a:solidFill>
                  <a:srgbClr val="0070C0"/>
                </a:solidFill>
                <a:latin typeface="+mj-ea"/>
                <a:ea typeface="+mj-ea"/>
              </a:rPr>
              <a:t>]</a:t>
            </a:r>
          </a:p>
          <a:p>
            <a:pPr marL="171450" indent="-171450">
              <a:lnSpc>
                <a:spcPts val="1700"/>
              </a:lnSpc>
              <a:buFont typeface="Arial" panose="020B0604020202020204" pitchFamily="34" charset="0"/>
              <a:buChar char="•"/>
            </a:pPr>
            <a:r>
              <a:rPr lang="ko-KR" altLang="en-US" sz="1050" dirty="0">
                <a:solidFill>
                  <a:srgbClr val="0070C0"/>
                </a:solidFill>
                <a:latin typeface="+mj-ea"/>
                <a:ea typeface="+mj-ea"/>
              </a:rPr>
              <a:t>매출액</a:t>
            </a:r>
            <a:r>
              <a:rPr lang="en-US" altLang="ko-KR" sz="1050" dirty="0">
                <a:solidFill>
                  <a:srgbClr val="0070C0"/>
                </a:solidFill>
                <a:latin typeface="+mj-ea"/>
                <a:ea typeface="+mj-ea"/>
              </a:rPr>
              <a:t>, </a:t>
            </a:r>
            <a:r>
              <a:rPr lang="ko-KR" altLang="en-US" sz="1050" dirty="0">
                <a:solidFill>
                  <a:srgbClr val="0070C0"/>
                </a:solidFill>
                <a:latin typeface="+mj-ea"/>
                <a:ea typeface="+mj-ea"/>
              </a:rPr>
              <a:t>자기자본비율</a:t>
            </a:r>
            <a:r>
              <a:rPr lang="en-US" altLang="ko-KR" sz="1050" dirty="0">
                <a:solidFill>
                  <a:srgbClr val="0070C0"/>
                </a:solidFill>
                <a:latin typeface="+mj-ea"/>
                <a:ea typeface="+mj-ea"/>
              </a:rPr>
              <a:t>, </a:t>
            </a:r>
            <a:r>
              <a:rPr lang="ko-KR" altLang="en-US" sz="1050" dirty="0">
                <a:solidFill>
                  <a:srgbClr val="0070C0"/>
                </a:solidFill>
                <a:latin typeface="+mj-ea"/>
                <a:ea typeface="+mj-ea"/>
              </a:rPr>
              <a:t>부채비율 등 재무상태 작성</a:t>
            </a:r>
            <a:endParaRPr lang="en-US" altLang="ko-KR" sz="1050" dirty="0">
              <a:solidFill>
                <a:srgbClr val="0070C0"/>
              </a:solidFill>
              <a:latin typeface="+mj-ea"/>
              <a:ea typeface="+mj-ea"/>
            </a:endParaRPr>
          </a:p>
          <a:p>
            <a:pPr marL="171450" indent="-171450">
              <a:lnSpc>
                <a:spcPts val="1700"/>
              </a:lnSpc>
              <a:buFont typeface="Arial" panose="020B0604020202020204" pitchFamily="34" charset="0"/>
              <a:buChar char="•"/>
            </a:pPr>
            <a:r>
              <a:rPr lang="ko-KR" altLang="en-US" sz="1050" dirty="0">
                <a:solidFill>
                  <a:srgbClr val="0070C0"/>
                </a:solidFill>
                <a:latin typeface="+mj-ea"/>
                <a:ea typeface="+mj-ea"/>
              </a:rPr>
              <a:t>그 외 자본 확보</a:t>
            </a:r>
            <a:r>
              <a:rPr lang="en-US" altLang="ko-KR" sz="1050" dirty="0">
                <a:solidFill>
                  <a:srgbClr val="0070C0"/>
                </a:solidFill>
                <a:latin typeface="+mj-ea"/>
                <a:ea typeface="+mj-ea"/>
              </a:rPr>
              <a:t>, </a:t>
            </a:r>
            <a:r>
              <a:rPr lang="ko-KR" altLang="en-US" sz="1050" dirty="0">
                <a:solidFill>
                  <a:srgbClr val="0070C0"/>
                </a:solidFill>
                <a:latin typeface="+mj-ea"/>
                <a:ea typeface="+mj-ea"/>
              </a:rPr>
              <a:t>투자유치 실적 등 작성</a:t>
            </a:r>
          </a:p>
        </p:txBody>
      </p:sp>
    </p:spTree>
    <p:extLst>
      <p:ext uri="{BB962C8B-B14F-4D97-AF65-F5344CB8AC3E}">
        <p14:creationId xmlns:p14="http://schemas.microsoft.com/office/powerpoint/2010/main" val="27851147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11D449D9-3589-4940-90B6-7A0218274190}"/>
              </a:ext>
            </a:extLst>
          </p:cNvPr>
          <p:cNvSpPr/>
          <p:nvPr/>
        </p:nvSpPr>
        <p:spPr>
          <a:xfrm>
            <a:off x="0" y="1"/>
            <a:ext cx="9144000" cy="5587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16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200" b="1" dirty="0">
                <a:solidFill>
                  <a:schemeClr val="tx1"/>
                </a:solidFill>
                <a:latin typeface="+mn-ea"/>
              </a:rPr>
              <a:t>II. </a:t>
            </a:r>
            <a:r>
              <a:rPr lang="ko-KR" altLang="en-US" sz="2200" b="1" dirty="0">
                <a:solidFill>
                  <a:schemeClr val="tx1"/>
                </a:solidFill>
                <a:latin typeface="+mn-ea"/>
              </a:rPr>
              <a:t>시장 진입 전략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9F46F33C-0842-4C03-BCD3-1ED0906A71FA}"/>
              </a:ext>
            </a:extLst>
          </p:cNvPr>
          <p:cNvSpPr/>
          <p:nvPr/>
        </p:nvSpPr>
        <p:spPr>
          <a:xfrm>
            <a:off x="381000" y="665718"/>
            <a:ext cx="8763000" cy="430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0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dirty="0">
                <a:solidFill>
                  <a:schemeClr val="tx1"/>
                </a:solidFill>
                <a:latin typeface="+mj-ea"/>
                <a:ea typeface="+mj-ea"/>
              </a:rPr>
              <a:t>1. </a:t>
            </a:r>
            <a:r>
              <a:rPr lang="ko-KR" altLang="en-US" dirty="0">
                <a:solidFill>
                  <a:schemeClr val="tx1"/>
                </a:solidFill>
                <a:latin typeface="+mj-ea"/>
                <a:ea typeface="+mj-ea"/>
              </a:rPr>
              <a:t>시장분석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B5045A0E-228F-44CA-8A59-AF8E74DCE1A7}"/>
              </a:ext>
            </a:extLst>
          </p:cNvPr>
          <p:cNvSpPr/>
          <p:nvPr/>
        </p:nvSpPr>
        <p:spPr>
          <a:xfrm>
            <a:off x="143544" y="5045826"/>
            <a:ext cx="8856913" cy="1164478"/>
          </a:xfrm>
          <a:prstGeom prst="rect">
            <a:avLst/>
          </a:prstGeom>
          <a:solidFill>
            <a:schemeClr val="accent5">
              <a:lumMod val="20000"/>
              <a:lumOff val="80000"/>
              <a:alpha val="80000"/>
            </a:schemeClr>
          </a:solidFill>
          <a:ln w="12700">
            <a:solidFill>
              <a:schemeClr val="bg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700"/>
              </a:lnSpc>
            </a:pPr>
            <a:r>
              <a:rPr lang="en-US" altLang="ko-KR" sz="1050" b="1" dirty="0">
                <a:solidFill>
                  <a:srgbClr val="0070C0"/>
                </a:solidFill>
                <a:latin typeface="+mj-ea"/>
                <a:ea typeface="+mj-ea"/>
              </a:rPr>
              <a:t>[</a:t>
            </a:r>
            <a:r>
              <a:rPr lang="ko-KR" altLang="en-US" sz="1050" b="1" dirty="0">
                <a:solidFill>
                  <a:srgbClr val="0070C0"/>
                </a:solidFill>
                <a:latin typeface="+mj-ea"/>
                <a:ea typeface="+mj-ea"/>
              </a:rPr>
              <a:t>작성요령</a:t>
            </a:r>
            <a:r>
              <a:rPr lang="en-US" altLang="ko-KR" sz="1050" b="1" dirty="0">
                <a:solidFill>
                  <a:srgbClr val="0070C0"/>
                </a:solidFill>
                <a:latin typeface="+mj-ea"/>
                <a:ea typeface="+mj-ea"/>
              </a:rPr>
              <a:t>]</a:t>
            </a:r>
          </a:p>
          <a:p>
            <a:pPr marL="171450" indent="-171450">
              <a:lnSpc>
                <a:spcPts val="1700"/>
              </a:lnSpc>
              <a:buFont typeface="Arial" panose="020B0604020202020204" pitchFamily="34" charset="0"/>
              <a:buChar char="•"/>
            </a:pPr>
            <a:r>
              <a:rPr lang="ko-KR" altLang="en-US" sz="1050" dirty="0">
                <a:solidFill>
                  <a:srgbClr val="0070C0"/>
                </a:solidFill>
                <a:latin typeface="+mj-ea"/>
                <a:ea typeface="+mj-ea"/>
              </a:rPr>
              <a:t>사업모델의 </a:t>
            </a:r>
            <a:r>
              <a:rPr lang="ko-KR" altLang="en-US" sz="1050" dirty="0">
                <a:solidFill>
                  <a:srgbClr val="0070C0"/>
                </a:solidFill>
                <a:latin typeface="+mj-ea"/>
              </a:rPr>
              <a:t>국내외 </a:t>
            </a:r>
            <a:r>
              <a:rPr lang="ko-KR" altLang="en-US" sz="1050" dirty="0">
                <a:solidFill>
                  <a:srgbClr val="0070C0"/>
                </a:solidFill>
                <a:latin typeface="+mj-ea"/>
                <a:ea typeface="+mj-ea"/>
              </a:rPr>
              <a:t>목표시장 규모 및 전망</a:t>
            </a:r>
            <a:r>
              <a:rPr lang="en-US" altLang="ko-KR" sz="1050" dirty="0">
                <a:solidFill>
                  <a:srgbClr val="0070C0"/>
                </a:solidFill>
                <a:latin typeface="+mj-ea"/>
                <a:ea typeface="+mj-ea"/>
              </a:rPr>
              <a:t>, </a:t>
            </a:r>
            <a:r>
              <a:rPr lang="ko-KR" altLang="en-US" sz="1050" dirty="0">
                <a:solidFill>
                  <a:srgbClr val="0070C0"/>
                </a:solidFill>
                <a:latin typeface="+mj-ea"/>
                <a:ea typeface="+mj-ea"/>
              </a:rPr>
              <a:t>타깃 고객 및 비즈니스파트너 등 분석</a:t>
            </a:r>
          </a:p>
          <a:p>
            <a:pPr marL="171450" indent="-171450">
              <a:lnSpc>
                <a:spcPts val="1700"/>
              </a:lnSpc>
              <a:buFont typeface="Arial" panose="020B0604020202020204" pitchFamily="34" charset="0"/>
              <a:buChar char="•"/>
            </a:pPr>
            <a:r>
              <a:rPr lang="ko-KR" altLang="en-US" sz="1050" dirty="0">
                <a:solidFill>
                  <a:srgbClr val="0070C0"/>
                </a:solidFill>
                <a:latin typeface="+mj-ea"/>
                <a:ea typeface="+mj-ea"/>
              </a:rPr>
              <a:t>주력 제품</a:t>
            </a:r>
            <a:r>
              <a:rPr lang="en-US" altLang="ko-KR" sz="1050" dirty="0">
                <a:solidFill>
                  <a:srgbClr val="0070C0"/>
                </a:solidFill>
                <a:latin typeface="+mj-ea"/>
                <a:ea typeface="+mj-ea"/>
              </a:rPr>
              <a:t>/</a:t>
            </a:r>
            <a:r>
              <a:rPr lang="ko-KR" altLang="en-US" sz="1050" dirty="0">
                <a:solidFill>
                  <a:srgbClr val="0070C0"/>
                </a:solidFill>
                <a:latin typeface="+mj-ea"/>
                <a:ea typeface="+mj-ea"/>
              </a:rPr>
              <a:t>기술</a:t>
            </a:r>
            <a:r>
              <a:rPr lang="en-US" altLang="ko-KR" sz="1050" dirty="0">
                <a:solidFill>
                  <a:srgbClr val="0070C0"/>
                </a:solidFill>
                <a:latin typeface="+mj-ea"/>
                <a:ea typeface="+mj-ea"/>
              </a:rPr>
              <a:t>/</a:t>
            </a:r>
            <a:r>
              <a:rPr lang="ko-KR" altLang="en-US" sz="1050" dirty="0">
                <a:solidFill>
                  <a:srgbClr val="0070C0"/>
                </a:solidFill>
                <a:latin typeface="+mj-ea"/>
                <a:ea typeface="+mj-ea"/>
              </a:rPr>
              <a:t>서비스와 직접적 경쟁관계에 있는 국내외 기업 동향 등 서술</a:t>
            </a:r>
            <a:endParaRPr lang="en-US" altLang="ko-KR" sz="1050" dirty="0">
              <a:solidFill>
                <a:srgbClr val="0070C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9460657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11D449D9-3589-4940-90B6-7A0218274190}"/>
              </a:ext>
            </a:extLst>
          </p:cNvPr>
          <p:cNvSpPr/>
          <p:nvPr/>
        </p:nvSpPr>
        <p:spPr>
          <a:xfrm>
            <a:off x="0" y="1"/>
            <a:ext cx="9144000" cy="5587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16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200" b="1" dirty="0">
                <a:solidFill>
                  <a:schemeClr val="tx1"/>
                </a:solidFill>
                <a:latin typeface="+mn-ea"/>
              </a:rPr>
              <a:t>II. </a:t>
            </a:r>
            <a:r>
              <a:rPr lang="ko-KR" altLang="en-US" sz="2200" b="1" dirty="0">
                <a:solidFill>
                  <a:schemeClr val="tx1"/>
                </a:solidFill>
                <a:latin typeface="+mn-ea"/>
              </a:rPr>
              <a:t>시장 진입 전략 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9F46F33C-0842-4C03-BCD3-1ED0906A71FA}"/>
              </a:ext>
            </a:extLst>
          </p:cNvPr>
          <p:cNvSpPr/>
          <p:nvPr/>
        </p:nvSpPr>
        <p:spPr>
          <a:xfrm>
            <a:off x="381000" y="665718"/>
            <a:ext cx="8763000" cy="430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0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dirty="0">
                <a:solidFill>
                  <a:schemeClr val="tx1"/>
                </a:solidFill>
                <a:latin typeface="+mj-ea"/>
                <a:ea typeface="+mj-ea"/>
              </a:rPr>
              <a:t>2. </a:t>
            </a:r>
            <a:r>
              <a:rPr lang="ko-KR" altLang="en-US" dirty="0">
                <a:solidFill>
                  <a:schemeClr val="tx1"/>
                </a:solidFill>
                <a:latin typeface="+mj-ea"/>
                <a:ea typeface="+mj-ea"/>
              </a:rPr>
              <a:t>문제정의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B5045A0E-228F-44CA-8A59-AF8E74DCE1A7}"/>
              </a:ext>
            </a:extLst>
          </p:cNvPr>
          <p:cNvSpPr/>
          <p:nvPr/>
        </p:nvSpPr>
        <p:spPr>
          <a:xfrm>
            <a:off x="143544" y="5168900"/>
            <a:ext cx="8856913" cy="1041403"/>
          </a:xfrm>
          <a:prstGeom prst="rect">
            <a:avLst/>
          </a:prstGeom>
          <a:solidFill>
            <a:schemeClr val="accent5">
              <a:lumMod val="20000"/>
              <a:lumOff val="80000"/>
              <a:alpha val="80000"/>
            </a:schemeClr>
          </a:solidFill>
          <a:ln w="12700">
            <a:solidFill>
              <a:schemeClr val="bg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700"/>
              </a:lnSpc>
            </a:pPr>
            <a:r>
              <a:rPr lang="en-US" altLang="ko-KR" sz="1050" b="1" dirty="0">
                <a:solidFill>
                  <a:srgbClr val="0070C0"/>
                </a:solidFill>
                <a:latin typeface="+mj-ea"/>
                <a:ea typeface="+mj-ea"/>
              </a:rPr>
              <a:t>[</a:t>
            </a:r>
            <a:r>
              <a:rPr lang="ko-KR" altLang="en-US" sz="1050" b="1" dirty="0">
                <a:solidFill>
                  <a:srgbClr val="0070C0"/>
                </a:solidFill>
                <a:latin typeface="+mj-ea"/>
                <a:ea typeface="+mj-ea"/>
              </a:rPr>
              <a:t>작성요령</a:t>
            </a:r>
            <a:r>
              <a:rPr lang="en-US" altLang="ko-KR" sz="1050" b="1" dirty="0">
                <a:solidFill>
                  <a:srgbClr val="0070C0"/>
                </a:solidFill>
                <a:latin typeface="+mj-ea"/>
                <a:ea typeface="+mj-ea"/>
              </a:rPr>
              <a:t>]</a:t>
            </a:r>
          </a:p>
          <a:p>
            <a:pPr marL="171450" indent="-171450">
              <a:lnSpc>
                <a:spcPts val="1700"/>
              </a:lnSpc>
              <a:buFont typeface="Arial" panose="020B0604020202020204" pitchFamily="34" charset="0"/>
              <a:buChar char="•"/>
            </a:pPr>
            <a:r>
              <a:rPr lang="ko-KR" altLang="en-US" sz="1050" dirty="0">
                <a:solidFill>
                  <a:srgbClr val="0070C0"/>
                </a:solidFill>
                <a:latin typeface="+mj-ea"/>
              </a:rPr>
              <a:t>귀사가 해결하고자 하는 관광산업 관련 문제</a:t>
            </a:r>
            <a:r>
              <a:rPr lang="en-US" altLang="ko-KR" sz="1050" dirty="0">
                <a:solidFill>
                  <a:srgbClr val="0070C0"/>
                </a:solidFill>
                <a:latin typeface="+mj-ea"/>
              </a:rPr>
              <a:t>(</a:t>
            </a:r>
            <a:r>
              <a:rPr lang="ko-KR" altLang="en-US" sz="1050" dirty="0">
                <a:solidFill>
                  <a:srgbClr val="0070C0"/>
                </a:solidFill>
                <a:latin typeface="+mj-ea"/>
              </a:rPr>
              <a:t>사회</a:t>
            </a:r>
            <a:r>
              <a:rPr lang="en-US" altLang="ko-KR" sz="1050" dirty="0">
                <a:solidFill>
                  <a:srgbClr val="0070C0"/>
                </a:solidFill>
                <a:latin typeface="+mj-ea"/>
              </a:rPr>
              <a:t>/</a:t>
            </a:r>
            <a:r>
              <a:rPr lang="ko-KR" altLang="en-US" sz="1050" dirty="0">
                <a:solidFill>
                  <a:srgbClr val="0070C0"/>
                </a:solidFill>
                <a:latin typeface="+mj-ea"/>
              </a:rPr>
              <a:t>시장</a:t>
            </a:r>
            <a:r>
              <a:rPr lang="en-US" altLang="ko-KR" sz="1050" dirty="0">
                <a:solidFill>
                  <a:srgbClr val="0070C0"/>
                </a:solidFill>
                <a:latin typeface="+mj-ea"/>
              </a:rPr>
              <a:t>)</a:t>
            </a:r>
            <a:r>
              <a:rPr lang="ko-KR" altLang="en-US" sz="1050" dirty="0">
                <a:solidFill>
                  <a:srgbClr val="0070C0"/>
                </a:solidFill>
                <a:latin typeface="+mj-ea"/>
              </a:rPr>
              <a:t>는 무엇이며</a:t>
            </a:r>
            <a:r>
              <a:rPr lang="en-US" altLang="ko-KR" sz="1050" dirty="0">
                <a:solidFill>
                  <a:srgbClr val="0070C0"/>
                </a:solidFill>
                <a:latin typeface="+mj-ea"/>
              </a:rPr>
              <a:t>, </a:t>
            </a:r>
            <a:r>
              <a:rPr lang="ko-KR" altLang="en-US" sz="1050" dirty="0">
                <a:solidFill>
                  <a:srgbClr val="0070C0"/>
                </a:solidFill>
                <a:latin typeface="+mj-ea"/>
              </a:rPr>
              <a:t>왜 해결이 필요한지</a:t>
            </a:r>
            <a:r>
              <a:rPr lang="en-US" altLang="ko-KR" sz="1050" dirty="0">
                <a:solidFill>
                  <a:srgbClr val="0070C0"/>
                </a:solidFill>
                <a:latin typeface="+mj-ea"/>
              </a:rPr>
              <a:t>, </a:t>
            </a:r>
            <a:r>
              <a:rPr lang="ko-KR" altLang="en-US" sz="1050" dirty="0">
                <a:solidFill>
                  <a:srgbClr val="0070C0"/>
                </a:solidFill>
                <a:latin typeface="+mj-ea"/>
              </a:rPr>
              <a:t>문제점에 대한 해결방안을 핵심적으로 요약 제시 </a:t>
            </a:r>
            <a:r>
              <a:rPr lang="en-US" altLang="ko-KR" sz="1050" dirty="0">
                <a:solidFill>
                  <a:srgbClr val="0070C0"/>
                </a:solidFill>
                <a:latin typeface="+mj-ea"/>
              </a:rPr>
              <a:t>(</a:t>
            </a:r>
            <a:r>
              <a:rPr lang="ko-KR" altLang="en-US" sz="1050" dirty="0">
                <a:solidFill>
                  <a:srgbClr val="0070C0"/>
                </a:solidFill>
                <a:latin typeface="+mj-ea"/>
              </a:rPr>
              <a:t>그림</a:t>
            </a:r>
            <a:r>
              <a:rPr lang="en-US" altLang="ko-KR" sz="1050" dirty="0">
                <a:solidFill>
                  <a:srgbClr val="0070C0"/>
                </a:solidFill>
                <a:latin typeface="+mj-ea"/>
              </a:rPr>
              <a:t>, </a:t>
            </a:r>
            <a:r>
              <a:rPr lang="ko-KR" altLang="en-US" sz="1050" dirty="0">
                <a:solidFill>
                  <a:srgbClr val="0070C0"/>
                </a:solidFill>
                <a:latin typeface="+mj-ea"/>
              </a:rPr>
              <a:t>도표 등 이용 가능</a:t>
            </a:r>
            <a:r>
              <a:rPr lang="en-US" altLang="ko-KR" sz="1050" dirty="0">
                <a:solidFill>
                  <a:srgbClr val="0070C0"/>
                </a:solidFill>
                <a:latin typeface="+mj-ea"/>
              </a:rPr>
              <a:t>)</a:t>
            </a:r>
            <a:endParaRPr lang="ko-KR" altLang="en-US" sz="1050" dirty="0">
              <a:solidFill>
                <a:srgbClr val="0070C0"/>
              </a:solidFill>
              <a:latin typeface="+mj-ea"/>
            </a:endParaRPr>
          </a:p>
          <a:p>
            <a:pPr marL="171450" indent="-171450">
              <a:lnSpc>
                <a:spcPts val="1700"/>
              </a:lnSpc>
              <a:buFont typeface="Arial" panose="020B0604020202020204" pitchFamily="34" charset="0"/>
              <a:buChar char="•"/>
            </a:pPr>
            <a:r>
              <a:rPr lang="ko-KR" altLang="en-US" sz="1050" dirty="0">
                <a:solidFill>
                  <a:srgbClr val="0070C0"/>
                </a:solidFill>
                <a:latin typeface="+mj-ea"/>
                <a:ea typeface="+mj-ea"/>
              </a:rPr>
              <a:t>사회문제와 시장문제가 구분되는 경우 각각의 문제정의 작성</a:t>
            </a:r>
          </a:p>
          <a:p>
            <a:pPr marL="171450" indent="-171450">
              <a:lnSpc>
                <a:spcPts val="1700"/>
              </a:lnSpc>
              <a:buFont typeface="Arial" panose="020B0604020202020204" pitchFamily="34" charset="0"/>
              <a:buChar char="•"/>
            </a:pPr>
            <a:r>
              <a:rPr lang="ko-KR" altLang="en-US" sz="1050" dirty="0">
                <a:solidFill>
                  <a:srgbClr val="0070C0"/>
                </a:solidFill>
                <a:latin typeface="+mj-ea"/>
                <a:ea typeface="+mj-ea"/>
              </a:rPr>
              <a:t>설명을 위한 </a:t>
            </a:r>
            <a:r>
              <a:rPr lang="ko-KR" altLang="en-US" sz="1050" dirty="0" err="1">
                <a:solidFill>
                  <a:srgbClr val="0070C0"/>
                </a:solidFill>
                <a:latin typeface="+mj-ea"/>
                <a:ea typeface="+mj-ea"/>
              </a:rPr>
              <a:t>근거자료의</a:t>
            </a:r>
            <a:r>
              <a:rPr lang="ko-KR" altLang="en-US" sz="1050" dirty="0">
                <a:solidFill>
                  <a:srgbClr val="0070C0"/>
                </a:solidFill>
                <a:latin typeface="+mj-ea"/>
                <a:ea typeface="+mj-ea"/>
              </a:rPr>
              <a:t> 경우</a:t>
            </a:r>
            <a:r>
              <a:rPr lang="en-US" altLang="ko-KR" sz="1050" dirty="0">
                <a:solidFill>
                  <a:srgbClr val="0070C0"/>
                </a:solidFill>
                <a:latin typeface="+mj-ea"/>
                <a:ea typeface="+mj-ea"/>
              </a:rPr>
              <a:t>,</a:t>
            </a:r>
            <a:r>
              <a:rPr lang="ko-KR" altLang="en-US" sz="1050" dirty="0">
                <a:solidFill>
                  <a:srgbClr val="0070C0"/>
                </a:solidFill>
                <a:latin typeface="+mj-ea"/>
                <a:ea typeface="+mj-ea"/>
              </a:rPr>
              <a:t> 신뢰할 수 있는 정보임을 확인할 수 있도록 출처 명기 필수</a:t>
            </a:r>
          </a:p>
        </p:txBody>
      </p:sp>
    </p:spTree>
    <p:extLst>
      <p:ext uri="{BB962C8B-B14F-4D97-AF65-F5344CB8AC3E}">
        <p14:creationId xmlns:p14="http://schemas.microsoft.com/office/powerpoint/2010/main" val="18636479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11D449D9-3589-4940-90B6-7A0218274190}"/>
              </a:ext>
            </a:extLst>
          </p:cNvPr>
          <p:cNvSpPr/>
          <p:nvPr/>
        </p:nvSpPr>
        <p:spPr>
          <a:xfrm>
            <a:off x="0" y="1"/>
            <a:ext cx="9144000" cy="5587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16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200" b="1" dirty="0">
                <a:solidFill>
                  <a:schemeClr val="tx1"/>
                </a:solidFill>
                <a:latin typeface="+mn-ea"/>
              </a:rPr>
              <a:t>II. </a:t>
            </a:r>
            <a:r>
              <a:rPr lang="ko-KR" altLang="en-US" sz="2200" b="1" dirty="0">
                <a:solidFill>
                  <a:schemeClr val="tx1"/>
                </a:solidFill>
                <a:latin typeface="+mn-ea"/>
              </a:rPr>
              <a:t>시장 진입 전략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9F46F33C-0842-4C03-BCD3-1ED0906A71FA}"/>
              </a:ext>
            </a:extLst>
          </p:cNvPr>
          <p:cNvSpPr/>
          <p:nvPr/>
        </p:nvSpPr>
        <p:spPr>
          <a:xfrm>
            <a:off x="381000" y="665718"/>
            <a:ext cx="8763000" cy="430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0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dirty="0">
                <a:solidFill>
                  <a:schemeClr val="tx1"/>
                </a:solidFill>
                <a:latin typeface="+mj-ea"/>
                <a:ea typeface="+mj-ea"/>
              </a:rPr>
              <a:t>3. </a:t>
            </a:r>
            <a:r>
              <a:rPr lang="ko-KR" altLang="en-US" dirty="0">
                <a:solidFill>
                  <a:schemeClr val="tx1"/>
                </a:solidFill>
                <a:latin typeface="+mj-ea"/>
                <a:ea typeface="+mj-ea"/>
              </a:rPr>
              <a:t>진입 전략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B5045A0E-228F-44CA-8A59-AF8E74DCE1A7}"/>
              </a:ext>
            </a:extLst>
          </p:cNvPr>
          <p:cNvSpPr/>
          <p:nvPr/>
        </p:nvSpPr>
        <p:spPr>
          <a:xfrm>
            <a:off x="143544" y="5045826"/>
            <a:ext cx="8856913" cy="1164478"/>
          </a:xfrm>
          <a:prstGeom prst="rect">
            <a:avLst/>
          </a:prstGeom>
          <a:solidFill>
            <a:schemeClr val="accent5">
              <a:lumMod val="20000"/>
              <a:lumOff val="80000"/>
              <a:alpha val="80000"/>
            </a:schemeClr>
          </a:solidFill>
          <a:ln w="12700">
            <a:solidFill>
              <a:schemeClr val="bg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700"/>
              </a:lnSpc>
            </a:pPr>
            <a:r>
              <a:rPr lang="en-US" altLang="ko-KR" sz="1050" b="1" dirty="0">
                <a:solidFill>
                  <a:srgbClr val="0070C0"/>
                </a:solidFill>
                <a:latin typeface="+mj-ea"/>
                <a:ea typeface="+mj-ea"/>
              </a:rPr>
              <a:t>[</a:t>
            </a:r>
            <a:r>
              <a:rPr lang="ko-KR" altLang="en-US" sz="1050" b="1" dirty="0">
                <a:solidFill>
                  <a:srgbClr val="0070C0"/>
                </a:solidFill>
                <a:latin typeface="+mj-ea"/>
                <a:ea typeface="+mj-ea"/>
              </a:rPr>
              <a:t>작성요령</a:t>
            </a:r>
            <a:r>
              <a:rPr lang="en-US" altLang="ko-KR" sz="1050" b="1" dirty="0">
                <a:solidFill>
                  <a:srgbClr val="0070C0"/>
                </a:solidFill>
                <a:latin typeface="+mj-ea"/>
                <a:ea typeface="+mj-ea"/>
              </a:rPr>
              <a:t>]</a:t>
            </a:r>
          </a:p>
          <a:p>
            <a:pPr marL="171450" indent="-171450">
              <a:lnSpc>
                <a:spcPts val="1700"/>
              </a:lnSpc>
              <a:buFont typeface="Arial" panose="020B0604020202020204" pitchFamily="34" charset="0"/>
              <a:buChar char="•"/>
            </a:pPr>
            <a:r>
              <a:rPr lang="ko-KR" altLang="en-US" sz="1050" dirty="0">
                <a:solidFill>
                  <a:srgbClr val="0070C0"/>
                </a:solidFill>
                <a:latin typeface="+mj-ea"/>
              </a:rPr>
              <a:t>목표시장</a:t>
            </a:r>
            <a:r>
              <a:rPr lang="en-US" altLang="ko-KR" sz="1050" dirty="0">
                <a:solidFill>
                  <a:srgbClr val="0070C0"/>
                </a:solidFill>
                <a:latin typeface="+mj-ea"/>
              </a:rPr>
              <a:t>/</a:t>
            </a:r>
            <a:r>
              <a:rPr lang="ko-KR" altLang="en-US" sz="1050" dirty="0">
                <a:solidFill>
                  <a:srgbClr val="0070C0"/>
                </a:solidFill>
                <a:latin typeface="+mj-ea"/>
              </a:rPr>
              <a:t>고객은 무엇이며</a:t>
            </a:r>
            <a:r>
              <a:rPr lang="en-US" altLang="ko-KR" sz="1050" dirty="0">
                <a:solidFill>
                  <a:srgbClr val="0070C0"/>
                </a:solidFill>
                <a:latin typeface="+mj-ea"/>
              </a:rPr>
              <a:t>, </a:t>
            </a:r>
            <a:r>
              <a:rPr lang="ko-KR" altLang="en-US" sz="1050" dirty="0">
                <a:solidFill>
                  <a:srgbClr val="0070C0"/>
                </a:solidFill>
                <a:latin typeface="+mj-ea"/>
              </a:rPr>
              <a:t>어떤 솔루션</a:t>
            </a:r>
            <a:r>
              <a:rPr lang="en-US" altLang="ko-KR" sz="1050" dirty="0">
                <a:solidFill>
                  <a:srgbClr val="0070C0"/>
                </a:solidFill>
                <a:latin typeface="+mj-ea"/>
              </a:rPr>
              <a:t>(</a:t>
            </a:r>
            <a:r>
              <a:rPr lang="ko-KR" altLang="en-US" sz="1050" dirty="0">
                <a:solidFill>
                  <a:srgbClr val="0070C0"/>
                </a:solidFill>
                <a:latin typeface="+mj-ea"/>
              </a:rPr>
              <a:t>제품</a:t>
            </a:r>
            <a:r>
              <a:rPr lang="en-US" altLang="ko-KR" sz="1050" dirty="0">
                <a:solidFill>
                  <a:srgbClr val="0070C0"/>
                </a:solidFill>
                <a:latin typeface="+mj-ea"/>
              </a:rPr>
              <a:t>/</a:t>
            </a:r>
            <a:r>
              <a:rPr lang="ko-KR" altLang="en-US" sz="1050" dirty="0">
                <a:solidFill>
                  <a:srgbClr val="0070C0"/>
                </a:solidFill>
                <a:latin typeface="+mj-ea"/>
              </a:rPr>
              <a:t>기술</a:t>
            </a:r>
            <a:r>
              <a:rPr lang="en-US" altLang="ko-KR" sz="1050" dirty="0">
                <a:solidFill>
                  <a:srgbClr val="0070C0"/>
                </a:solidFill>
                <a:latin typeface="+mj-ea"/>
              </a:rPr>
              <a:t>/</a:t>
            </a:r>
            <a:r>
              <a:rPr lang="ko-KR" altLang="en-US" sz="1050" dirty="0">
                <a:solidFill>
                  <a:srgbClr val="0070C0"/>
                </a:solidFill>
                <a:latin typeface="+mj-ea"/>
              </a:rPr>
              <a:t>서비스 등</a:t>
            </a:r>
            <a:r>
              <a:rPr lang="en-US" altLang="ko-KR" sz="1050" dirty="0">
                <a:solidFill>
                  <a:srgbClr val="0070C0"/>
                </a:solidFill>
                <a:latin typeface="+mj-ea"/>
              </a:rPr>
              <a:t>)</a:t>
            </a:r>
            <a:r>
              <a:rPr lang="ko-KR" altLang="en-US" sz="1050" dirty="0">
                <a:solidFill>
                  <a:srgbClr val="0070C0"/>
                </a:solidFill>
                <a:latin typeface="+mj-ea"/>
              </a:rPr>
              <a:t>을 통해 궁극적으로 어떤 가치를 고객에게 제공하고자 하는지 작성</a:t>
            </a:r>
            <a:endParaRPr lang="en-US" altLang="ko-KR" sz="1050" dirty="0">
              <a:solidFill>
                <a:srgbClr val="0070C0"/>
              </a:solidFill>
              <a:latin typeface="+mj-ea"/>
            </a:endParaRPr>
          </a:p>
          <a:p>
            <a:pPr marL="171450" indent="-171450">
              <a:lnSpc>
                <a:spcPts val="1700"/>
              </a:lnSpc>
              <a:buFont typeface="Arial" panose="020B0604020202020204" pitchFamily="34" charset="0"/>
              <a:buChar char="•"/>
            </a:pPr>
            <a:r>
              <a:rPr lang="ko-KR" altLang="en-US" sz="1050" dirty="0">
                <a:solidFill>
                  <a:srgbClr val="0070C0"/>
                </a:solidFill>
                <a:latin typeface="+mj-ea"/>
              </a:rPr>
              <a:t>시장 및 경쟁사 현황 분석 결과를 토대로 시장 진입 전략</a:t>
            </a:r>
            <a:r>
              <a:rPr lang="en-US" altLang="ko-KR" sz="1050" dirty="0">
                <a:solidFill>
                  <a:srgbClr val="0070C0"/>
                </a:solidFill>
                <a:latin typeface="+mj-ea"/>
              </a:rPr>
              <a:t>, </a:t>
            </a:r>
            <a:r>
              <a:rPr lang="ko-KR" altLang="en-US" sz="1050" dirty="0">
                <a:solidFill>
                  <a:srgbClr val="0070C0"/>
                </a:solidFill>
                <a:latin typeface="+mj-ea"/>
              </a:rPr>
              <a:t>구체적인 방안 작성</a:t>
            </a:r>
            <a:endParaRPr lang="ko-KR" altLang="en-US" sz="1050" dirty="0">
              <a:solidFill>
                <a:srgbClr val="0070C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618605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798</TotalTime>
  <Words>944</Words>
  <Application>Microsoft Office PowerPoint</Application>
  <PresentationFormat>화면 슬라이드 쇼(4:3)</PresentationFormat>
  <Paragraphs>161</Paragraphs>
  <Slides>18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25" baseType="lpstr">
      <vt:lpstr>HG꼬딕씨 80g</vt:lpstr>
      <vt:lpstr>맑은 고딕</vt:lpstr>
      <vt:lpstr>함초롬돋움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111</cp:revision>
  <cp:lastPrinted>2024-02-06T09:04:02Z</cp:lastPrinted>
  <dcterms:created xsi:type="dcterms:W3CDTF">2022-04-07T14:10:54Z</dcterms:created>
  <dcterms:modified xsi:type="dcterms:W3CDTF">2024-02-23T00:41:23Z</dcterms:modified>
</cp:coreProperties>
</file>