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7" r:id="rId3"/>
    <p:sldId id="282" r:id="rId4"/>
    <p:sldId id="289" r:id="rId5"/>
    <p:sldId id="280" r:id="rId6"/>
    <p:sldId id="272" r:id="rId7"/>
    <p:sldId id="273" r:id="rId8"/>
    <p:sldId id="274" r:id="rId9"/>
    <p:sldId id="293" r:id="rId10"/>
    <p:sldId id="290" r:id="rId11"/>
    <p:sldId id="284" r:id="rId12"/>
    <p:sldId id="283" r:id="rId13"/>
  </p:sldIdLst>
  <p:sldSz cx="9144000" cy="5143500" type="screen16x9"/>
  <p:notesSz cx="6797675" cy="9926638"/>
  <p:defaultTextStyle>
    <a:defPPr>
      <a:defRPr lang="ko-KR"/>
    </a:defPPr>
    <a:lvl1pPr marL="0" algn="l" defTabSz="914262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32" algn="l" defTabSz="914262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62" algn="l" defTabSz="914262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94" algn="l" defTabSz="914262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25" algn="l" defTabSz="914262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57" algn="l" defTabSz="914262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88" algn="l" defTabSz="914262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19" algn="l" defTabSz="914262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051" algn="l" defTabSz="914262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1D6ED"/>
    <a:srgbClr val="005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370" autoAdjust="0"/>
  </p:normalViewPr>
  <p:slideViewPr>
    <p:cSldViewPr>
      <p:cViewPr>
        <p:scale>
          <a:sx n="125" d="100"/>
          <a:sy n="125" d="100"/>
        </p:scale>
        <p:origin x="1194" y="5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2914651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B189D-C68B-41D9-BD58-71C7071F5967}" type="datetimeFigureOut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DF25A-982E-42DC-A32C-2AFAACF879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6279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B189D-C68B-41D9-BD58-71C7071F5967}" type="datetimeFigureOut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DF25A-982E-42DC-A32C-2AFAACF879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6158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B189D-C68B-41D9-BD58-71C7071F5967}" type="datetimeFigureOut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DF25A-982E-42DC-A32C-2AFAACF879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3070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B189D-C68B-41D9-BD58-71C7071F5967}" type="datetimeFigureOut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DF25A-982E-42DC-A32C-2AFAACF879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089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2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65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7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91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0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B189D-C68B-41D9-BD58-71C7071F5967}" type="datetimeFigureOut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DF25A-982E-42DC-A32C-2AFAACF879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096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B189D-C68B-41D9-BD58-71C7071F5967}" type="datetimeFigureOut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DF25A-982E-42DC-A32C-2AFAACF879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336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2" indent="0">
              <a:buNone/>
              <a:defRPr sz="2000" b="1"/>
            </a:lvl2pPr>
            <a:lvl3pPr marL="914262" indent="0">
              <a:buNone/>
              <a:defRPr sz="1800" b="1"/>
            </a:lvl3pPr>
            <a:lvl4pPr marL="1371394" indent="0">
              <a:buNone/>
              <a:defRPr sz="1600" b="1"/>
            </a:lvl4pPr>
            <a:lvl5pPr marL="1828525" indent="0">
              <a:buNone/>
              <a:defRPr sz="1600" b="1"/>
            </a:lvl5pPr>
            <a:lvl6pPr marL="2285657" indent="0">
              <a:buNone/>
              <a:defRPr sz="1600" b="1"/>
            </a:lvl6pPr>
            <a:lvl7pPr marL="2742788" indent="0">
              <a:buNone/>
              <a:defRPr sz="1600" b="1"/>
            </a:lvl7pPr>
            <a:lvl8pPr marL="3199919" indent="0">
              <a:buNone/>
              <a:defRPr sz="1600" b="1"/>
            </a:lvl8pPr>
            <a:lvl9pPr marL="3657051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2" indent="0">
              <a:buNone/>
              <a:defRPr sz="2000" b="1"/>
            </a:lvl2pPr>
            <a:lvl3pPr marL="914262" indent="0">
              <a:buNone/>
              <a:defRPr sz="1800" b="1"/>
            </a:lvl3pPr>
            <a:lvl4pPr marL="1371394" indent="0">
              <a:buNone/>
              <a:defRPr sz="1600" b="1"/>
            </a:lvl4pPr>
            <a:lvl5pPr marL="1828525" indent="0">
              <a:buNone/>
              <a:defRPr sz="1600" b="1"/>
            </a:lvl5pPr>
            <a:lvl6pPr marL="2285657" indent="0">
              <a:buNone/>
              <a:defRPr sz="1600" b="1"/>
            </a:lvl6pPr>
            <a:lvl7pPr marL="2742788" indent="0">
              <a:buNone/>
              <a:defRPr sz="1600" b="1"/>
            </a:lvl7pPr>
            <a:lvl8pPr marL="3199919" indent="0">
              <a:buNone/>
              <a:defRPr sz="1600" b="1"/>
            </a:lvl8pPr>
            <a:lvl9pPr marL="3657051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B189D-C68B-41D9-BD58-71C7071F5967}" type="datetimeFigureOut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DF25A-982E-42DC-A32C-2AFAACF879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7678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B189D-C68B-41D9-BD58-71C7071F5967}" type="datetimeFigureOut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DF25A-982E-42DC-A32C-2AFAACF879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9166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B189D-C68B-41D9-BD58-71C7071F5967}" type="datetimeFigureOut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DF25A-982E-42DC-A32C-2AFAACF879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4797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32" indent="0">
              <a:buNone/>
              <a:defRPr sz="1200"/>
            </a:lvl2pPr>
            <a:lvl3pPr marL="914262" indent="0">
              <a:buNone/>
              <a:defRPr sz="1000"/>
            </a:lvl3pPr>
            <a:lvl4pPr marL="1371394" indent="0">
              <a:buNone/>
              <a:defRPr sz="900"/>
            </a:lvl4pPr>
            <a:lvl5pPr marL="1828525" indent="0">
              <a:buNone/>
              <a:defRPr sz="900"/>
            </a:lvl5pPr>
            <a:lvl6pPr marL="2285657" indent="0">
              <a:buNone/>
              <a:defRPr sz="900"/>
            </a:lvl6pPr>
            <a:lvl7pPr marL="2742788" indent="0">
              <a:buNone/>
              <a:defRPr sz="900"/>
            </a:lvl7pPr>
            <a:lvl8pPr marL="3199919" indent="0">
              <a:buNone/>
              <a:defRPr sz="900"/>
            </a:lvl8pPr>
            <a:lvl9pPr marL="3657051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B189D-C68B-41D9-BD58-71C7071F5967}" type="datetimeFigureOut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DF25A-982E-42DC-A32C-2AFAACF879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2087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32" indent="0">
              <a:buNone/>
              <a:defRPr sz="2800"/>
            </a:lvl2pPr>
            <a:lvl3pPr marL="914262" indent="0">
              <a:buNone/>
              <a:defRPr sz="2400"/>
            </a:lvl3pPr>
            <a:lvl4pPr marL="1371394" indent="0">
              <a:buNone/>
              <a:defRPr sz="2000"/>
            </a:lvl4pPr>
            <a:lvl5pPr marL="1828525" indent="0">
              <a:buNone/>
              <a:defRPr sz="2000"/>
            </a:lvl5pPr>
            <a:lvl6pPr marL="2285657" indent="0">
              <a:buNone/>
              <a:defRPr sz="2000"/>
            </a:lvl6pPr>
            <a:lvl7pPr marL="2742788" indent="0">
              <a:buNone/>
              <a:defRPr sz="2000"/>
            </a:lvl7pPr>
            <a:lvl8pPr marL="3199919" indent="0">
              <a:buNone/>
              <a:defRPr sz="2000"/>
            </a:lvl8pPr>
            <a:lvl9pPr marL="3657051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32" indent="0">
              <a:buNone/>
              <a:defRPr sz="1200"/>
            </a:lvl2pPr>
            <a:lvl3pPr marL="914262" indent="0">
              <a:buNone/>
              <a:defRPr sz="1000"/>
            </a:lvl3pPr>
            <a:lvl4pPr marL="1371394" indent="0">
              <a:buNone/>
              <a:defRPr sz="900"/>
            </a:lvl4pPr>
            <a:lvl5pPr marL="1828525" indent="0">
              <a:buNone/>
              <a:defRPr sz="900"/>
            </a:lvl5pPr>
            <a:lvl6pPr marL="2285657" indent="0">
              <a:buNone/>
              <a:defRPr sz="900"/>
            </a:lvl6pPr>
            <a:lvl7pPr marL="2742788" indent="0">
              <a:buNone/>
              <a:defRPr sz="900"/>
            </a:lvl7pPr>
            <a:lvl8pPr marL="3199919" indent="0">
              <a:buNone/>
              <a:defRPr sz="900"/>
            </a:lvl8pPr>
            <a:lvl9pPr marL="3657051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B189D-C68B-41D9-BD58-71C7071F5967}" type="datetimeFigureOut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DF25A-982E-42DC-A32C-2AFAACF879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4858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857250"/>
          </a:xfrm>
          <a:prstGeom prst="rect">
            <a:avLst/>
          </a:prstGeom>
        </p:spPr>
        <p:txBody>
          <a:bodyPr vert="horz" lIns="91426" tIns="45713" rIns="91426" bIns="45713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26" tIns="45713" rIns="91426" bIns="45713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1" y="4767263"/>
            <a:ext cx="2133600" cy="273844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EB189D-C68B-41D9-BD58-71C7071F5967}" type="datetimeFigureOut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1" y="4767263"/>
            <a:ext cx="2895600" cy="273844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DF25A-982E-42DC-A32C-2AFAACF879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5971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262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8" indent="-342848" algn="l" defTabSz="914262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8" indent="-285707" algn="l" defTabSz="914262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28" indent="-228565" algn="l" defTabSz="914262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60" indent="-228565" algn="l" defTabSz="914262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91" indent="-228565" algn="l" defTabSz="914262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22" indent="-228565" algn="l" defTabSz="914262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54" indent="-228565" algn="l" defTabSz="914262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85" indent="-228565" algn="l" defTabSz="914262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16" indent="-228565" algn="l" defTabSz="914262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262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2" algn="l" defTabSz="914262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2" algn="l" defTabSz="914262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4" algn="l" defTabSz="914262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5" algn="l" defTabSz="914262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7" algn="l" defTabSz="914262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88" algn="l" defTabSz="914262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19" algn="l" defTabSz="914262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51" algn="l" defTabSz="914262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3172147"/>
              </p:ext>
            </p:extLst>
          </p:nvPr>
        </p:nvGraphicFramePr>
        <p:xfrm>
          <a:off x="611560" y="786278"/>
          <a:ext cx="7920880" cy="1353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353424">
                <a:tc>
                  <a:txBody>
                    <a:bodyPr/>
                    <a:lstStyle/>
                    <a:p>
                      <a:pPr marL="0" marR="0" indent="0" algn="ctr" defTabSz="914262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400" b="1" kern="0" spc="-4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</a:rPr>
                        <a:t>「</a:t>
                      </a:r>
                      <a:r>
                        <a:rPr lang="en-US" altLang="ko-KR" sz="2400" b="1" kern="0" spc="-4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2025 </a:t>
                      </a:r>
                      <a:r>
                        <a:rPr lang="ko-KR" altLang="en-US" sz="2400" b="1" kern="0" spc="-4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문화기술 콘텐츠 제작지원</a:t>
                      </a:r>
                      <a:r>
                        <a:rPr lang="ko-KR" altLang="en-US" sz="2400" b="1" kern="0" spc="-4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</a:rPr>
                        <a:t>」</a:t>
                      </a:r>
                      <a:r>
                        <a:rPr lang="ko-KR" altLang="en-US" sz="2400" b="1" kern="0" spc="-4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과제</a:t>
                      </a:r>
                      <a:r>
                        <a:rPr lang="ko-KR" altLang="en-US" sz="2400" b="1" kern="0" spc="-4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</a:rPr>
                        <a:t>계획서</a:t>
                      </a:r>
                      <a:endParaRPr lang="en-US" altLang="ko-KR" sz="2400" b="1" kern="0" spc="-4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</a:endParaRPr>
                    </a:p>
                    <a:p>
                      <a:pPr marL="0" marR="0" indent="0" algn="ctr" defTabSz="914262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b="1" kern="0" spc="-4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</a:rPr>
                        <a:t>지원분야 번호 </a:t>
                      </a:r>
                      <a:r>
                        <a:rPr lang="en-US" altLang="ko-KR" sz="1800" b="1" kern="0" spc="-4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</a:rPr>
                        <a:t>: 00</a:t>
                      </a:r>
                      <a:endParaRPr lang="ko-KR" altLang="en-US" sz="1800" b="1" kern="0" spc="-4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285423104" descr="EMB00003bec5ba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1332" y="74597"/>
            <a:ext cx="2172668" cy="610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FF86E929-764D-4511-BA33-8D990959B8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79405" cy="7599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B8CC5D0-B19D-4B5C-90CA-A8C0863B234C}"/>
              </a:ext>
            </a:extLst>
          </p:cNvPr>
          <p:cNvSpPr txBox="1"/>
          <p:nvPr/>
        </p:nvSpPr>
        <p:spPr>
          <a:xfrm>
            <a:off x="179512" y="4731990"/>
            <a:ext cx="8784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rgbClr val="0000FF"/>
                </a:solidFill>
              </a:rPr>
              <a:t>※</a:t>
            </a:r>
            <a:r>
              <a:rPr lang="ko-KR" altLang="en-US" sz="1200" dirty="0">
                <a:solidFill>
                  <a:srgbClr val="0000FF"/>
                </a:solidFill>
              </a:rPr>
              <a:t>본 제작계획서는 심사위원 </a:t>
            </a:r>
            <a:r>
              <a:rPr lang="ko-KR" altLang="en-US" sz="1200" dirty="0" err="1">
                <a:solidFill>
                  <a:srgbClr val="0000FF"/>
                </a:solidFill>
              </a:rPr>
              <a:t>평가용</a:t>
            </a:r>
            <a:r>
              <a:rPr lang="ko-KR" altLang="en-US" sz="1200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〮발표용</a:t>
            </a:r>
            <a:r>
              <a:rPr lang="ko-KR" altLang="en-US" sz="1200" dirty="0">
                <a:solidFill>
                  <a:srgbClr val="0000FF"/>
                </a:solidFill>
              </a:rPr>
              <a:t> 자료이며</a:t>
            </a:r>
            <a:r>
              <a:rPr lang="en-US" altLang="ko-KR" sz="1200" dirty="0">
                <a:solidFill>
                  <a:srgbClr val="0000FF"/>
                </a:solidFill>
              </a:rPr>
              <a:t>, </a:t>
            </a:r>
            <a:r>
              <a:rPr lang="ko-KR" altLang="en-US" sz="1200" dirty="0">
                <a:solidFill>
                  <a:srgbClr val="0000FF"/>
                </a:solidFill>
              </a:rPr>
              <a:t>신청기업은 </a:t>
            </a:r>
            <a:r>
              <a:rPr lang="en-US" altLang="ko-KR" sz="1200" dirty="0">
                <a:solidFill>
                  <a:srgbClr val="0000FF"/>
                </a:solidFill>
              </a:rPr>
              <a:t>PDF </a:t>
            </a:r>
            <a:r>
              <a:rPr lang="ko-KR" altLang="en-US" sz="1200" dirty="0">
                <a:solidFill>
                  <a:srgbClr val="0000FF"/>
                </a:solidFill>
              </a:rPr>
              <a:t>변환하여 제출</a:t>
            </a:r>
            <a:r>
              <a:rPr lang="en-US" altLang="ko-KR" sz="1200" dirty="0">
                <a:solidFill>
                  <a:srgbClr val="0000FF"/>
                </a:solidFill>
              </a:rPr>
              <a:t>(</a:t>
            </a:r>
            <a:r>
              <a:rPr lang="ko-KR" altLang="en-US" sz="1200" dirty="0">
                <a:solidFill>
                  <a:srgbClr val="0000FF"/>
                </a:solidFill>
              </a:rPr>
              <a:t>파란색 </a:t>
            </a:r>
            <a:r>
              <a:rPr lang="ko-KR" altLang="en-US" sz="1200" dirty="0" err="1">
                <a:solidFill>
                  <a:srgbClr val="0000FF"/>
                </a:solidFill>
              </a:rPr>
              <a:t>표기글</a:t>
            </a:r>
            <a:r>
              <a:rPr lang="ko-KR" altLang="en-US" sz="1200" dirty="0">
                <a:solidFill>
                  <a:srgbClr val="0000FF"/>
                </a:solidFill>
              </a:rPr>
              <a:t> 모두 삭제 제출</a:t>
            </a:r>
            <a:r>
              <a:rPr lang="en-US" altLang="ko-KR" sz="1200" dirty="0">
                <a:solidFill>
                  <a:srgbClr val="0000FF"/>
                </a:solidFill>
              </a:rPr>
              <a:t>)</a:t>
            </a:r>
            <a:endParaRPr lang="ko-KR" altLang="en-US" sz="1200" dirty="0">
              <a:solidFill>
                <a:srgbClr val="0000FF"/>
              </a:solidFill>
            </a:endParaRPr>
          </a:p>
        </p:txBody>
      </p:sp>
      <p:graphicFrame>
        <p:nvGraphicFramePr>
          <p:cNvPr id="7" name="표 6">
            <a:extLst>
              <a:ext uri="{FF2B5EF4-FFF2-40B4-BE49-F238E27FC236}">
                <a16:creationId xmlns:a16="http://schemas.microsoft.com/office/drawing/2014/main" id="{4EA5460E-6E17-4FD5-8687-B481D67B3E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9404411"/>
              </p:ext>
            </p:extLst>
          </p:nvPr>
        </p:nvGraphicFramePr>
        <p:xfrm>
          <a:off x="611560" y="2355726"/>
          <a:ext cx="7920880" cy="1872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72208">
                <a:tc>
                  <a:txBody>
                    <a:bodyPr/>
                    <a:lstStyle/>
                    <a:p>
                      <a:pPr marL="0" marR="0" indent="0" algn="ctr" defTabSz="914262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800" b="1" kern="0" spc="-4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</a:endParaRPr>
                    </a:p>
                    <a:p>
                      <a:pPr marL="285750" marR="0" indent="-285750" algn="ctr" defTabSz="914262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800" b="1" kern="0" spc="-4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</a:rPr>
                        <a:t>제안과제명</a:t>
                      </a:r>
                      <a:r>
                        <a:rPr lang="en-US" altLang="ko-KR" sz="1800" b="1" kern="0" spc="-4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</a:rPr>
                        <a:t>: </a:t>
                      </a:r>
                      <a:r>
                        <a:rPr lang="en-US" altLang="ko-KR" sz="1800" b="1" kern="0" spc="-4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800" b="1" kern="0" spc="-40" dirty="0" err="1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대기업협업형</a:t>
                      </a:r>
                      <a:r>
                        <a:rPr lang="ko-KR" altLang="en-US" sz="1800" b="1" kern="0" spc="-4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800" b="1" kern="0" spc="-40" dirty="0" err="1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해당건</a:t>
                      </a:r>
                      <a:r>
                        <a:rPr lang="en-US" altLang="ko-KR" sz="1800" b="1" kern="0" spc="-4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800" b="1" kern="0" spc="-4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작성</a:t>
                      </a:r>
                      <a:r>
                        <a:rPr lang="en-US" altLang="ko-KR" sz="1800" b="1" kern="0" spc="-4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800" b="1" kern="0" spc="-4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공고문 내용 발췌</a:t>
                      </a:r>
                      <a:r>
                        <a:rPr lang="en-US" altLang="ko-KR" sz="1800" b="1" kern="0" spc="-4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endParaRPr lang="en-US" altLang="ko-KR" sz="1800" b="1" kern="0" spc="-4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</a:endParaRPr>
                    </a:p>
                    <a:p>
                      <a:pPr marL="285750" marR="0" indent="-285750" algn="ctr" defTabSz="914262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800" b="1" kern="0" spc="-4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</a:rPr>
                        <a:t>세부과제명</a:t>
                      </a:r>
                      <a:r>
                        <a:rPr lang="en-US" altLang="ko-KR" sz="1800" b="1" kern="0" spc="-4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</a:rPr>
                        <a:t>: </a:t>
                      </a:r>
                      <a:r>
                        <a:rPr lang="en-US" altLang="ko-KR" sz="1800" b="1" kern="0" spc="-40" dirty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</a:rPr>
                        <a:t>(</a:t>
                      </a:r>
                      <a:r>
                        <a:rPr lang="ko-KR" altLang="en-US" sz="1800" b="1" kern="0" spc="-40" dirty="0" err="1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</a:rPr>
                        <a:t>대기업협업형</a:t>
                      </a:r>
                      <a:r>
                        <a:rPr lang="en-US" altLang="ko-KR" sz="1800" b="1" kern="0" spc="-40" dirty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</a:rPr>
                        <a:t> </a:t>
                      </a:r>
                      <a:r>
                        <a:rPr lang="ko-KR" altLang="en-US" sz="1800" b="1" kern="0" spc="-40" dirty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</a:rPr>
                        <a:t>및</a:t>
                      </a:r>
                      <a:r>
                        <a:rPr lang="en-US" altLang="ko-KR" sz="1800" b="1" kern="0" spc="-40" dirty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</a:rPr>
                        <a:t> </a:t>
                      </a:r>
                      <a:r>
                        <a:rPr lang="ko-KR" altLang="en-US" sz="1800" b="1" kern="0" spc="-40" dirty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</a:rPr>
                        <a:t>자유형 모두 작성</a:t>
                      </a:r>
                      <a:r>
                        <a:rPr lang="en-US" altLang="ko-KR" sz="1800" b="1" kern="0" spc="-40" dirty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</a:rPr>
                        <a:t>, </a:t>
                      </a:r>
                      <a:r>
                        <a:rPr lang="ko-KR" altLang="en-US" sz="1800" b="1" kern="0" spc="-40" dirty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</a:rPr>
                        <a:t>자유작성</a:t>
                      </a:r>
                      <a:r>
                        <a:rPr lang="en-US" altLang="ko-KR" sz="1800" b="1" kern="0" spc="-40" dirty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</a:rPr>
                        <a:t>)</a:t>
                      </a:r>
                    </a:p>
                    <a:p>
                      <a:pPr marL="0" marR="0" indent="0" algn="ctr" defTabSz="914262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800" b="1" kern="0" spc="-4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D6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20231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29B28497-3671-4EF7-ABBD-530EBF6F265B}"/>
              </a:ext>
            </a:extLst>
          </p:cNvPr>
          <p:cNvSpPr/>
          <p:nvPr/>
        </p:nvSpPr>
        <p:spPr>
          <a:xfrm>
            <a:off x="0" y="0"/>
            <a:ext cx="9144000" cy="77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37AC4F-96FF-4592-BEA3-594B74B4CD8C}"/>
              </a:ext>
            </a:extLst>
          </p:cNvPr>
          <p:cNvSpPr txBox="1"/>
          <p:nvPr/>
        </p:nvSpPr>
        <p:spPr>
          <a:xfrm>
            <a:off x="139254" y="804098"/>
            <a:ext cx="27045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sz="1050" b="1" dirty="0">
                <a:latin typeface="+mn-ea"/>
              </a:rPr>
              <a:t>신규인력 채용계획</a:t>
            </a:r>
          </a:p>
        </p:txBody>
      </p:sp>
      <p:graphicFrame>
        <p:nvGraphicFramePr>
          <p:cNvPr id="15" name="표 14">
            <a:extLst>
              <a:ext uri="{FF2B5EF4-FFF2-40B4-BE49-F238E27FC236}">
                <a16:creationId xmlns:a16="http://schemas.microsoft.com/office/drawing/2014/main" id="{7239B55C-0D67-4D46-9CCA-6AB5B4558C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9217583"/>
              </p:ext>
            </p:extLst>
          </p:nvPr>
        </p:nvGraphicFramePr>
        <p:xfrm>
          <a:off x="248988" y="1058014"/>
          <a:ext cx="8755757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6519">
                  <a:extLst>
                    <a:ext uri="{9D8B030D-6E8A-4147-A177-3AD203B41FA5}">
                      <a16:colId xmlns:a16="http://schemas.microsoft.com/office/drawing/2014/main" val="2892034885"/>
                    </a:ext>
                  </a:extLst>
                </a:gridCol>
                <a:gridCol w="978261">
                  <a:extLst>
                    <a:ext uri="{9D8B030D-6E8A-4147-A177-3AD203B41FA5}">
                      <a16:colId xmlns:a16="http://schemas.microsoft.com/office/drawing/2014/main" val="123643114"/>
                    </a:ext>
                  </a:extLst>
                </a:gridCol>
                <a:gridCol w="5328592">
                  <a:extLst>
                    <a:ext uri="{9D8B030D-6E8A-4147-A177-3AD203B41FA5}">
                      <a16:colId xmlns:a16="http://schemas.microsoft.com/office/drawing/2014/main" val="2199847578"/>
                    </a:ext>
                  </a:extLst>
                </a:gridCol>
                <a:gridCol w="1192385">
                  <a:extLst>
                    <a:ext uri="{9D8B030D-6E8A-4147-A177-3AD203B41FA5}">
                      <a16:colId xmlns:a16="http://schemas.microsoft.com/office/drawing/2014/main" val="203848597"/>
                    </a:ext>
                  </a:extLst>
                </a:gridCol>
              </a:tblGrid>
              <a:tr h="20387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담당업무</a:t>
                      </a: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62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채용일</a:t>
                      </a: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상세업무</a:t>
                      </a: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비고</a:t>
                      </a: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7902075"/>
                  </a:ext>
                </a:extLst>
              </a:tr>
              <a:tr h="20387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rgbClr val="0000FF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OO</a:t>
                      </a:r>
                      <a:r>
                        <a:rPr lang="ko-KR" altLang="en-US" sz="1000" dirty="0">
                          <a:solidFill>
                            <a:srgbClr val="0000FF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디자인</a:t>
                      </a: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rgbClr val="0000FF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25. 5</a:t>
                      </a:r>
                      <a:r>
                        <a:rPr lang="ko-KR" altLang="en-US" sz="1000" dirty="0">
                          <a:solidFill>
                            <a:srgbClr val="0000FF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월</a:t>
                      </a: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i="1" dirty="0">
                          <a:solidFill>
                            <a:srgbClr val="0000FF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주관기업</a:t>
                      </a: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4948814"/>
                  </a:ext>
                </a:extLst>
              </a:tr>
              <a:tr h="203877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i="1" dirty="0">
                          <a:solidFill>
                            <a:srgbClr val="0000FF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참여기업</a:t>
                      </a: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649209"/>
                  </a:ext>
                </a:extLst>
              </a:tr>
              <a:tr h="203877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i="1" dirty="0">
                        <a:solidFill>
                          <a:srgbClr val="0000FF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7091407"/>
                  </a:ext>
                </a:extLst>
              </a:tr>
              <a:tr h="203877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i="1" dirty="0">
                        <a:solidFill>
                          <a:srgbClr val="0000FF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6820256"/>
                  </a:ext>
                </a:extLst>
              </a:tr>
              <a:tr h="203877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i="1" dirty="0">
                        <a:solidFill>
                          <a:srgbClr val="0000FF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6706409"/>
                  </a:ext>
                </a:extLst>
              </a:tr>
              <a:tr h="203877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i="1" dirty="0">
                        <a:solidFill>
                          <a:srgbClr val="0000FF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5721135"/>
                  </a:ext>
                </a:extLst>
              </a:tr>
              <a:tr h="203877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i="1" dirty="0">
                        <a:solidFill>
                          <a:srgbClr val="0000FF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1113674"/>
                  </a:ext>
                </a:extLst>
              </a:tr>
              <a:tr h="203877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i="1" dirty="0">
                        <a:solidFill>
                          <a:srgbClr val="0000FF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0658387"/>
                  </a:ext>
                </a:extLst>
              </a:tr>
              <a:tr h="203877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i="1" dirty="0">
                        <a:solidFill>
                          <a:srgbClr val="0000FF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6561060"/>
                  </a:ext>
                </a:extLst>
              </a:tr>
              <a:tr h="203877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i="1" dirty="0">
                        <a:solidFill>
                          <a:srgbClr val="0000FF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2120016"/>
                  </a:ext>
                </a:extLst>
              </a:tr>
              <a:tr h="203877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i="1" dirty="0">
                        <a:solidFill>
                          <a:srgbClr val="0000FF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6061184"/>
                  </a:ext>
                </a:extLst>
              </a:tr>
              <a:tr h="203877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i="1" dirty="0">
                        <a:solidFill>
                          <a:srgbClr val="0000FF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86040"/>
                  </a:ext>
                </a:extLst>
              </a:tr>
            </a:tbl>
          </a:graphicData>
        </a:graphic>
      </p:graphicFrame>
      <p:sp>
        <p:nvSpPr>
          <p:cNvPr id="16" name="직사각형 15">
            <a:extLst>
              <a:ext uri="{FF2B5EF4-FFF2-40B4-BE49-F238E27FC236}">
                <a16:creationId xmlns:a16="http://schemas.microsoft.com/office/drawing/2014/main" id="{5319279D-302D-47B6-A33C-DAF1284539DB}"/>
              </a:ext>
            </a:extLst>
          </p:cNvPr>
          <p:cNvSpPr/>
          <p:nvPr/>
        </p:nvSpPr>
        <p:spPr>
          <a:xfrm>
            <a:off x="-2035595" y="-11360"/>
            <a:ext cx="1980728" cy="3769146"/>
          </a:xfrm>
          <a:prstGeom prst="rect">
            <a:avLst/>
          </a:prstGeom>
          <a:solidFill>
            <a:srgbClr val="FFFFCC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algn="ctr"/>
            <a:r>
              <a:rPr lang="ko-KR" altLang="en-US" sz="1100" b="1" dirty="0">
                <a:solidFill>
                  <a:srgbClr val="0000FF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작성요령</a:t>
            </a:r>
            <a:r>
              <a:rPr lang="en-US" altLang="ko-KR" sz="1000" dirty="0">
                <a:solidFill>
                  <a:srgbClr val="0000FF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000" dirty="0">
                <a:solidFill>
                  <a:srgbClr val="0000FF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삭제 후 제출</a:t>
            </a:r>
            <a:r>
              <a:rPr lang="en-US" altLang="ko-KR" sz="1000" dirty="0">
                <a:solidFill>
                  <a:srgbClr val="0000FF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  <a:endParaRPr lang="en-US" altLang="ko-KR" sz="1100" dirty="0">
              <a:solidFill>
                <a:srgbClr val="0000FF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endParaRPr lang="en-US" altLang="ko-KR" sz="1100" b="1" dirty="0">
              <a:solidFill>
                <a:srgbClr val="0000FF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900" b="1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1. </a:t>
            </a:r>
            <a:r>
              <a:rPr lang="ko-KR" altLang="en-US" sz="900" b="1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채용예정일</a:t>
            </a:r>
            <a:endParaRPr lang="en-US" altLang="ko-KR" sz="900" b="1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25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년 </a:t>
            </a:r>
            <a:r>
              <a:rPr lang="en-US" altLang="ko-KR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월 </a:t>
            </a:r>
            <a:r>
              <a:rPr lang="en-US" altLang="ko-KR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일부터 </a:t>
            </a:r>
            <a:r>
              <a:rPr lang="en-US" altLang="ko-KR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10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월 </a:t>
            </a:r>
            <a:r>
              <a:rPr lang="en-US" altLang="ko-KR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31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일까지 채용가능한 인력만 작성</a:t>
            </a:r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※25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년 기 채용인력 작성 가능</a:t>
            </a:r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endParaRPr lang="en-US" altLang="ko-KR" sz="900" b="1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900" b="1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2. 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컨소시엄일 경우 비고란에 주관기업</a:t>
            </a:r>
            <a:r>
              <a:rPr lang="en-US" altLang="ko-KR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참여기업을 구분하여 작성</a:t>
            </a:r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900" b="1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3. 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계획서 내 인력채용 계획을 준수해야함</a:t>
            </a:r>
            <a:r>
              <a:rPr lang="en-US" altLang="ko-KR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</a:p>
          <a:p>
            <a:pPr algn="ctr"/>
            <a:endParaRPr lang="ko-KR" altLang="en-US" sz="1200" i="1" dirty="0">
              <a:solidFill>
                <a:srgbClr val="0000FF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E055D1-E694-4666-BA14-823776D6B3F1}"/>
              </a:ext>
            </a:extLst>
          </p:cNvPr>
          <p:cNvSpPr txBox="1"/>
          <p:nvPr/>
        </p:nvSpPr>
        <p:spPr>
          <a:xfrm>
            <a:off x="107504" y="149716"/>
            <a:ext cx="23887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/>
              <a:t>2025</a:t>
            </a:r>
            <a:r>
              <a:rPr lang="ko-KR" altLang="en-US" sz="800" dirty="0"/>
              <a:t> 문화기술 콘텐츠 제작지원</a:t>
            </a:r>
            <a:endParaRPr lang="en-US" altLang="ko-KR" sz="800" dirty="0"/>
          </a:p>
          <a:p>
            <a:r>
              <a:rPr lang="ko-KR" altLang="en-US" sz="1200" b="1" dirty="0"/>
              <a:t>과제계획 세부지표</a:t>
            </a:r>
            <a:r>
              <a:rPr lang="en-US" altLang="ko-KR" sz="1200" b="1" dirty="0"/>
              <a:t>③ : </a:t>
            </a:r>
            <a:r>
              <a:rPr lang="ko-KR" altLang="en-US" sz="1200" b="1" dirty="0"/>
              <a:t>수행능력</a:t>
            </a:r>
          </a:p>
        </p:txBody>
      </p:sp>
      <p:graphicFrame>
        <p:nvGraphicFramePr>
          <p:cNvPr id="11" name="표 10">
            <a:extLst>
              <a:ext uri="{FF2B5EF4-FFF2-40B4-BE49-F238E27FC236}">
                <a16:creationId xmlns:a16="http://schemas.microsoft.com/office/drawing/2014/main" id="{0A27CA81-1177-4A1D-B6EB-7632FAC465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2186196"/>
              </p:ext>
            </p:extLst>
          </p:nvPr>
        </p:nvGraphicFramePr>
        <p:xfrm>
          <a:off x="4932041" y="40030"/>
          <a:ext cx="4104456" cy="6575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12944">
                  <a:extLst>
                    <a:ext uri="{9D8B030D-6E8A-4147-A177-3AD203B41FA5}">
                      <a16:colId xmlns:a16="http://schemas.microsoft.com/office/drawing/2014/main" val="1650737703"/>
                    </a:ext>
                  </a:extLst>
                </a:gridCol>
                <a:gridCol w="2980560">
                  <a:extLst>
                    <a:ext uri="{9D8B030D-6E8A-4147-A177-3AD203B41FA5}">
                      <a16:colId xmlns:a16="http://schemas.microsoft.com/office/drawing/2014/main" val="3141188625"/>
                    </a:ext>
                  </a:extLst>
                </a:gridCol>
                <a:gridCol w="510952">
                  <a:extLst>
                    <a:ext uri="{9D8B030D-6E8A-4147-A177-3AD203B41FA5}">
                      <a16:colId xmlns:a16="http://schemas.microsoft.com/office/drawing/2014/main" val="28321099"/>
                    </a:ext>
                  </a:extLst>
                </a:gridCol>
              </a:tblGrid>
              <a:tr h="19179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/>
                        <a:t>세부지표</a:t>
                      </a:r>
                    </a:p>
                  </a:txBody>
                  <a:tcPr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/>
                        <a:t>중점 평가항목</a:t>
                      </a:r>
                    </a:p>
                  </a:txBody>
                  <a:tcPr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/>
                        <a:t>배점</a:t>
                      </a:r>
                    </a:p>
                  </a:txBody>
                  <a:tcPr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4719346"/>
                  </a:ext>
                </a:extLst>
              </a:tr>
              <a:tr h="46579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600" dirty="0">
                          <a:solidFill>
                            <a:schemeClr val="tx1"/>
                          </a:solidFill>
                        </a:rPr>
                        <a:t>수행능력</a:t>
                      </a:r>
                    </a:p>
                  </a:txBody>
                  <a:tcPr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인력구성 적정성</a:t>
                      </a:r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신규채용계획</a:t>
                      </a:r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일자리 창출 효과</a:t>
                      </a:r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fontAlgn="base" latinLnBrk="1"/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인력구성의 우수성 및 기술력</a:t>
                      </a:r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사업능력 전문성</a:t>
                      </a:r>
                    </a:p>
                    <a:p>
                      <a:pPr fontAlgn="base" latinLnBrk="1"/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추진계획 실행가능성 </a:t>
                      </a:r>
                    </a:p>
                    <a:p>
                      <a:pPr fontAlgn="base" latinLnBrk="1"/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사업비 예산 계획 적정성</a:t>
                      </a:r>
                    </a:p>
                  </a:txBody>
                  <a:tcPr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600" dirty="0">
                          <a:solidFill>
                            <a:schemeClr val="tx1"/>
                          </a:solidFill>
                        </a:rPr>
                        <a:t>30</a:t>
                      </a:r>
                      <a:r>
                        <a:rPr lang="ko-KR" altLang="en-US" sz="600" dirty="0">
                          <a:solidFill>
                            <a:schemeClr val="tx1"/>
                          </a:solidFill>
                        </a:rPr>
                        <a:t>점</a:t>
                      </a:r>
                    </a:p>
                  </a:txBody>
                  <a:tcPr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34732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9452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29B28497-3671-4EF7-ABBD-530EBF6F265B}"/>
              </a:ext>
            </a:extLst>
          </p:cNvPr>
          <p:cNvSpPr/>
          <p:nvPr/>
        </p:nvSpPr>
        <p:spPr>
          <a:xfrm>
            <a:off x="0" y="0"/>
            <a:ext cx="9144000" cy="77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CCD03B-F030-4178-BBCA-425832686CEC}"/>
              </a:ext>
            </a:extLst>
          </p:cNvPr>
          <p:cNvSpPr txBox="1"/>
          <p:nvPr/>
        </p:nvSpPr>
        <p:spPr>
          <a:xfrm>
            <a:off x="139254" y="805666"/>
            <a:ext cx="39286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sz="1050" b="1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월별 추진일정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CEBD6D7A-6FDE-4163-A286-39568FA5BBB7}"/>
              </a:ext>
            </a:extLst>
          </p:cNvPr>
          <p:cNvSpPr/>
          <p:nvPr/>
        </p:nvSpPr>
        <p:spPr>
          <a:xfrm>
            <a:off x="-2052736" y="0"/>
            <a:ext cx="1980728" cy="2448272"/>
          </a:xfrm>
          <a:prstGeom prst="rect">
            <a:avLst/>
          </a:prstGeom>
          <a:solidFill>
            <a:srgbClr val="FFFFCC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ko-KR" altLang="en-US" sz="1100" b="1" dirty="0">
                <a:solidFill>
                  <a:srgbClr val="0000FF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작성요령</a:t>
            </a:r>
            <a:r>
              <a:rPr lang="en-US" altLang="ko-KR" sz="1000" dirty="0">
                <a:solidFill>
                  <a:srgbClr val="0000FF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000" dirty="0">
                <a:solidFill>
                  <a:srgbClr val="0000FF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삭제 후 제출</a:t>
            </a:r>
            <a:r>
              <a:rPr lang="en-US" altLang="ko-KR" sz="1000" dirty="0">
                <a:solidFill>
                  <a:srgbClr val="0000FF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</a:p>
          <a:p>
            <a:pPr algn="ctr"/>
            <a:endParaRPr lang="en-US" altLang="ko-KR" sz="1000" dirty="0">
              <a:solidFill>
                <a:srgbClr val="0000FF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900" b="1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1. ‘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결과보고 및 정산</a:t>
            </a:r>
            <a:r>
              <a:rPr lang="en-US" altLang="ko-KR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’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은 고정된 일정이므로 임의로 변동하지 말 것</a:t>
            </a:r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900" b="1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2. 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공고문 내 각 분야별 사업화 기간을 참고하여 일정 계획</a:t>
            </a:r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900" b="1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3. 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중간평가 시 일정에 따른 사업 추진 여부 평가 항목이 있으므로 여유를 두고 일정 설계할 것</a:t>
            </a:r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graphicFrame>
        <p:nvGraphicFramePr>
          <p:cNvPr id="10" name="표 9">
            <a:extLst>
              <a:ext uri="{FF2B5EF4-FFF2-40B4-BE49-F238E27FC236}">
                <a16:creationId xmlns:a16="http://schemas.microsoft.com/office/drawing/2014/main" id="{49CDAE27-A248-410D-A58D-F2204289CE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8034472"/>
              </p:ext>
            </p:extLst>
          </p:nvPr>
        </p:nvGraphicFramePr>
        <p:xfrm>
          <a:off x="179510" y="1094400"/>
          <a:ext cx="8352929" cy="3568628"/>
        </p:xfrm>
        <a:graphic>
          <a:graphicData uri="http://schemas.openxmlformats.org/drawingml/2006/table">
            <a:tbl>
              <a:tblPr/>
              <a:tblGrid>
                <a:gridCol w="2584222">
                  <a:extLst>
                    <a:ext uri="{9D8B030D-6E8A-4147-A177-3AD203B41FA5}">
                      <a16:colId xmlns:a16="http://schemas.microsoft.com/office/drawing/2014/main" val="3559460152"/>
                    </a:ext>
                  </a:extLst>
                </a:gridCol>
                <a:gridCol w="1088188">
                  <a:extLst>
                    <a:ext uri="{9D8B030D-6E8A-4147-A177-3AD203B41FA5}">
                      <a16:colId xmlns:a16="http://schemas.microsoft.com/office/drawing/2014/main" val="361106985"/>
                    </a:ext>
                  </a:extLst>
                </a:gridCol>
                <a:gridCol w="687572">
                  <a:extLst>
                    <a:ext uri="{9D8B030D-6E8A-4147-A177-3AD203B41FA5}">
                      <a16:colId xmlns:a16="http://schemas.microsoft.com/office/drawing/2014/main" val="245807898"/>
                    </a:ext>
                  </a:extLst>
                </a:gridCol>
                <a:gridCol w="728565">
                  <a:extLst>
                    <a:ext uri="{9D8B030D-6E8A-4147-A177-3AD203B41FA5}">
                      <a16:colId xmlns:a16="http://schemas.microsoft.com/office/drawing/2014/main" val="2790767746"/>
                    </a:ext>
                  </a:extLst>
                </a:gridCol>
                <a:gridCol w="677194">
                  <a:extLst>
                    <a:ext uri="{9D8B030D-6E8A-4147-A177-3AD203B41FA5}">
                      <a16:colId xmlns:a16="http://schemas.microsoft.com/office/drawing/2014/main" val="4028160965"/>
                    </a:ext>
                  </a:extLst>
                </a:gridCol>
                <a:gridCol w="642973">
                  <a:extLst>
                    <a:ext uri="{9D8B030D-6E8A-4147-A177-3AD203B41FA5}">
                      <a16:colId xmlns:a16="http://schemas.microsoft.com/office/drawing/2014/main" val="1903072447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15375272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1173004084"/>
                    </a:ext>
                  </a:extLst>
                </a:gridCol>
                <a:gridCol w="648071">
                  <a:extLst>
                    <a:ext uri="{9D8B030D-6E8A-4147-A177-3AD203B41FA5}">
                      <a16:colId xmlns:a16="http://schemas.microsoft.com/office/drawing/2014/main" val="2845783927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제작단계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수행기업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/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62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62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62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62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8939816"/>
                  </a:ext>
                </a:extLst>
              </a:tr>
              <a:tr h="17562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5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6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7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8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9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10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11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8666957"/>
                  </a:ext>
                </a:extLst>
              </a:tr>
              <a:tr h="21297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FF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시나리오 작성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i="1" kern="0" spc="0" dirty="0">
                          <a:solidFill>
                            <a:srgbClr val="0000FF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주관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7484382"/>
                  </a:ext>
                </a:extLst>
              </a:tr>
              <a:tr h="21297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FF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캐릭터 디자인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i="1" kern="0" spc="0" dirty="0">
                          <a:solidFill>
                            <a:srgbClr val="0000FF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참여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6222413"/>
                  </a:ext>
                </a:extLst>
              </a:tr>
              <a:tr h="21297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i="1" kern="0" spc="0" dirty="0">
                          <a:solidFill>
                            <a:srgbClr val="0000FF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공동</a:t>
                      </a: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9994762"/>
                  </a:ext>
                </a:extLst>
              </a:tr>
              <a:tr h="21248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7327910"/>
                  </a:ext>
                </a:extLst>
              </a:tr>
              <a:tr h="21248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556229"/>
                  </a:ext>
                </a:extLst>
              </a:tr>
              <a:tr h="21248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1200337"/>
                  </a:ext>
                </a:extLst>
              </a:tr>
              <a:tr h="21248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9045432"/>
                  </a:ext>
                </a:extLst>
              </a:tr>
              <a:tr h="21248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i="1" kern="0" spc="0" dirty="0">
                        <a:solidFill>
                          <a:srgbClr val="0000FF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726758"/>
                  </a:ext>
                </a:extLst>
              </a:tr>
              <a:tr h="21297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 err="1">
                          <a:solidFill>
                            <a:srgbClr val="0000FF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경기콘텐츠페스티벌</a:t>
                      </a:r>
                      <a:r>
                        <a:rPr lang="ko-KR" altLang="en-US" sz="900" kern="0" spc="0" dirty="0">
                          <a:solidFill>
                            <a:srgbClr val="0000FF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 행사</a:t>
                      </a:r>
                      <a:r>
                        <a:rPr lang="en-US" altLang="ko-KR" sz="900" kern="0" spc="0" dirty="0">
                          <a:solidFill>
                            <a:srgbClr val="0000FF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(9</a:t>
                      </a:r>
                      <a:r>
                        <a:rPr lang="ko-KR" altLang="en-US" sz="900" kern="0" spc="0" dirty="0">
                          <a:solidFill>
                            <a:srgbClr val="0000FF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월</a:t>
                      </a:r>
                      <a:r>
                        <a:rPr lang="en-US" altLang="ko-KR" sz="900" kern="0" spc="0" dirty="0">
                          <a:solidFill>
                            <a:srgbClr val="0000FF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)</a:t>
                      </a:r>
                      <a:endParaRPr lang="ko-KR" altLang="en-US" sz="900" kern="0" spc="0" dirty="0">
                        <a:solidFill>
                          <a:srgbClr val="0000FF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i="1" kern="0" spc="0" dirty="0">
                        <a:solidFill>
                          <a:srgbClr val="0000FF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62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고정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8084614"/>
                  </a:ext>
                </a:extLst>
              </a:tr>
              <a:tr h="21297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i="1" kern="0" spc="0" dirty="0">
                        <a:solidFill>
                          <a:srgbClr val="0000FF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7090747"/>
                  </a:ext>
                </a:extLst>
              </a:tr>
              <a:tr h="21297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i="1" kern="0" spc="0" dirty="0">
                        <a:solidFill>
                          <a:srgbClr val="0000FF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5854302"/>
                  </a:ext>
                </a:extLst>
              </a:tr>
              <a:tr h="21297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i="1" kern="0" spc="0" dirty="0">
                        <a:solidFill>
                          <a:srgbClr val="0000FF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8127254"/>
                  </a:ext>
                </a:extLst>
              </a:tr>
              <a:tr h="21297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i="1" kern="0" spc="0" dirty="0">
                        <a:solidFill>
                          <a:srgbClr val="0000FF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3221251"/>
                  </a:ext>
                </a:extLst>
              </a:tr>
              <a:tr h="21297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i="1" kern="0" spc="0" dirty="0">
                        <a:solidFill>
                          <a:srgbClr val="0000FF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150553"/>
                  </a:ext>
                </a:extLst>
              </a:tr>
              <a:tr h="21297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kern="0" spc="0" dirty="0">
                          <a:solidFill>
                            <a:srgbClr val="0000FF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결과보고 및 정산</a:t>
                      </a:r>
                      <a:r>
                        <a:rPr lang="en-US" altLang="ko-KR" sz="900" kern="0" spc="0" dirty="0">
                          <a:solidFill>
                            <a:srgbClr val="0000FF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(11</a:t>
                      </a:r>
                      <a:r>
                        <a:rPr lang="ko-KR" altLang="en-US" sz="900" kern="0" spc="0" dirty="0">
                          <a:solidFill>
                            <a:srgbClr val="0000FF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월</a:t>
                      </a:r>
                      <a:r>
                        <a:rPr lang="en-US" altLang="ko-KR" sz="900" kern="0" spc="0" dirty="0">
                          <a:solidFill>
                            <a:srgbClr val="0000FF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)</a:t>
                      </a:r>
                      <a:endParaRPr lang="ko-KR" altLang="en-US" sz="900" kern="0" spc="0" dirty="0">
                        <a:solidFill>
                          <a:srgbClr val="0000FF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i="1" kern="0" spc="0" dirty="0">
                        <a:solidFill>
                          <a:srgbClr val="0000FF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고정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4671579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BA2BD193-CF51-4D75-830E-292397D7B083}"/>
              </a:ext>
            </a:extLst>
          </p:cNvPr>
          <p:cNvSpPr txBox="1"/>
          <p:nvPr/>
        </p:nvSpPr>
        <p:spPr>
          <a:xfrm>
            <a:off x="107504" y="149716"/>
            <a:ext cx="23887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/>
              <a:t>2025</a:t>
            </a:r>
            <a:r>
              <a:rPr lang="ko-KR" altLang="en-US" sz="800" dirty="0"/>
              <a:t> 문화기술 콘텐츠 제작지원</a:t>
            </a:r>
            <a:endParaRPr lang="en-US" altLang="ko-KR" sz="800" dirty="0"/>
          </a:p>
          <a:p>
            <a:r>
              <a:rPr lang="ko-KR" altLang="en-US" sz="1200" b="1" dirty="0"/>
              <a:t>과제계획 세부지표</a:t>
            </a:r>
            <a:r>
              <a:rPr lang="en-US" altLang="ko-KR" sz="1200" b="1" dirty="0"/>
              <a:t>③ : </a:t>
            </a:r>
            <a:r>
              <a:rPr lang="ko-KR" altLang="en-US" sz="1200" b="1" dirty="0"/>
              <a:t>수행능력</a:t>
            </a:r>
          </a:p>
        </p:txBody>
      </p:sp>
      <p:graphicFrame>
        <p:nvGraphicFramePr>
          <p:cNvPr id="9" name="표 8">
            <a:extLst>
              <a:ext uri="{FF2B5EF4-FFF2-40B4-BE49-F238E27FC236}">
                <a16:creationId xmlns:a16="http://schemas.microsoft.com/office/drawing/2014/main" id="{CCBE6F00-3D8C-4E68-A9D3-97D93C73C6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2186196"/>
              </p:ext>
            </p:extLst>
          </p:nvPr>
        </p:nvGraphicFramePr>
        <p:xfrm>
          <a:off x="4932041" y="40030"/>
          <a:ext cx="4104456" cy="6575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12944">
                  <a:extLst>
                    <a:ext uri="{9D8B030D-6E8A-4147-A177-3AD203B41FA5}">
                      <a16:colId xmlns:a16="http://schemas.microsoft.com/office/drawing/2014/main" val="1650737703"/>
                    </a:ext>
                  </a:extLst>
                </a:gridCol>
                <a:gridCol w="2980560">
                  <a:extLst>
                    <a:ext uri="{9D8B030D-6E8A-4147-A177-3AD203B41FA5}">
                      <a16:colId xmlns:a16="http://schemas.microsoft.com/office/drawing/2014/main" val="3141188625"/>
                    </a:ext>
                  </a:extLst>
                </a:gridCol>
                <a:gridCol w="510952">
                  <a:extLst>
                    <a:ext uri="{9D8B030D-6E8A-4147-A177-3AD203B41FA5}">
                      <a16:colId xmlns:a16="http://schemas.microsoft.com/office/drawing/2014/main" val="28321099"/>
                    </a:ext>
                  </a:extLst>
                </a:gridCol>
              </a:tblGrid>
              <a:tr h="19179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/>
                        <a:t>세부지표</a:t>
                      </a:r>
                    </a:p>
                  </a:txBody>
                  <a:tcPr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/>
                        <a:t>중점 평가항목</a:t>
                      </a:r>
                    </a:p>
                  </a:txBody>
                  <a:tcPr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/>
                        <a:t>배점</a:t>
                      </a:r>
                    </a:p>
                  </a:txBody>
                  <a:tcPr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4719346"/>
                  </a:ext>
                </a:extLst>
              </a:tr>
              <a:tr h="46579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600" dirty="0">
                          <a:solidFill>
                            <a:schemeClr val="tx1"/>
                          </a:solidFill>
                        </a:rPr>
                        <a:t>수행능력</a:t>
                      </a:r>
                    </a:p>
                  </a:txBody>
                  <a:tcPr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인력구성 적정성</a:t>
                      </a:r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신규채용계획</a:t>
                      </a:r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일자리 창출 효과</a:t>
                      </a:r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fontAlgn="base" latinLnBrk="1"/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인력구성의 우수성 및 기술력</a:t>
                      </a:r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사업능력 전문성</a:t>
                      </a:r>
                    </a:p>
                    <a:p>
                      <a:pPr fontAlgn="base" latinLnBrk="1"/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추진계획 실행가능성 </a:t>
                      </a:r>
                    </a:p>
                    <a:p>
                      <a:pPr fontAlgn="base" latinLnBrk="1"/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사업비 예산 계획 적정성</a:t>
                      </a:r>
                    </a:p>
                  </a:txBody>
                  <a:tcPr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600" dirty="0">
                          <a:solidFill>
                            <a:schemeClr val="tx1"/>
                          </a:solidFill>
                        </a:rPr>
                        <a:t>30</a:t>
                      </a:r>
                      <a:r>
                        <a:rPr lang="ko-KR" altLang="en-US" sz="600" dirty="0">
                          <a:solidFill>
                            <a:schemeClr val="tx1"/>
                          </a:solidFill>
                        </a:rPr>
                        <a:t>점</a:t>
                      </a:r>
                    </a:p>
                  </a:txBody>
                  <a:tcPr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34732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63213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29B28497-3671-4EF7-ABBD-530EBF6F265B}"/>
              </a:ext>
            </a:extLst>
          </p:cNvPr>
          <p:cNvSpPr/>
          <p:nvPr/>
        </p:nvSpPr>
        <p:spPr>
          <a:xfrm>
            <a:off x="0" y="0"/>
            <a:ext cx="9144000" cy="77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FA144D-CCFF-41B7-9F43-65BC0D3DFF1B}"/>
              </a:ext>
            </a:extLst>
          </p:cNvPr>
          <p:cNvSpPr txBox="1"/>
          <p:nvPr/>
        </p:nvSpPr>
        <p:spPr>
          <a:xfrm>
            <a:off x="139254" y="797972"/>
            <a:ext cx="19124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sz="1050" b="1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사업비 사용계획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CD321814-ACE3-4D8A-88F5-6AE36E630E4A}"/>
              </a:ext>
            </a:extLst>
          </p:cNvPr>
          <p:cNvSpPr/>
          <p:nvPr/>
        </p:nvSpPr>
        <p:spPr>
          <a:xfrm>
            <a:off x="-2034480" y="0"/>
            <a:ext cx="1980728" cy="3841154"/>
          </a:xfrm>
          <a:prstGeom prst="rect">
            <a:avLst/>
          </a:prstGeom>
          <a:solidFill>
            <a:srgbClr val="FFFFCC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algn="ctr"/>
            <a:r>
              <a:rPr lang="ko-KR" altLang="en-US" sz="1100" b="1" dirty="0">
                <a:solidFill>
                  <a:srgbClr val="0000FF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작성요령</a:t>
            </a:r>
            <a:r>
              <a:rPr lang="en-US" altLang="ko-KR" sz="1000" dirty="0">
                <a:solidFill>
                  <a:srgbClr val="0000FF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000" dirty="0">
                <a:solidFill>
                  <a:srgbClr val="0000FF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삭제 후 제출</a:t>
            </a:r>
            <a:r>
              <a:rPr lang="en-US" altLang="ko-KR" sz="1000" dirty="0">
                <a:solidFill>
                  <a:srgbClr val="0000FF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  <a:endParaRPr lang="en-US" altLang="ko-KR" sz="1100" b="1" dirty="0">
              <a:solidFill>
                <a:srgbClr val="0000FF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endParaRPr lang="en-US" altLang="ko-KR" sz="1100" b="1" dirty="0">
              <a:solidFill>
                <a:srgbClr val="0000FF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900" b="1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1. 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사업비산정기준에 따라 작성 </a:t>
            </a:r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900" dirty="0" err="1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붙임서류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참고</a:t>
            </a:r>
            <a:r>
              <a:rPr lang="en-US" altLang="ko-KR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</a:p>
          <a:p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※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사업비 산정기준에 명시되어 있지 않은 세목은 </a:t>
            </a:r>
            <a:r>
              <a:rPr lang="ko-KR" altLang="en-US" sz="900" dirty="0" err="1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불인정될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수 있음</a:t>
            </a:r>
          </a:p>
          <a:p>
            <a:endParaRPr lang="ko-KR" altLang="en-US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900" b="1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2. </a:t>
            </a:r>
            <a:r>
              <a:rPr lang="ko-KR" altLang="en-US" sz="900" u="sng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컨소시엄의 경우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en-US" altLang="ko-KR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‘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가</a:t>
            </a:r>
            <a:r>
              <a:rPr lang="en-US" altLang="ko-KR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-2’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의 예시와 같이 세목 내 행을 분할하여 구분작성</a:t>
            </a:r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900" b="1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3. 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사업비 사용은 </a:t>
            </a:r>
            <a:r>
              <a:rPr lang="ko-KR" altLang="en-US" sz="900" b="1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사업기간내</a:t>
            </a:r>
            <a:r>
              <a:rPr lang="en-US" altLang="ko-KR" sz="900" b="1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(~25.10) </a:t>
            </a:r>
            <a:r>
              <a:rPr lang="ko-KR" altLang="en-US" sz="900" b="1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사용에 대해 회계감사 완료 건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을 원칙으로 함</a:t>
            </a:r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※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사업비산정기준 참고</a:t>
            </a:r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900" b="1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4. 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비목</a:t>
            </a:r>
            <a:r>
              <a:rPr lang="en-US" altLang="ko-KR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/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세목간 변경이 필요할 경우 진흥원에 승인을 득한 후 변경 가능</a:t>
            </a:r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7EFF3E0-4EAC-483A-9CBC-EFFE31A33A75}"/>
              </a:ext>
            </a:extLst>
          </p:cNvPr>
          <p:cNvSpPr txBox="1"/>
          <p:nvPr/>
        </p:nvSpPr>
        <p:spPr>
          <a:xfrm>
            <a:off x="107504" y="149716"/>
            <a:ext cx="23887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/>
              <a:t>2025</a:t>
            </a:r>
            <a:r>
              <a:rPr lang="ko-KR" altLang="en-US" sz="800" dirty="0"/>
              <a:t> 문화기술 콘텐츠 제작지원</a:t>
            </a:r>
            <a:endParaRPr lang="en-US" altLang="ko-KR" sz="800" dirty="0"/>
          </a:p>
          <a:p>
            <a:r>
              <a:rPr lang="ko-KR" altLang="en-US" sz="1200" b="1" dirty="0"/>
              <a:t>제작계획 세부지표</a:t>
            </a:r>
            <a:r>
              <a:rPr lang="en-US" altLang="ko-KR" sz="1200" b="1" dirty="0"/>
              <a:t>③ : </a:t>
            </a:r>
            <a:r>
              <a:rPr lang="ko-KR" altLang="en-US" sz="1200" b="1" dirty="0"/>
              <a:t>수행능력</a:t>
            </a:r>
          </a:p>
        </p:txBody>
      </p:sp>
      <p:graphicFrame>
        <p:nvGraphicFramePr>
          <p:cNvPr id="12" name="표 11">
            <a:extLst>
              <a:ext uri="{FF2B5EF4-FFF2-40B4-BE49-F238E27FC236}">
                <a16:creationId xmlns:a16="http://schemas.microsoft.com/office/drawing/2014/main" id="{AD41E244-752D-48BD-825E-09CEA0C5CF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6869138"/>
              </p:ext>
            </p:extLst>
          </p:nvPr>
        </p:nvGraphicFramePr>
        <p:xfrm>
          <a:off x="158726" y="1059587"/>
          <a:ext cx="8877770" cy="3439790"/>
        </p:xfrm>
        <a:graphic>
          <a:graphicData uri="http://schemas.openxmlformats.org/drawingml/2006/table">
            <a:tbl>
              <a:tblPr/>
              <a:tblGrid>
                <a:gridCol w="14609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918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14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17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17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51609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비목</a:t>
                      </a:r>
                      <a:r>
                        <a:rPr lang="en-US" altLang="ko-KR" sz="800" b="1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/</a:t>
                      </a:r>
                      <a:r>
                        <a:rPr lang="ko-KR" altLang="en-US" sz="800" b="1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세목</a:t>
                      </a:r>
                    </a:p>
                  </a:txBody>
                  <a:tcPr marL="8475" marR="8475" marT="8475" marB="847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산출근거</a:t>
                      </a:r>
                      <a:r>
                        <a:rPr lang="en-US" altLang="ko-KR" sz="800" b="1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 </a:t>
                      </a:r>
                      <a:r>
                        <a:rPr lang="en-US" altLang="ko-KR" sz="800" b="1" i="1" kern="0" spc="0" dirty="0">
                          <a:solidFill>
                            <a:srgbClr val="C00000"/>
                          </a:solidFill>
                          <a:effectLst/>
                          <a:highlight>
                            <a:srgbClr val="FFFF00"/>
                          </a:highlight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※ 6</a:t>
                      </a:r>
                      <a:r>
                        <a:rPr lang="ko-KR" altLang="en-US" sz="800" b="1" i="1" kern="0" spc="0" dirty="0">
                          <a:solidFill>
                            <a:srgbClr val="C00000"/>
                          </a:solidFill>
                          <a:effectLst/>
                          <a:highlight>
                            <a:srgbClr val="FFFF00"/>
                          </a:highlight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개월 기준</a:t>
                      </a:r>
                      <a:r>
                        <a:rPr lang="en-US" altLang="ko-KR" sz="800" b="1" i="1" kern="0" spc="0" dirty="0">
                          <a:solidFill>
                            <a:srgbClr val="C00000"/>
                          </a:solidFill>
                          <a:effectLst/>
                          <a:highlight>
                            <a:srgbClr val="FFFF00"/>
                          </a:highlight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(5-10</a:t>
                      </a:r>
                      <a:r>
                        <a:rPr lang="ko-KR" altLang="en-US" sz="800" b="1" i="1" kern="0" spc="0" dirty="0">
                          <a:solidFill>
                            <a:srgbClr val="C00000"/>
                          </a:solidFill>
                          <a:effectLst/>
                          <a:highlight>
                            <a:srgbClr val="FFFF00"/>
                          </a:highlight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월</a:t>
                      </a:r>
                      <a:r>
                        <a:rPr lang="en-US" altLang="ko-KR" sz="800" b="1" i="1" kern="0" spc="0" dirty="0">
                          <a:solidFill>
                            <a:srgbClr val="C00000"/>
                          </a:solidFill>
                          <a:effectLst/>
                          <a:highlight>
                            <a:srgbClr val="FFFF00"/>
                          </a:highlight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)</a:t>
                      </a:r>
                      <a:r>
                        <a:rPr lang="ko-KR" altLang="en-US" sz="800" b="1" i="1" kern="0" spc="0" dirty="0">
                          <a:solidFill>
                            <a:srgbClr val="C00000"/>
                          </a:solidFill>
                          <a:effectLst/>
                          <a:highlight>
                            <a:srgbClr val="FFFF00"/>
                          </a:highlight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으로 작성</a:t>
                      </a:r>
                    </a:p>
                  </a:txBody>
                  <a:tcPr marL="8475" marR="8475" marT="8475" marB="847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금액</a:t>
                      </a:r>
                      <a:r>
                        <a:rPr lang="en-US" altLang="ko-KR" sz="800" b="1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(</a:t>
                      </a:r>
                      <a:r>
                        <a:rPr lang="ko-KR" altLang="en-US" sz="800" b="1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단위</a:t>
                      </a:r>
                      <a:r>
                        <a:rPr lang="en-US" altLang="ko-KR" sz="800" b="1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: </a:t>
                      </a:r>
                      <a:r>
                        <a:rPr lang="ko-KR" altLang="en-US" sz="800" b="1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원</a:t>
                      </a:r>
                      <a:r>
                        <a:rPr lang="en-US" altLang="ko-KR" sz="800" b="1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)</a:t>
                      </a:r>
                      <a:endParaRPr lang="ko-KR" altLang="en-US" sz="800" b="1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75" marR="8475" marT="8475" marB="847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160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-5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지원금</a:t>
                      </a:r>
                    </a:p>
                  </a:txBody>
                  <a:tcPr marL="8475" marR="8475" marT="8475" marB="847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-50" dirty="0" err="1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자부담</a:t>
                      </a:r>
                      <a:endParaRPr lang="ko-KR" altLang="en-US" sz="800" b="1" kern="0" spc="-50" dirty="0">
                        <a:solidFill>
                          <a:srgbClr val="FF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75" marR="8475" marT="8475" marB="847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-5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합계</a:t>
                      </a:r>
                      <a:r>
                        <a:rPr lang="en-US" altLang="ko-KR" sz="800" b="1" kern="0" spc="-5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(</a:t>
                      </a:r>
                      <a:r>
                        <a:rPr lang="ko-KR" altLang="en-US" sz="800" b="1" kern="0" spc="-5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총 사업비</a:t>
                      </a:r>
                      <a:r>
                        <a:rPr lang="en-US" altLang="ko-KR" sz="800" b="1" kern="0" spc="-5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)</a:t>
                      </a:r>
                      <a:endParaRPr lang="ko-KR" altLang="en-US" sz="800" b="1" kern="0" spc="-5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75" marR="8475" marT="8475" marB="847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1609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1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 1.</a:t>
                      </a:r>
                      <a:r>
                        <a:rPr lang="ko-KR" altLang="en-US" sz="800" b="1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인건비</a:t>
                      </a:r>
                    </a:p>
                  </a:txBody>
                  <a:tcPr marL="8475" marR="8475" marT="8475" marB="847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1" kern="0" spc="0" dirty="0">
                          <a:solidFill>
                            <a:srgbClr val="FF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 </a:t>
                      </a:r>
                      <a:r>
                        <a:rPr lang="en-US" altLang="ko-KR" sz="800" b="1" kern="0" spc="0" dirty="0">
                          <a:solidFill>
                            <a:srgbClr val="FF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※</a:t>
                      </a:r>
                      <a:r>
                        <a:rPr lang="ko-KR" altLang="en-US" sz="800" b="1" kern="0" spc="0" dirty="0">
                          <a:solidFill>
                            <a:srgbClr val="FF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 인건비는 사업비의 최대 </a:t>
                      </a:r>
                      <a:r>
                        <a:rPr lang="en-US" altLang="ko-KR" sz="800" b="1" kern="0" spc="0" dirty="0">
                          <a:solidFill>
                            <a:srgbClr val="FF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60%</a:t>
                      </a:r>
                      <a:r>
                        <a:rPr lang="ko-KR" altLang="en-US" sz="800" b="1" kern="0" spc="0" dirty="0">
                          <a:solidFill>
                            <a:srgbClr val="FF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까지 계상</a:t>
                      </a: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7687">
                <a:tc>
                  <a:txBody>
                    <a:bodyPr/>
                    <a:lstStyle/>
                    <a:p>
                      <a:pPr marL="0" marR="0" lvl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0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  가</a:t>
                      </a:r>
                      <a:r>
                        <a:rPr lang="en-US" altLang="ko-KR" sz="800" b="0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. </a:t>
                      </a:r>
                      <a:r>
                        <a:rPr lang="ko-KR" altLang="en-US" sz="800" b="0" kern="0" spc="0" dirty="0" err="1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내부인건비</a:t>
                      </a:r>
                      <a:endParaRPr lang="en-US" altLang="ko-KR" sz="800" b="0" kern="0" spc="-5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75" marR="8475" marT="8475" marB="847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defTabSz="914262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(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직책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1) : 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○○원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×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○○월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×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○○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%×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○○명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  = 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○○○원</a:t>
                      </a:r>
                      <a:endParaRPr lang="en-US" altLang="ko-KR" sz="800" kern="0" spc="0" dirty="0">
                        <a:solidFill>
                          <a:schemeClr val="tx1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marL="0" marR="63500" indent="0" algn="just" defTabSz="914262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(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직책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2) : 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○○원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×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○○월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×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○○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%×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○○명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  = 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○○○원</a:t>
                      </a:r>
                      <a:endParaRPr lang="en-US" altLang="ko-KR" sz="800" kern="0" spc="0" dirty="0">
                        <a:solidFill>
                          <a:schemeClr val="tx1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marL="0" marR="63500" lvl="0" indent="0" algn="just" defTabSz="914262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(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직책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3 / </a:t>
                      </a:r>
                      <a:r>
                        <a:rPr lang="ko-KR" altLang="en-US" sz="800" b="1" kern="0" spc="0" dirty="0">
                          <a:solidFill>
                            <a:srgbClr val="FF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신규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) : 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○○원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×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○○월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×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○○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%×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○○명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  = 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○○○원</a:t>
                      </a:r>
                      <a:endParaRPr lang="en-US" altLang="ko-KR" sz="800" kern="0" spc="0" dirty="0">
                        <a:solidFill>
                          <a:schemeClr val="tx1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1609">
                <a:tc>
                  <a:txBody>
                    <a:bodyPr/>
                    <a:lstStyle/>
                    <a:p>
                      <a:pPr algn="l" latinLnBrk="1"/>
                      <a:r>
                        <a:rPr kumimoji="0" lang="ko-KR" altLang="en-US" sz="8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+mn-cs"/>
                        </a:rPr>
                        <a:t> 가</a:t>
                      </a:r>
                      <a:r>
                        <a:rPr kumimoji="0" lang="en-US" altLang="ko-KR" sz="8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+mn-cs"/>
                        </a:rPr>
                        <a:t>-2. </a:t>
                      </a:r>
                      <a:r>
                        <a:rPr kumimoji="0" lang="ko-KR" altLang="en-US" sz="800" b="0" i="1" u="none" strike="noStrike" kern="0" cap="none" spc="0" normalizeH="0" baseline="0" noProof="0" dirty="0" err="1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+mn-cs"/>
                        </a:rPr>
                        <a:t>내부인건비</a:t>
                      </a:r>
                      <a:r>
                        <a:rPr kumimoji="0" lang="en-US" altLang="ko-KR" sz="8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+mn-cs"/>
                        </a:rPr>
                        <a:t>(</a:t>
                      </a:r>
                      <a:r>
                        <a:rPr kumimoji="0" lang="ko-KR" altLang="en-US" sz="8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+mn-cs"/>
                        </a:rPr>
                        <a:t>참여기관</a:t>
                      </a:r>
                      <a:r>
                        <a:rPr kumimoji="0" lang="en-US" altLang="ko-KR" sz="8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+mn-cs"/>
                        </a:rPr>
                        <a:t>)</a:t>
                      </a:r>
                      <a:endParaRPr lang="ko-KR" altLang="en-US" i="1" dirty="0">
                        <a:solidFill>
                          <a:srgbClr val="0000FF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75" marR="8475" marT="8475" marB="847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lvl="0" indent="0" algn="l" defTabSz="914262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8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+mn-cs"/>
                        </a:rPr>
                        <a:t>  </a:t>
                      </a:r>
                      <a:r>
                        <a:rPr kumimoji="0" lang="en-US" altLang="ko-KR" sz="8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+mn-cs"/>
                        </a:rPr>
                        <a:t>※</a:t>
                      </a:r>
                      <a:r>
                        <a:rPr kumimoji="0" lang="ko-KR" altLang="en-US" sz="8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+mn-cs"/>
                        </a:rPr>
                        <a:t>해당 없을 경우 열 삭제</a:t>
                      </a:r>
                      <a:endParaRPr lang="en-US" altLang="ko-KR" sz="800" i="1" kern="0" spc="0" dirty="0">
                        <a:solidFill>
                          <a:srgbClr val="0000FF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i="1" kern="0" spc="0" dirty="0">
                        <a:solidFill>
                          <a:srgbClr val="0000FF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i="1" kern="0" spc="0" dirty="0">
                        <a:solidFill>
                          <a:srgbClr val="0000FF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i="1" kern="0" spc="0" dirty="0">
                        <a:solidFill>
                          <a:srgbClr val="0000FF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0302297"/>
                  </a:ext>
                </a:extLst>
              </a:tr>
              <a:tr h="417687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0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  나</a:t>
                      </a:r>
                      <a:r>
                        <a:rPr lang="en-US" altLang="ko-KR" sz="800" b="0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. </a:t>
                      </a:r>
                      <a:r>
                        <a:rPr lang="ko-KR" altLang="en-US" sz="800" b="0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외부인건비</a:t>
                      </a:r>
                    </a:p>
                  </a:txBody>
                  <a:tcPr marL="8475" marR="8475" marT="8475" marB="847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00" indent="0" algn="just" defTabSz="914262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(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역할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1) : 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○○원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×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○○월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×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○○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%×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○○명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 = 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○○○원</a:t>
                      </a:r>
                      <a:endParaRPr lang="en-US" altLang="ko-KR" sz="800" kern="0" spc="0" dirty="0">
                        <a:solidFill>
                          <a:schemeClr val="tx1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marL="0" marR="63500" indent="0" algn="just" defTabSz="914262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(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역할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2) : 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○○원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×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○○월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×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○○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%×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○○명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 = 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○○○원</a:t>
                      </a:r>
                      <a:endParaRPr lang="en-US" altLang="ko-KR" sz="800" kern="0" spc="0" dirty="0">
                        <a:solidFill>
                          <a:schemeClr val="tx1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marL="0" marR="63500" lvl="0" indent="0" algn="just" defTabSz="914262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(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역할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3) : 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○○원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×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○○월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×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○○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%×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○○명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 = 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○○○원</a:t>
                      </a: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1609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1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 2.</a:t>
                      </a:r>
                      <a:r>
                        <a:rPr lang="ko-KR" altLang="en-US" sz="800" b="1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직접비</a:t>
                      </a:r>
                    </a:p>
                  </a:txBody>
                  <a:tcPr marL="8475" marR="8475" marT="8475" marB="847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 </a:t>
                      </a:r>
                      <a:endParaRPr lang="ko-KR" altLang="en-US" sz="800" kern="0" spc="0" dirty="0">
                        <a:solidFill>
                          <a:schemeClr val="tx1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6944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0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  가</a:t>
                      </a:r>
                      <a:r>
                        <a:rPr lang="en-US" altLang="ko-KR" sz="800" b="0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. </a:t>
                      </a:r>
                      <a:r>
                        <a:rPr lang="ko-KR" altLang="en-US" sz="800" b="0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임차료</a:t>
                      </a:r>
                    </a:p>
                  </a:txBody>
                  <a:tcPr marL="8475" marR="8475" marT="8475" marB="847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262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kern="0" spc="-1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(</a:t>
                      </a:r>
                      <a:r>
                        <a:rPr lang="ko-KR" altLang="en-US" sz="800" kern="0" spc="-1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공간</a:t>
                      </a:r>
                      <a:r>
                        <a:rPr lang="en-US" altLang="ko-KR" sz="800" kern="0" spc="-1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/</a:t>
                      </a:r>
                      <a:r>
                        <a:rPr lang="ko-KR" altLang="en-US" sz="800" kern="0" spc="-1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매체</a:t>
                      </a:r>
                      <a:r>
                        <a:rPr lang="en-US" altLang="ko-KR" sz="800" kern="0" spc="-1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/</a:t>
                      </a:r>
                      <a:r>
                        <a:rPr lang="ko-KR" altLang="en-US" sz="800" kern="0" spc="-1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플랫폼 등 사용료</a:t>
                      </a:r>
                      <a:r>
                        <a:rPr lang="en-US" altLang="ko-KR" sz="800" kern="0" spc="-1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) : 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○○원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×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○○월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= 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○○○원</a:t>
                      </a:r>
                      <a:endParaRPr lang="en-US" altLang="ko-KR" sz="800" kern="0" spc="0" dirty="0">
                        <a:solidFill>
                          <a:schemeClr val="tx1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6944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0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  나</a:t>
                      </a:r>
                      <a:r>
                        <a:rPr lang="en-US" altLang="ko-KR" sz="800" b="0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. </a:t>
                      </a:r>
                      <a:r>
                        <a:rPr lang="ko-KR" altLang="en-US" sz="800" b="0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시제품제작비</a:t>
                      </a:r>
                    </a:p>
                  </a:txBody>
                  <a:tcPr marL="8475" marR="8475" marT="8475" marB="847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262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kern="0" spc="-1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(</a:t>
                      </a:r>
                      <a:r>
                        <a:rPr lang="ko-KR" altLang="en-US" sz="800" kern="0" spc="-1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시설</a:t>
                      </a:r>
                      <a:r>
                        <a:rPr lang="en-US" altLang="ko-KR" sz="800" kern="0" spc="-1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/</a:t>
                      </a:r>
                      <a:r>
                        <a:rPr lang="ko-KR" altLang="en-US" sz="800" kern="0" spc="-1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장비 등 </a:t>
                      </a:r>
                      <a:r>
                        <a:rPr lang="ko-KR" altLang="en-US" sz="800" kern="0" spc="-10" dirty="0" err="1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설치료</a:t>
                      </a:r>
                      <a:r>
                        <a:rPr lang="en-US" altLang="ko-KR" sz="800" kern="0" spc="-1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) : 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○○원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×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○○월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= 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○○○원</a:t>
                      </a:r>
                      <a:endParaRPr lang="en-US" altLang="ko-KR" sz="800" kern="0" spc="0" dirty="0">
                        <a:solidFill>
                          <a:schemeClr val="tx1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6944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0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  다</a:t>
                      </a:r>
                      <a:r>
                        <a:rPr lang="en-US" altLang="ko-KR" sz="800" b="0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. </a:t>
                      </a:r>
                      <a:r>
                        <a:rPr lang="ko-KR" altLang="en-US" sz="800" b="0" kern="0" spc="0" dirty="0" err="1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홍보비</a:t>
                      </a:r>
                      <a:endParaRPr lang="ko-KR" altLang="en-US" sz="800" b="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75" marR="8475" marT="8475" marB="847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36930" marR="0" indent="-83693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-1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(</a:t>
                      </a:r>
                      <a:r>
                        <a:rPr lang="ko-KR" altLang="en-US" sz="800" kern="0" spc="-1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내용</a:t>
                      </a:r>
                      <a:r>
                        <a:rPr lang="en-US" altLang="ko-KR" sz="800" kern="0" spc="-1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1) : 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○○○○원 </a:t>
                      </a:r>
                      <a:endParaRPr lang="en-US" altLang="ko-KR" sz="800" kern="0" spc="0" dirty="0">
                        <a:solidFill>
                          <a:schemeClr val="tx1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marL="836930" marR="0" indent="-83693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-1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(</a:t>
                      </a:r>
                      <a:r>
                        <a:rPr lang="ko-KR" altLang="en-US" sz="800" kern="0" spc="-1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내용</a:t>
                      </a:r>
                      <a:r>
                        <a:rPr lang="en-US" altLang="ko-KR" sz="800" kern="0" spc="-1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2) : 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○○○○원</a:t>
                      </a:r>
                      <a:endParaRPr lang="ko-KR" altLang="en-US" sz="800" kern="0" spc="-10" dirty="0">
                        <a:solidFill>
                          <a:schemeClr val="tx1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8061029"/>
                  </a:ext>
                </a:extLst>
              </a:tr>
              <a:tr h="151609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1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 3.</a:t>
                      </a:r>
                      <a:r>
                        <a:rPr lang="ko-KR" altLang="en-US" sz="800" b="1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간접비</a:t>
                      </a:r>
                    </a:p>
                  </a:txBody>
                  <a:tcPr marL="8475" marR="8475" marT="8475" marB="847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262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1" kern="0" spc="0" dirty="0">
                        <a:solidFill>
                          <a:srgbClr val="FF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b="1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0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  가</a:t>
                      </a:r>
                      <a:r>
                        <a:rPr lang="en-US" altLang="ko-KR" sz="800" b="0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. </a:t>
                      </a:r>
                      <a:r>
                        <a:rPr lang="ko-KR" altLang="en-US" sz="800" b="0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산업재산권</a:t>
                      </a:r>
                    </a:p>
                  </a:txBody>
                  <a:tcPr marL="8475" marR="8475" marT="8475" marB="847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36930" marR="0" lvl="0" indent="-836930" algn="just" defTabSz="914262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kern="0" spc="-1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(</a:t>
                      </a:r>
                      <a:r>
                        <a:rPr lang="ko-KR" altLang="en-US" sz="800" kern="0" spc="-1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내용</a:t>
                      </a:r>
                      <a:r>
                        <a:rPr lang="en-US" altLang="ko-KR" sz="800" kern="0" spc="-1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1) : 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○○○○원 </a:t>
                      </a:r>
                      <a:endParaRPr lang="en-US" altLang="ko-KR" sz="800" kern="0" spc="0" dirty="0">
                        <a:solidFill>
                          <a:schemeClr val="tx1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b="0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  나</a:t>
                      </a:r>
                      <a:r>
                        <a:rPr lang="en-US" altLang="ko-KR" sz="800" b="0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. </a:t>
                      </a:r>
                      <a:r>
                        <a:rPr lang="ko-KR" altLang="en-US" sz="800" b="0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지급수수료</a:t>
                      </a:r>
                    </a:p>
                  </a:txBody>
                  <a:tcPr marL="8475" marR="8475" marT="8475" marB="847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36930" marR="0" indent="-83693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kern="0" spc="-1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(</a:t>
                      </a:r>
                      <a:r>
                        <a:rPr lang="ko-KR" altLang="en-US" sz="800" kern="0" spc="-1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회계법인의 사업비 위탁정산 수수료</a:t>
                      </a:r>
                      <a:r>
                        <a:rPr lang="en-US" altLang="ko-KR" sz="800" kern="0" spc="-1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)</a:t>
                      </a:r>
                      <a:r>
                        <a:rPr lang="ko-KR" altLang="en-US" sz="800" kern="0" spc="-1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 </a:t>
                      </a:r>
                      <a:r>
                        <a:rPr lang="en-US" altLang="ko-KR" sz="800" kern="0" spc="-1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: 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○○○원</a:t>
                      </a:r>
                      <a:endParaRPr lang="ko-KR" altLang="en-US" sz="800" kern="0" spc="-10" dirty="0">
                        <a:solidFill>
                          <a:schemeClr val="tx1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  </a:t>
                      </a:r>
                      <a:r>
                        <a:rPr lang="ko-KR" altLang="en-US" sz="800" b="0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다</a:t>
                      </a:r>
                      <a:r>
                        <a:rPr lang="en-US" altLang="ko-KR" sz="800" b="0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. </a:t>
                      </a:r>
                      <a:r>
                        <a:rPr lang="ko-KR" altLang="en-US" sz="800" b="0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자문료</a:t>
                      </a:r>
                    </a:p>
                  </a:txBody>
                  <a:tcPr marL="8475" marR="8475" marT="8475" marB="847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36930" marR="0" lvl="0" indent="-836930" algn="just" defTabSz="914262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kern="0" spc="-1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(</a:t>
                      </a:r>
                      <a:r>
                        <a:rPr lang="ko-KR" altLang="en-US" sz="800" kern="0" spc="-1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전문가 자문료</a:t>
                      </a:r>
                      <a:r>
                        <a:rPr lang="en-US" altLang="ko-KR" sz="800" kern="0" spc="-1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) :</a:t>
                      </a:r>
                      <a:r>
                        <a:rPr lang="ko-KR" altLang="en-US" sz="800" kern="0" spc="-1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 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○○원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×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○○회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= 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○○○원 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(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시간당 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10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만원 이내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, 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일당 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6</a:t>
                      </a:r>
                      <a:r>
                        <a:rPr lang="ko-KR" altLang="en-US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시간 제한</a:t>
                      </a:r>
                      <a:r>
                        <a:rPr lang="en-US" altLang="ko-KR" sz="800" kern="0" spc="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)</a:t>
                      </a:r>
                      <a:endParaRPr lang="ko-KR" altLang="en-US" sz="800" kern="0" spc="-10" dirty="0">
                        <a:solidFill>
                          <a:schemeClr val="tx1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1373502"/>
                  </a:ext>
                </a:extLst>
              </a:tr>
              <a:tr h="312132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900" b="1" kern="0" spc="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합  계 </a:t>
                      </a: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80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D6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900" kern="0" spc="0" dirty="0">
                        <a:solidFill>
                          <a:srgbClr val="000000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8415" marR="8415" marT="8415" marB="8415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graphicFrame>
        <p:nvGraphicFramePr>
          <p:cNvPr id="9" name="표 8">
            <a:extLst>
              <a:ext uri="{FF2B5EF4-FFF2-40B4-BE49-F238E27FC236}">
                <a16:creationId xmlns:a16="http://schemas.microsoft.com/office/drawing/2014/main" id="{0CF87347-1BB0-44E9-9E21-00716C0879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1921118"/>
              </p:ext>
            </p:extLst>
          </p:nvPr>
        </p:nvGraphicFramePr>
        <p:xfrm>
          <a:off x="4932041" y="40030"/>
          <a:ext cx="4104456" cy="6575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12944">
                  <a:extLst>
                    <a:ext uri="{9D8B030D-6E8A-4147-A177-3AD203B41FA5}">
                      <a16:colId xmlns:a16="http://schemas.microsoft.com/office/drawing/2014/main" val="1650737703"/>
                    </a:ext>
                  </a:extLst>
                </a:gridCol>
                <a:gridCol w="2980560">
                  <a:extLst>
                    <a:ext uri="{9D8B030D-6E8A-4147-A177-3AD203B41FA5}">
                      <a16:colId xmlns:a16="http://schemas.microsoft.com/office/drawing/2014/main" val="3141188625"/>
                    </a:ext>
                  </a:extLst>
                </a:gridCol>
                <a:gridCol w="510952">
                  <a:extLst>
                    <a:ext uri="{9D8B030D-6E8A-4147-A177-3AD203B41FA5}">
                      <a16:colId xmlns:a16="http://schemas.microsoft.com/office/drawing/2014/main" val="28321099"/>
                    </a:ext>
                  </a:extLst>
                </a:gridCol>
              </a:tblGrid>
              <a:tr h="19179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/>
                        <a:t>세부지표</a:t>
                      </a:r>
                    </a:p>
                  </a:txBody>
                  <a:tcPr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/>
                        <a:t>중점 평가항목</a:t>
                      </a:r>
                    </a:p>
                  </a:txBody>
                  <a:tcPr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/>
                        <a:t>배점</a:t>
                      </a:r>
                    </a:p>
                  </a:txBody>
                  <a:tcPr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4719346"/>
                  </a:ext>
                </a:extLst>
              </a:tr>
              <a:tr h="46579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600" dirty="0">
                          <a:solidFill>
                            <a:schemeClr val="tx1"/>
                          </a:solidFill>
                        </a:rPr>
                        <a:t>수행능력</a:t>
                      </a:r>
                    </a:p>
                  </a:txBody>
                  <a:tcPr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인력구성 적정성</a:t>
                      </a:r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신규채용계획</a:t>
                      </a:r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일자리 창출 효과</a:t>
                      </a:r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fontAlgn="base" latinLnBrk="1"/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인력구성의 우수성 및 기술력</a:t>
                      </a:r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사업능력 전문성</a:t>
                      </a:r>
                    </a:p>
                    <a:p>
                      <a:pPr fontAlgn="base" latinLnBrk="1"/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추진계획 실행가능성 </a:t>
                      </a:r>
                    </a:p>
                    <a:p>
                      <a:pPr fontAlgn="base" latinLnBrk="1"/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사업비 예산 계획 적정성</a:t>
                      </a:r>
                    </a:p>
                  </a:txBody>
                  <a:tcPr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600" dirty="0">
                          <a:solidFill>
                            <a:schemeClr val="tx1"/>
                          </a:solidFill>
                        </a:rPr>
                        <a:t>30</a:t>
                      </a:r>
                      <a:r>
                        <a:rPr lang="ko-KR" altLang="en-US" sz="600" dirty="0">
                          <a:solidFill>
                            <a:schemeClr val="tx1"/>
                          </a:solidFill>
                        </a:rPr>
                        <a:t>점</a:t>
                      </a:r>
                    </a:p>
                  </a:txBody>
                  <a:tcPr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34732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6822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6248451"/>
              </p:ext>
            </p:extLst>
          </p:nvPr>
        </p:nvGraphicFramePr>
        <p:xfrm>
          <a:off x="107504" y="51470"/>
          <a:ext cx="892899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262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b="1" kern="0" spc="-4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과 제 개 요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D6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7139586"/>
              </p:ext>
            </p:extLst>
          </p:nvPr>
        </p:nvGraphicFramePr>
        <p:xfrm>
          <a:off x="107504" y="483518"/>
          <a:ext cx="8928992" cy="2880321"/>
        </p:xfrm>
        <a:graphic>
          <a:graphicData uri="http://schemas.openxmlformats.org/drawingml/2006/table">
            <a:tbl>
              <a:tblPr/>
              <a:tblGrid>
                <a:gridCol w="9881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15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1505">
                  <a:extLst>
                    <a:ext uri="{9D8B030D-6E8A-4147-A177-3AD203B41FA5}">
                      <a16:colId xmlns:a16="http://schemas.microsoft.com/office/drawing/2014/main" val="1668238030"/>
                    </a:ext>
                  </a:extLst>
                </a:gridCol>
                <a:gridCol w="1129468">
                  <a:extLst>
                    <a:ext uri="{9D8B030D-6E8A-4147-A177-3AD203B41FA5}">
                      <a16:colId xmlns:a16="http://schemas.microsoft.com/office/drawing/2014/main" val="4291791603"/>
                    </a:ext>
                  </a:extLst>
                </a:gridCol>
                <a:gridCol w="3528392">
                  <a:extLst>
                    <a:ext uri="{9D8B030D-6E8A-4147-A177-3AD203B41FA5}">
                      <a16:colId xmlns:a16="http://schemas.microsoft.com/office/drawing/2014/main" val="1217918537"/>
                    </a:ext>
                  </a:extLst>
                </a:gridCol>
              </a:tblGrid>
              <a:tr h="411054">
                <a:tc>
                  <a:txBody>
                    <a:bodyPr/>
                    <a:lstStyle/>
                    <a:p>
                      <a:pPr marL="7620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세부과제명</a:t>
                      </a:r>
                    </a:p>
                  </a:txBody>
                  <a:tcPr marL="45285" marR="45285" marT="12520" marB="125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D6ED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262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i="1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※ </a:t>
                      </a:r>
                      <a:r>
                        <a:rPr lang="ko-KR" altLang="en-US" sz="1000" i="1" kern="0" spc="0" dirty="0" err="1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해당기술∙콘텐츠</a:t>
                      </a:r>
                      <a:r>
                        <a:rPr lang="ko-KR" altLang="en-US" sz="1000" i="1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 내용</a:t>
                      </a:r>
                      <a:r>
                        <a:rPr lang="en-US" altLang="ko-KR" sz="1000" i="1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/</a:t>
                      </a:r>
                      <a:r>
                        <a:rPr lang="ko-KR" altLang="en-US" sz="1000" i="1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목적이 드러나는 한 문장의 과제명으로</a:t>
                      </a:r>
                      <a:r>
                        <a:rPr lang="en-US" altLang="ko-KR" sz="1000" i="1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ko-KR" altLang="en-US" sz="1000" i="1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기재 </a:t>
                      </a:r>
                      <a:r>
                        <a:rPr lang="en-US" altLang="ko-KR" sz="1000" i="1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(ex: 00 (</a:t>
                      </a:r>
                      <a:r>
                        <a:rPr lang="ko-KR" altLang="en-US" sz="1000" i="1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기술</a:t>
                      </a:r>
                      <a:r>
                        <a:rPr lang="en-US" altLang="ko-KR" sz="1000" i="1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)</a:t>
                      </a:r>
                      <a:r>
                        <a:rPr lang="ko-KR" altLang="en-US" sz="1000" i="1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을 활용한 </a:t>
                      </a:r>
                      <a:r>
                        <a:rPr lang="en-US" altLang="ko-KR" sz="1000" i="1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00 </a:t>
                      </a:r>
                      <a:r>
                        <a:rPr lang="ko-KR" altLang="en-US" sz="1000" i="1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콘텐츠</a:t>
                      </a:r>
                      <a:r>
                        <a:rPr lang="en-US" altLang="ko-KR" sz="1000" i="1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ko-KR" altLang="en-US" sz="1000" kern="0" spc="-60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45285" marR="45285" marT="12520" marB="125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1054">
                <a:tc>
                  <a:txBody>
                    <a:bodyPr/>
                    <a:lstStyle/>
                    <a:p>
                      <a:pPr marL="7620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지원분야</a:t>
                      </a:r>
                    </a:p>
                  </a:txBody>
                  <a:tcPr marL="45285" marR="45285" marT="12520" marB="125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D6ED"/>
                    </a:solidFill>
                  </a:tcPr>
                </a:tc>
                <a:tc gridSpan="2">
                  <a:txBody>
                    <a:bodyPr/>
                    <a:lstStyle/>
                    <a:p>
                      <a:pPr latinLnBrk="1"/>
                      <a:r>
                        <a:rPr lang="ko-KR" altLang="en-US" sz="1000" i="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지원분야 </a:t>
                      </a:r>
                      <a:r>
                        <a:rPr lang="en-US" altLang="ko-KR" sz="1000" i="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① ~ ⑥ </a:t>
                      </a:r>
                      <a:r>
                        <a:rPr lang="ko-KR" altLang="en-US" sz="1000" i="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중 </a:t>
                      </a:r>
                      <a:r>
                        <a:rPr lang="ko-KR" altLang="en-US" sz="1000" i="0" kern="0" spc="0" dirty="0" err="1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택</a:t>
                      </a:r>
                      <a:r>
                        <a:rPr lang="en-US" altLang="ko-KR" sz="1000" i="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</a:t>
                      </a:r>
                      <a:r>
                        <a:rPr lang="ko-KR" altLang="en-US" sz="1000" i="0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작성</a:t>
                      </a:r>
                      <a:endParaRPr lang="en-US" altLang="ko-KR" sz="1000" i="0" kern="0" spc="0" dirty="0">
                        <a:solidFill>
                          <a:srgbClr val="0000FF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285" marR="45285" marT="12520" marB="125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262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kern="0" spc="-6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사업자등록번호</a:t>
                      </a:r>
                    </a:p>
                  </a:txBody>
                  <a:tcPr marL="45285" marR="45285" marT="12520" marB="125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D6ED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marL="45285" marR="45285" marT="12520" marB="125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40680202"/>
                  </a:ext>
                </a:extLst>
              </a:tr>
              <a:tr h="411054">
                <a:tc>
                  <a:txBody>
                    <a:bodyPr/>
                    <a:lstStyle/>
                    <a:p>
                      <a:pPr marL="7620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/>
                        </a:rPr>
                        <a:t>기업명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285" marR="45285" marT="12520" marB="125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D6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6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ko-KR" altLang="en-US" sz="1000" kern="0" spc="-60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45285" marR="45285" marT="12520" marB="125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-6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lang="ko-KR" altLang="en-US" sz="1000" kern="0" spc="-6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대표자 </a:t>
                      </a:r>
                      <a:r>
                        <a:rPr lang="en-US" altLang="ko-KR" sz="1000" kern="0" spc="-6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:  </a:t>
                      </a:r>
                      <a:r>
                        <a:rPr lang="en-US" altLang="ko-KR" sz="1000" kern="0" spc="-6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000</a:t>
                      </a:r>
                      <a:r>
                        <a:rPr lang="en-US" altLang="ko-KR" sz="1000" kern="0" spc="-6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  )</a:t>
                      </a:r>
                      <a:endParaRPr lang="ko-KR" altLang="en-US" sz="1000" kern="0" spc="-6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45285" marR="45285" marT="12520" marB="125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620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-6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법인등록번호</a:t>
                      </a:r>
                    </a:p>
                  </a:txBody>
                  <a:tcPr marL="45285" marR="45285" marT="12520" marB="125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D6ED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i="1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ko-KR" altLang="en-US" dirty="0"/>
                    </a:p>
                  </a:txBody>
                  <a:tcPr marL="45285" marR="45285" marT="12520" marB="125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1054">
                <a:tc>
                  <a:txBody>
                    <a:bodyPr/>
                    <a:lstStyle/>
                    <a:p>
                      <a:pPr marL="7620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/>
                        </a:rPr>
                        <a:t>사업자주소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285" marR="45285" marT="12520" marB="125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D6ED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262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i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※ </a:t>
                      </a:r>
                      <a:r>
                        <a:rPr lang="ko-KR" altLang="en-US" sz="1000" i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경기도 내 사업장 소재지 입력</a:t>
                      </a:r>
                      <a:endParaRPr lang="ko-KR" altLang="en-US" sz="1000" kern="0" spc="-6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285" marR="45285" marT="12520" marB="125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1054">
                <a:tc>
                  <a:txBody>
                    <a:bodyPr/>
                    <a:lstStyle/>
                    <a:p>
                      <a:pPr marL="7620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1" i="1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lang="ko-KR" altLang="en-US" sz="800" b="1" i="1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컨소시엄해당시</a:t>
                      </a:r>
                      <a:r>
                        <a:rPr lang="en-US" altLang="ko-KR" sz="800" b="1" i="1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n-US" altLang="ko-KR" sz="1000" b="1" i="1" kern="0" spc="0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  <a:p>
                      <a:pPr marL="7620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i="1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참여기업</a:t>
                      </a:r>
                    </a:p>
                  </a:txBody>
                  <a:tcPr marL="45285" marR="45285" marT="12520" marB="125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D6ED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262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i="1" kern="0" spc="-6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참여기업명 </a:t>
                      </a:r>
                      <a:r>
                        <a:rPr lang="en-US" altLang="ko-KR" sz="1000" i="1" kern="0" spc="-6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( </a:t>
                      </a:r>
                      <a:r>
                        <a:rPr lang="ko-KR" altLang="en-US" sz="1000" i="1" kern="0" spc="-6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대표자 </a:t>
                      </a:r>
                      <a:r>
                        <a:rPr lang="en-US" altLang="ko-KR" sz="1000" i="1" kern="0" spc="-6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:                  )</a:t>
                      </a:r>
                      <a:endParaRPr lang="ko-KR" altLang="en-US" sz="1000" i="1" kern="0" spc="-6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285" marR="45285" marT="12520" marB="125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262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i="1" kern="0" spc="-60" noProof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285" marR="45285" marT="12520" marB="125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024526112"/>
                  </a:ext>
                </a:extLst>
              </a:tr>
              <a:tr h="413997">
                <a:tc>
                  <a:txBody>
                    <a:bodyPr/>
                    <a:lstStyle/>
                    <a:p>
                      <a:pPr marL="7620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지원금</a:t>
                      </a:r>
                    </a:p>
                  </a:txBody>
                  <a:tcPr marL="45285" marR="45285" marT="12520" marB="125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D6E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i="1" kern="0" spc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altLang="ko-KR" sz="1000" i="0" kern="0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</a:t>
                      </a:r>
                      <a:r>
                        <a:rPr lang="ko-KR" altLang="en-US" sz="1000" i="0" kern="0" spc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천만원</a:t>
                      </a:r>
                      <a:endParaRPr lang="en-US" altLang="ko-KR" sz="1000" i="1" kern="0" spc="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285" marR="45285" marT="12520" marB="125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620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/>
                        </a:rPr>
                        <a:t>자부담</a:t>
                      </a:r>
                      <a:endParaRPr lang="en-US" altLang="ko-KR" sz="10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/>
                      </a:endParaRPr>
                    </a:p>
                  </a:txBody>
                  <a:tcPr marL="45285" marR="45285" marT="12520" marB="125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D6ED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i="1" kern="0" spc="0" baseline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지원금의 </a:t>
                      </a:r>
                      <a:r>
                        <a:rPr lang="en-US" altLang="ko-KR" sz="1000" i="1" kern="0" spc="0" baseline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10%</a:t>
                      </a:r>
                      <a:r>
                        <a:rPr lang="ko-KR" altLang="en-US" sz="1000" i="1" kern="0" spc="0" baseline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 이상</a:t>
                      </a:r>
                      <a:endParaRPr lang="ko-KR" altLang="en-US" dirty="0"/>
                    </a:p>
                  </a:txBody>
                  <a:tcPr marL="45285" marR="45285" marT="12520" marB="125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1054">
                <a:tc>
                  <a:txBody>
                    <a:bodyPr/>
                    <a:lstStyle/>
                    <a:p>
                      <a:pPr marL="0" marR="0" lvl="0" indent="0" algn="ctr" defTabSz="914262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/>
                        </a:rPr>
                        <a:t>총사업비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285" marR="45285" marT="12520" marB="125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D6ED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i="1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지원금</a:t>
                      </a:r>
                      <a:r>
                        <a:rPr lang="en-US" altLang="ko-KR" sz="1000" i="1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 + </a:t>
                      </a:r>
                      <a:r>
                        <a:rPr lang="ko-KR" altLang="en-US" sz="1000" i="1" kern="0" spc="0" dirty="0" err="1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자부담</a:t>
                      </a:r>
                      <a:r>
                        <a:rPr lang="ko-KR" altLang="en-US" sz="1000" i="1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  </a:t>
                      </a:r>
                      <a:r>
                        <a:rPr lang="en-US" altLang="ko-KR" sz="1000" i="1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lang="ko-KR" altLang="en-US" sz="1000" i="1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주관기업 </a:t>
                      </a:r>
                      <a:r>
                        <a:rPr lang="en-US" altLang="ko-KR" sz="1000" i="1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00</a:t>
                      </a:r>
                      <a:r>
                        <a:rPr lang="ko-KR" altLang="en-US" sz="1000" i="1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원</a:t>
                      </a:r>
                      <a:r>
                        <a:rPr lang="en-US" altLang="ko-KR" sz="1000" i="1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, 00% / </a:t>
                      </a:r>
                      <a:r>
                        <a:rPr lang="ko-KR" altLang="en-US" sz="1000" i="1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참여기업 </a:t>
                      </a:r>
                      <a:r>
                        <a:rPr lang="en-US" altLang="ko-KR" sz="1000" i="1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00</a:t>
                      </a:r>
                      <a:r>
                        <a:rPr lang="ko-KR" altLang="en-US" sz="1000" i="1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원</a:t>
                      </a:r>
                      <a:r>
                        <a:rPr lang="en-US" altLang="ko-KR" sz="1000" i="1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, 00%)</a:t>
                      </a:r>
                      <a:r>
                        <a:rPr lang="ko-KR" altLang="en-US" sz="1000" i="1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                              </a:t>
                      </a:r>
                    </a:p>
                  </a:txBody>
                  <a:tcPr marL="45285" marR="45285" marT="12520" marB="125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1521680"/>
              </p:ext>
            </p:extLst>
          </p:nvPr>
        </p:nvGraphicFramePr>
        <p:xfrm>
          <a:off x="107504" y="3563957"/>
          <a:ext cx="8928992" cy="1456065"/>
        </p:xfrm>
        <a:graphic>
          <a:graphicData uri="http://schemas.openxmlformats.org/drawingml/2006/table">
            <a:tbl>
              <a:tblPr/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456065"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-6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본 지원 신청서의  내용이 사실임을 확인하며</a:t>
                      </a:r>
                      <a:r>
                        <a:rPr lang="en-US" altLang="ko-KR" sz="1200" b="1" kern="0" spc="-6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, </a:t>
                      </a:r>
                      <a:r>
                        <a:rPr lang="ko-KR" altLang="en-US" sz="1200" b="1" kern="0" spc="-6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「</a:t>
                      </a:r>
                      <a:r>
                        <a:rPr lang="en-US" altLang="ko-KR" sz="1200" b="1" kern="0" spc="-6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2025</a:t>
                      </a:r>
                      <a:r>
                        <a:rPr lang="ko-KR" altLang="en-US" sz="1200" b="1" kern="0" spc="-4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 문화기술 콘텐츠 </a:t>
                      </a:r>
                      <a:r>
                        <a:rPr lang="ko-KR" altLang="en-US" sz="1200" b="1" kern="0" spc="-40" dirty="0" err="1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제작지원</a:t>
                      </a:r>
                      <a:r>
                        <a:rPr lang="ko-KR" altLang="en-US" sz="1200" b="1" kern="0" spc="-40" dirty="0" err="1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」에</a:t>
                      </a:r>
                      <a:r>
                        <a:rPr lang="ko-KR" altLang="en-US" sz="1200" b="1" kern="0" spc="-6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 </a:t>
                      </a:r>
                      <a:r>
                        <a:rPr lang="ko-KR" altLang="en-US" sz="1200" b="1" kern="0" spc="-6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신청합니다</a:t>
                      </a:r>
                      <a:r>
                        <a:rPr lang="en-US" altLang="ko-KR" sz="1200" b="1" kern="0" spc="-60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.</a:t>
                      </a:r>
                      <a:endParaRPr lang="ko-KR" altLang="en-US" sz="1200" b="1" kern="0" spc="-6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900" kern="0" spc="0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latin typeface="맑은 고딕"/>
                        </a:rPr>
                        <a:t>2025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년   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0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월    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0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일       작성인 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: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회사명 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/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직급 </a:t>
                      </a:r>
                      <a:r>
                        <a:rPr lang="en-US" altLang="ko-KR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/ </a:t>
                      </a:r>
                      <a:r>
                        <a:rPr lang="ko-KR" altLang="en-US" sz="1000" kern="0" spc="0" dirty="0">
                          <a:solidFill>
                            <a:schemeClr val="tx1"/>
                          </a:solidFill>
                          <a:effectLst/>
                          <a:ea typeface="맑은 고딕"/>
                        </a:rPr>
                        <a:t>성명 </a:t>
                      </a:r>
                      <a:r>
                        <a:rPr lang="en-US" altLang="ko-KR" sz="1000" i="1" kern="0" spc="0" dirty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※</a:t>
                      </a:r>
                      <a:r>
                        <a:rPr lang="ko-KR" altLang="en-US" sz="1000" i="1" kern="0" spc="0" dirty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대표자 또는 사업책임자 작성</a:t>
                      </a:r>
                      <a:endParaRPr lang="en-US" altLang="ko-KR" sz="1000" b="0" i="1" kern="0" spc="0" dirty="0">
                        <a:solidFill>
                          <a:srgbClr val="0000FF"/>
                        </a:solidFill>
                        <a:effectLst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900" b="1" kern="0" spc="0" dirty="0">
                        <a:solidFill>
                          <a:srgbClr val="000000"/>
                        </a:solidFill>
                        <a:effectLst/>
                        <a:ea typeface="맑은 고딕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kern="0" spc="0" dirty="0" err="1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경기콘텐츠진흥원</a:t>
                      </a:r>
                      <a:r>
                        <a:rPr lang="ko-KR" altLang="en-US" sz="1500" b="1" kern="0" spc="0" dirty="0">
                          <a:solidFill>
                            <a:srgbClr val="000000"/>
                          </a:solidFill>
                          <a:effectLst/>
                          <a:ea typeface="맑은 고딕"/>
                        </a:rPr>
                        <a:t> 귀중</a:t>
                      </a:r>
                      <a:endParaRPr lang="ko-KR" altLang="en-US" sz="15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7639" marR="57639" marT="15935" marB="159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8756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/>
          </p:nvPr>
        </p:nvGraphicFramePr>
        <p:xfrm>
          <a:off x="107504" y="51470"/>
          <a:ext cx="8928992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marL="0" marR="0" indent="0" algn="ctr" defTabSz="914262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1" kern="0" spc="-4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+mn-cs"/>
                        </a:rPr>
                        <a:t>지원기업 요약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5722128"/>
              </p:ext>
            </p:extLst>
          </p:nvPr>
        </p:nvGraphicFramePr>
        <p:xfrm>
          <a:off x="107504" y="411510"/>
          <a:ext cx="8928996" cy="4608512"/>
        </p:xfrm>
        <a:graphic>
          <a:graphicData uri="http://schemas.openxmlformats.org/drawingml/2006/table">
            <a:tbl>
              <a:tblPr/>
              <a:tblGrid>
                <a:gridCol w="89289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8512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b="0" i="1" dirty="0">
                          <a:solidFill>
                            <a:srgbClr val="0000FF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본 과제에 대한 </a:t>
                      </a:r>
                      <a:r>
                        <a:rPr lang="ko-KR" altLang="en-US" sz="1000" b="1" i="1" dirty="0">
                          <a:solidFill>
                            <a:srgbClr val="0000FF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지원기업의 역량</a:t>
                      </a:r>
                      <a:r>
                        <a:rPr lang="ko-KR" altLang="en-US" sz="1000" b="0" i="1" dirty="0">
                          <a:solidFill>
                            <a:srgbClr val="0000FF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을 나타낼 수 있는</a:t>
                      </a:r>
                      <a:endParaRPr lang="en-US" altLang="ko-KR" sz="1000" b="0" i="1" dirty="0">
                        <a:solidFill>
                          <a:srgbClr val="0000FF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algn="ctr"/>
                      <a:r>
                        <a:rPr lang="ko-KR" altLang="en-US" sz="1000" b="0" i="1" dirty="0">
                          <a:solidFill>
                            <a:srgbClr val="0000FF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주요 역량</a:t>
                      </a:r>
                      <a:r>
                        <a:rPr lang="en-US" altLang="ko-KR" sz="1000" b="0" i="1" dirty="0">
                          <a:solidFill>
                            <a:srgbClr val="0000FF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, </a:t>
                      </a:r>
                      <a:r>
                        <a:rPr lang="ko-KR" altLang="en-US" sz="1000" b="0" i="1" dirty="0">
                          <a:solidFill>
                            <a:srgbClr val="0000FF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강점</a:t>
                      </a:r>
                      <a:r>
                        <a:rPr lang="en-US" altLang="ko-KR" sz="1000" b="0" i="1" dirty="0">
                          <a:solidFill>
                            <a:srgbClr val="0000FF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, </a:t>
                      </a:r>
                      <a:r>
                        <a:rPr lang="ko-KR" altLang="en-US" sz="1000" b="0" i="1" dirty="0">
                          <a:solidFill>
                            <a:srgbClr val="0000FF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유사 프로젝트</a:t>
                      </a:r>
                      <a:r>
                        <a:rPr lang="en-US" altLang="ko-KR" sz="1000" b="0" i="1" dirty="0">
                          <a:solidFill>
                            <a:srgbClr val="0000FF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 </a:t>
                      </a:r>
                      <a:r>
                        <a:rPr lang="ko-KR" altLang="en-US" sz="1000" b="0" i="1" dirty="0">
                          <a:solidFill>
                            <a:srgbClr val="0000FF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이력 등을 자유형식으로 소개</a:t>
                      </a:r>
                      <a:endParaRPr lang="en-US" altLang="ko-KR" sz="1000" b="0" i="1" dirty="0">
                        <a:solidFill>
                          <a:srgbClr val="0000FF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algn="ctr"/>
                      <a:endParaRPr lang="en-US" altLang="ko-KR" sz="1000" b="0" i="1" dirty="0">
                        <a:solidFill>
                          <a:srgbClr val="0000FF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algn="ctr"/>
                      <a:r>
                        <a:rPr lang="ko-KR" altLang="en-US" sz="1000" b="0" i="1" dirty="0" err="1">
                          <a:solidFill>
                            <a:srgbClr val="0000FF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평가시</a:t>
                      </a:r>
                      <a:r>
                        <a:rPr lang="ko-KR" altLang="en-US" sz="1000" b="0" i="1" dirty="0">
                          <a:solidFill>
                            <a:srgbClr val="0000FF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 심사위원들이 이해하기 쉽도록 작성</a:t>
                      </a:r>
                      <a:endParaRPr lang="en-US" altLang="ko-KR" sz="1000" b="0" i="1" dirty="0">
                        <a:solidFill>
                          <a:srgbClr val="0000FF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algn="ctr"/>
                      <a:r>
                        <a:rPr lang="ko-KR" altLang="en-US" sz="1000" b="0" i="1" dirty="0">
                          <a:solidFill>
                            <a:srgbClr val="0000FF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단순 이미지만 삽입 지양</a:t>
                      </a:r>
                      <a:endParaRPr lang="en-US" altLang="ko-KR" sz="1000" b="0" i="1" dirty="0">
                        <a:solidFill>
                          <a:srgbClr val="0000FF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algn="ctr"/>
                      <a:endParaRPr lang="en-US" altLang="ko-KR" sz="1000" b="0" i="1" dirty="0">
                        <a:solidFill>
                          <a:srgbClr val="0000FF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algn="ctr"/>
                      <a:r>
                        <a:rPr lang="ko-KR" altLang="en-US" sz="1000" b="0" i="1" dirty="0">
                          <a:solidFill>
                            <a:srgbClr val="0000FF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최대 </a:t>
                      </a:r>
                      <a:r>
                        <a:rPr lang="en-US" altLang="ko-KR" sz="1000" b="0" i="1" dirty="0">
                          <a:solidFill>
                            <a:srgbClr val="0000FF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2P</a:t>
                      </a:r>
                      <a:endParaRPr lang="ko-KR" altLang="en-US" sz="1000" b="0" i="1" dirty="0">
                        <a:solidFill>
                          <a:srgbClr val="0000FF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45285" marR="45285" marT="12520" marB="125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60330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77444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/>
          </p:nvPr>
        </p:nvGraphicFramePr>
        <p:xfrm>
          <a:off x="107504" y="51470"/>
          <a:ext cx="8928992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marL="0" marR="0" indent="0" algn="ctr" defTabSz="914262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1" kern="0" spc="-40" dirty="0">
                          <a:solidFill>
                            <a:srgbClr val="000000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  <a:cs typeface="+mn-cs"/>
                        </a:rPr>
                        <a:t>과제내용 요약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049046"/>
              </p:ext>
            </p:extLst>
          </p:nvPr>
        </p:nvGraphicFramePr>
        <p:xfrm>
          <a:off x="107504" y="411510"/>
          <a:ext cx="8928996" cy="4608512"/>
        </p:xfrm>
        <a:graphic>
          <a:graphicData uri="http://schemas.openxmlformats.org/drawingml/2006/table">
            <a:tbl>
              <a:tblPr/>
              <a:tblGrid>
                <a:gridCol w="89289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08512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b="0" i="1" dirty="0">
                          <a:solidFill>
                            <a:srgbClr val="0000FF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제안한 과제를 쉽게 파악할 수 있도록</a:t>
                      </a:r>
                      <a:r>
                        <a:rPr lang="en-US" altLang="ko-KR" sz="1000" b="0" i="1" dirty="0">
                          <a:solidFill>
                            <a:srgbClr val="0000FF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 </a:t>
                      </a:r>
                    </a:p>
                    <a:p>
                      <a:pPr algn="ctr"/>
                      <a:r>
                        <a:rPr lang="ko-KR" altLang="en-US" sz="1000" b="0" i="1" dirty="0">
                          <a:solidFill>
                            <a:srgbClr val="0000FF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이후 슬라이드 내용 중 </a:t>
                      </a:r>
                      <a:r>
                        <a:rPr lang="ko-KR" altLang="en-US" sz="1000" b="1" i="1" dirty="0">
                          <a:solidFill>
                            <a:srgbClr val="0000FF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주요내용을 한 페이지로 요약</a:t>
                      </a:r>
                      <a:endParaRPr lang="en-US" altLang="ko-KR" sz="1000" b="1" i="1" dirty="0">
                        <a:solidFill>
                          <a:srgbClr val="0000FF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algn="ctr"/>
                      <a:endParaRPr lang="en-US" altLang="ko-KR" sz="1000" b="0" i="1" dirty="0">
                        <a:solidFill>
                          <a:srgbClr val="0000FF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algn="ctr"/>
                      <a:r>
                        <a:rPr lang="ko-KR" altLang="en-US" sz="1000" b="0" i="1" dirty="0" err="1">
                          <a:solidFill>
                            <a:srgbClr val="0000FF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평가시</a:t>
                      </a:r>
                      <a:r>
                        <a:rPr lang="ko-KR" altLang="en-US" sz="1000" b="0" i="1" dirty="0">
                          <a:solidFill>
                            <a:srgbClr val="0000FF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 심사위원들이 이해하기 쉽도록 작성</a:t>
                      </a:r>
                      <a:endParaRPr lang="en-US" altLang="ko-KR" sz="1000" b="0" i="1" dirty="0">
                        <a:solidFill>
                          <a:srgbClr val="0000FF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algn="ctr"/>
                      <a:r>
                        <a:rPr lang="ko-KR" altLang="en-US" sz="1000" b="0" i="1" dirty="0">
                          <a:solidFill>
                            <a:srgbClr val="0000FF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단순 이미지만 삽입 지양</a:t>
                      </a:r>
                      <a:endParaRPr lang="en-US" altLang="ko-KR" sz="1000" b="0" i="1" dirty="0">
                        <a:solidFill>
                          <a:srgbClr val="0000FF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algn="ctr"/>
                      <a:endParaRPr lang="en-US" altLang="ko-KR" sz="1000" b="0" i="1" dirty="0">
                        <a:solidFill>
                          <a:srgbClr val="0000FF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algn="ctr"/>
                      <a:r>
                        <a:rPr lang="ko-KR" altLang="en-US" sz="1000" b="0" i="1" dirty="0">
                          <a:solidFill>
                            <a:srgbClr val="0000FF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최대 </a:t>
                      </a:r>
                      <a:r>
                        <a:rPr lang="en-US" altLang="ko-KR" sz="1000" b="0" i="1" dirty="0">
                          <a:solidFill>
                            <a:srgbClr val="0000FF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1P</a:t>
                      </a:r>
                    </a:p>
                    <a:p>
                      <a:pPr algn="ctr"/>
                      <a:endParaRPr lang="ko-KR" altLang="en-US" sz="1000" b="1" dirty="0"/>
                    </a:p>
                  </a:txBody>
                  <a:tcPr marL="45285" marR="45285" marT="12520" marB="125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60330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0239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5FB2095A-0CBD-4DA7-B035-98807CCADD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3437702"/>
              </p:ext>
            </p:extLst>
          </p:nvPr>
        </p:nvGraphicFramePr>
        <p:xfrm>
          <a:off x="1259632" y="1419622"/>
          <a:ext cx="6624736" cy="2304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247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304256">
                <a:tc>
                  <a:txBody>
                    <a:bodyPr/>
                    <a:lstStyle/>
                    <a:p>
                      <a:pPr marL="0" marR="0" indent="0" algn="ctr" defTabSz="914262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b="1" kern="0" spc="-4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Ⅰ </a:t>
                      </a:r>
                      <a:r>
                        <a:rPr lang="ko-KR" altLang="en-US" sz="2000" b="1" kern="0" spc="-40" dirty="0">
                          <a:solidFill>
                            <a:schemeClr val="tx1"/>
                          </a:solidFill>
                          <a:effectLst/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과제내용</a:t>
                      </a:r>
                      <a:endParaRPr lang="ko-KR" altLang="en-US" sz="1100" b="1" kern="0" spc="-40" dirty="0">
                        <a:solidFill>
                          <a:schemeClr val="tx1"/>
                        </a:solidFill>
                        <a:effectLst/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06966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29B28497-3671-4EF7-ABBD-530EBF6F265B}"/>
              </a:ext>
            </a:extLst>
          </p:cNvPr>
          <p:cNvSpPr/>
          <p:nvPr/>
        </p:nvSpPr>
        <p:spPr>
          <a:xfrm>
            <a:off x="0" y="0"/>
            <a:ext cx="9144000" cy="6995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id="{6B15E659-3DB0-4B7C-AA7D-AE05DF3091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2227676"/>
              </p:ext>
            </p:extLst>
          </p:nvPr>
        </p:nvGraphicFramePr>
        <p:xfrm>
          <a:off x="5364088" y="28982"/>
          <a:ext cx="3672408" cy="59855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1650737703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3141188625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8321099"/>
                    </a:ext>
                  </a:extLst>
                </a:gridCol>
              </a:tblGrid>
              <a:tr h="19044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/>
                        <a:t>세부지표</a:t>
                      </a:r>
                    </a:p>
                  </a:txBody>
                  <a:tcPr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/>
                        <a:t>중점 평가항목</a:t>
                      </a:r>
                    </a:p>
                  </a:txBody>
                  <a:tcPr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/>
                        <a:t>배점</a:t>
                      </a:r>
                    </a:p>
                  </a:txBody>
                  <a:tcPr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4719346"/>
                  </a:ext>
                </a:extLst>
              </a:tr>
              <a:tr h="408104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600" dirty="0"/>
                        <a:t>적합성</a:t>
                      </a:r>
                    </a:p>
                  </a:txBody>
                  <a:tcPr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600" dirty="0"/>
                        <a:t>· </a:t>
                      </a:r>
                      <a:r>
                        <a:rPr lang="ko-KR" altLang="en-US" sz="600" dirty="0"/>
                        <a:t>지원과제 구조</a:t>
                      </a:r>
                      <a:r>
                        <a:rPr lang="en-US" altLang="ko-KR" sz="600" dirty="0"/>
                        <a:t>(</a:t>
                      </a:r>
                      <a:r>
                        <a:rPr lang="ko-KR" altLang="en-US" sz="600" dirty="0"/>
                        <a:t>ⓛ개발 ①실증</a:t>
                      </a:r>
                      <a:r>
                        <a:rPr lang="en-US" altLang="ko-KR" sz="600" dirty="0"/>
                        <a:t>/</a:t>
                      </a:r>
                      <a:r>
                        <a:rPr lang="ko-KR" altLang="en-US" sz="600" dirty="0"/>
                        <a:t>상용화</a:t>
                      </a:r>
                      <a:r>
                        <a:rPr lang="en-US" altLang="ko-KR" sz="600" dirty="0"/>
                        <a:t>) </a:t>
                      </a:r>
                      <a:r>
                        <a:rPr lang="ko-KR" altLang="en-US" sz="600" dirty="0"/>
                        <a:t>이해</a:t>
                      </a:r>
                    </a:p>
                    <a:p>
                      <a:pPr marL="0" marR="0" lvl="0" indent="0" algn="l" defTabSz="914262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600" dirty="0"/>
                        <a:t>· </a:t>
                      </a:r>
                      <a:r>
                        <a:rPr lang="ko-KR" altLang="en-US" sz="600" dirty="0"/>
                        <a:t>신기술 융복합 이해도</a:t>
                      </a:r>
                      <a:r>
                        <a:rPr lang="en-US" altLang="ko-KR" sz="600" dirty="0"/>
                        <a:t>, </a:t>
                      </a:r>
                      <a:r>
                        <a:rPr lang="ko-KR" altLang="en-US" sz="600" dirty="0"/>
                        <a:t>타당성</a:t>
                      </a:r>
                      <a:r>
                        <a:rPr lang="en-US" altLang="ko-KR" sz="600" dirty="0"/>
                        <a:t>/</a:t>
                      </a:r>
                      <a:r>
                        <a:rPr lang="ko-KR" altLang="en-US" sz="600" dirty="0"/>
                        <a:t>효과</a:t>
                      </a:r>
                      <a:endParaRPr lang="en-US" altLang="ko-KR" sz="600" dirty="0"/>
                    </a:p>
                    <a:p>
                      <a:pPr marL="0" marR="0" lvl="0" indent="0" algn="l" defTabSz="914262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600" dirty="0"/>
                        <a:t>· </a:t>
                      </a:r>
                      <a:r>
                        <a:rPr lang="ko-KR" altLang="en-US" sz="600" dirty="0"/>
                        <a:t>폭력성</a:t>
                      </a:r>
                      <a:r>
                        <a:rPr lang="en-US" altLang="ko-KR" sz="600" dirty="0"/>
                        <a:t>, </a:t>
                      </a:r>
                      <a:r>
                        <a:rPr lang="ko-KR" altLang="en-US" sz="600" dirty="0"/>
                        <a:t>선정성</a:t>
                      </a:r>
                      <a:r>
                        <a:rPr lang="en-US" altLang="ko-KR" sz="600" dirty="0"/>
                        <a:t>, </a:t>
                      </a:r>
                      <a:r>
                        <a:rPr lang="ko-KR" altLang="en-US" sz="600" dirty="0"/>
                        <a:t>유해성 전반 검토</a:t>
                      </a:r>
                      <a:endParaRPr lang="en-US" altLang="ko-KR" sz="600" dirty="0"/>
                    </a:p>
                  </a:txBody>
                  <a:tcPr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600" dirty="0">
                          <a:solidFill>
                            <a:schemeClr val="tx1"/>
                          </a:solidFill>
                        </a:rPr>
                        <a:t>20</a:t>
                      </a:r>
                      <a:r>
                        <a:rPr lang="ko-KR" altLang="en-US" sz="600" dirty="0">
                          <a:solidFill>
                            <a:schemeClr val="tx1"/>
                          </a:solidFill>
                        </a:rPr>
                        <a:t>점</a:t>
                      </a:r>
                    </a:p>
                  </a:txBody>
                  <a:tcPr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3473294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C0D0D8B9-0EE9-4B5D-BD29-74BA4592F023}"/>
              </a:ext>
            </a:extLst>
          </p:cNvPr>
          <p:cNvSpPr txBox="1"/>
          <p:nvPr/>
        </p:nvSpPr>
        <p:spPr>
          <a:xfrm>
            <a:off x="107504" y="149716"/>
            <a:ext cx="22349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/>
              <a:t>2025</a:t>
            </a:r>
            <a:r>
              <a:rPr lang="ko-KR" altLang="en-US" sz="800" dirty="0"/>
              <a:t> 문화기술 콘텐츠 제작지원</a:t>
            </a:r>
            <a:endParaRPr lang="en-US" altLang="ko-KR" sz="800" dirty="0"/>
          </a:p>
          <a:p>
            <a:r>
              <a:rPr lang="ko-KR" altLang="en-US" sz="1200" b="1" dirty="0"/>
              <a:t>과제계획 세부지표</a:t>
            </a:r>
            <a:r>
              <a:rPr lang="en-US" altLang="ko-KR" sz="1200" b="1" dirty="0"/>
              <a:t>① : </a:t>
            </a:r>
            <a:r>
              <a:rPr lang="ko-KR" altLang="en-US" sz="1200" b="1" dirty="0"/>
              <a:t>적합성</a:t>
            </a:r>
          </a:p>
        </p:txBody>
      </p:sp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55AEDC5A-7084-463A-9698-9A0B43DCE3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709324"/>
              </p:ext>
            </p:extLst>
          </p:nvPr>
        </p:nvGraphicFramePr>
        <p:xfrm>
          <a:off x="107504" y="773807"/>
          <a:ext cx="8928992" cy="4219977"/>
        </p:xfrm>
        <a:graphic>
          <a:graphicData uri="http://schemas.openxmlformats.org/drawingml/2006/table">
            <a:tbl>
              <a:tblPr/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19977">
                <a:tc>
                  <a:txBody>
                    <a:bodyPr/>
                    <a:lstStyle/>
                    <a:p>
                      <a:pPr marL="0" marR="0" indent="0" algn="just" defTabSz="914262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kern="0" spc="0" dirty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(</a:t>
                      </a:r>
                      <a:r>
                        <a:rPr lang="ko-KR" altLang="en-US" sz="1200" kern="0" spc="0" dirty="0">
                          <a:solidFill>
                            <a:srgbClr val="0000FF"/>
                          </a:solidFill>
                          <a:effectLst/>
                          <a:ea typeface="맑은 고딕"/>
                        </a:rPr>
                        <a:t>작성요령</a:t>
                      </a:r>
                      <a:r>
                        <a:rPr lang="en-US" altLang="ko-KR" sz="1200" kern="0" spc="0" dirty="0">
                          <a:solidFill>
                            <a:srgbClr val="0000FF"/>
                          </a:solidFill>
                          <a:effectLst/>
                          <a:latin typeface="맑은 고딕"/>
                        </a:rPr>
                        <a:t>)</a:t>
                      </a:r>
                      <a:r>
                        <a:rPr lang="ko-KR" altLang="en-US" sz="1200" i="1" kern="0" spc="0" dirty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 </a:t>
                      </a:r>
                      <a:r>
                        <a:rPr lang="en-US" altLang="ko-KR" sz="800" i="1" kern="0" spc="0" dirty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※</a:t>
                      </a:r>
                      <a:r>
                        <a:rPr lang="ko-KR" altLang="en-US" sz="800" i="1" kern="0" spc="0" dirty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작성요령은</a:t>
                      </a:r>
                      <a:r>
                        <a:rPr lang="ko-KR" altLang="en-US" sz="800" i="1" kern="0" spc="0" baseline="0" dirty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 </a:t>
                      </a:r>
                      <a:r>
                        <a:rPr lang="ko-KR" altLang="en-US" sz="800" i="1" kern="0" spc="0" dirty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삭제하고 </a:t>
                      </a:r>
                      <a:r>
                        <a:rPr lang="en-US" altLang="ko-KR" sz="800" dirty="0"/>
                        <a:t>·</a:t>
                      </a:r>
                      <a:r>
                        <a:rPr lang="ko-KR" altLang="en-US" sz="800" i="1" kern="0" spc="0" dirty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작성 </a:t>
                      </a:r>
                      <a:endParaRPr lang="en-US" altLang="ko-KR" sz="800" i="1" kern="0" spc="0" dirty="0">
                        <a:solidFill>
                          <a:srgbClr val="0000FF"/>
                        </a:solidFill>
                        <a:effectLst/>
                        <a:ea typeface="+mn-ea"/>
                      </a:endParaRPr>
                    </a:p>
                    <a:p>
                      <a:pPr marL="0" marR="0" indent="0" algn="just" defTabSz="914262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1" dirty="0">
                          <a:solidFill>
                            <a:srgbClr val="0000FF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※ </a:t>
                      </a:r>
                      <a:r>
                        <a:rPr lang="ko-KR" altLang="en-US" sz="1200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지원과제의 제작</a:t>
                      </a:r>
                      <a:r>
                        <a:rPr lang="en-US" altLang="ko-KR" sz="1200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/</a:t>
                      </a:r>
                      <a:r>
                        <a:rPr lang="ko-KR" altLang="en-US" sz="1200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개발과 실증</a:t>
                      </a:r>
                      <a:r>
                        <a:rPr lang="en-US" altLang="ko-KR" sz="1200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/</a:t>
                      </a:r>
                      <a:r>
                        <a:rPr lang="ko-KR" altLang="en-US" sz="1200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상용화 </a:t>
                      </a:r>
                      <a:r>
                        <a:rPr lang="en-US" altLang="ko-KR" sz="1200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lang="ko-KR" altLang="en-US" sz="1200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단계 계획 설명</a:t>
                      </a:r>
                      <a:endParaRPr lang="en-US" altLang="ko-KR" sz="1200" kern="0" spc="0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just" defTabSz="914262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1" dirty="0">
                          <a:solidFill>
                            <a:srgbClr val="0000FF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※ </a:t>
                      </a:r>
                      <a:r>
                        <a:rPr lang="ko-KR" altLang="en-US" sz="1200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제작 과제의 신기술 제작</a:t>
                      </a:r>
                      <a:r>
                        <a:rPr lang="en-US" altLang="ko-KR" sz="1200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/</a:t>
                      </a:r>
                      <a:r>
                        <a:rPr lang="ko-KR" altLang="en-US" sz="1200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구현</a:t>
                      </a:r>
                      <a:r>
                        <a:rPr lang="en-US" altLang="ko-KR" sz="1200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/</a:t>
                      </a:r>
                      <a:r>
                        <a:rPr lang="ko-KR" altLang="en-US" sz="1200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실증 방식 등에서 </a:t>
                      </a:r>
                      <a:r>
                        <a:rPr lang="en-US" altLang="ko-KR" sz="1200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lang="ko-KR" altLang="en-US" sz="1200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가지 융복합 콘텐츠 내용 설명</a:t>
                      </a:r>
                      <a:endParaRPr lang="en-US" altLang="ko-KR" sz="1200" kern="0" spc="0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just" defTabSz="914262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※ </a:t>
                      </a:r>
                      <a:r>
                        <a:rPr lang="ko-KR" altLang="en-US" sz="1200" b="0" i="0" kern="120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  <a:cs typeface="+mn-cs"/>
                        </a:rPr>
                        <a:t>표지 제외 전체 제작계획은 세부지표 별 자유롭게 작성</a:t>
                      </a:r>
                      <a:r>
                        <a:rPr lang="en-US" altLang="ko-KR" sz="1200" b="0" i="0" kern="120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200" b="0" i="0" kern="120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  <a:cs typeface="+mn-cs"/>
                        </a:rPr>
                        <a:t>이미지 및 도식 삽입 가능 </a:t>
                      </a:r>
                      <a:r>
                        <a:rPr lang="en-US" altLang="ko-KR" sz="1200" b="0" i="0" kern="120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1200" b="0" i="0" kern="120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  <a:cs typeface="+mn-cs"/>
                        </a:rPr>
                        <a:t>동영상링크 등 </a:t>
                      </a:r>
                      <a:r>
                        <a:rPr lang="en-US" altLang="ko-KR" sz="1200" b="0" i="0" kern="120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  <a:cs typeface="+mn-cs"/>
                        </a:rPr>
                        <a:t>URL </a:t>
                      </a:r>
                      <a:r>
                        <a:rPr lang="ko-KR" altLang="en-US" sz="1200" b="0" i="0" kern="120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  <a:cs typeface="+mn-cs"/>
                        </a:rPr>
                        <a:t>기재 가능</a:t>
                      </a:r>
                      <a:r>
                        <a:rPr lang="en-US" altLang="ko-KR" sz="1200" b="0" i="0" kern="120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indent="0" algn="just" defTabSz="914262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i="1" kern="0" spc="0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16001" marR="16001" marT="16001" marB="160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직사각형 5">
            <a:extLst>
              <a:ext uri="{FF2B5EF4-FFF2-40B4-BE49-F238E27FC236}">
                <a16:creationId xmlns:a16="http://schemas.microsoft.com/office/drawing/2014/main" id="{4B5A8153-50E7-4A26-838D-F1792FBBEB85}"/>
              </a:ext>
            </a:extLst>
          </p:cNvPr>
          <p:cNvSpPr/>
          <p:nvPr/>
        </p:nvSpPr>
        <p:spPr>
          <a:xfrm>
            <a:off x="-2034480" y="-1"/>
            <a:ext cx="1980728" cy="2448272"/>
          </a:xfrm>
          <a:prstGeom prst="rect">
            <a:avLst/>
          </a:prstGeom>
          <a:solidFill>
            <a:srgbClr val="FFFFCC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ko-KR" altLang="en-US" sz="1100" b="1" dirty="0">
                <a:solidFill>
                  <a:srgbClr val="0000FF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작성요령</a:t>
            </a:r>
            <a:r>
              <a:rPr lang="en-US" altLang="ko-KR" sz="1000" dirty="0">
                <a:solidFill>
                  <a:srgbClr val="0000FF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000" dirty="0">
                <a:solidFill>
                  <a:srgbClr val="0000FF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삭제 후 제출</a:t>
            </a:r>
            <a:r>
              <a:rPr lang="en-US" altLang="ko-KR" sz="1000" dirty="0">
                <a:solidFill>
                  <a:srgbClr val="0000FF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  <a:endParaRPr lang="en-US" altLang="ko-KR" sz="1100" dirty="0">
              <a:solidFill>
                <a:srgbClr val="0000FF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endParaRPr lang="en-US" altLang="ko-KR" sz="1100" b="1" dirty="0">
              <a:solidFill>
                <a:srgbClr val="0000FF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900" b="1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1.</a:t>
            </a:r>
            <a:r>
              <a:rPr lang="en-US" altLang="ko-KR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ko-KR" altLang="en-US" sz="900" dirty="0">
                <a:solidFill>
                  <a:srgbClr val="FF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이 페이지부터는 칸이 부족할 경우 슬라이드 추가하여 작성 가능</a:t>
            </a:r>
            <a:endParaRPr lang="en-US" altLang="ko-KR" sz="900" dirty="0">
              <a:solidFill>
                <a:srgbClr val="FF0000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단</a:t>
            </a:r>
            <a:r>
              <a:rPr lang="en-US" altLang="ko-KR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발표자료임을 고려하여 작성</a:t>
            </a:r>
            <a:r>
              <a:rPr lang="en-US" altLang="ko-KR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</a:p>
          <a:p>
            <a:pPr marL="228600" indent="-228600">
              <a:buAutoNum type="arabicPeriod"/>
            </a:pPr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900" b="1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2. 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우측상단 </a:t>
            </a:r>
            <a:r>
              <a:rPr lang="ko-KR" altLang="en-US" sz="900" b="1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평가지표</a:t>
            </a:r>
            <a:r>
              <a:rPr lang="en-US" altLang="ko-KR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심사위원들의 평가기준</a:t>
            </a:r>
            <a:r>
              <a:rPr lang="en-US" altLang="ko-KR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를 참고하여 작성</a:t>
            </a:r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900" b="1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3. 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작성가이드</a:t>
            </a:r>
            <a:r>
              <a:rPr lang="en-US" altLang="ko-KR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파랑 및 붉은 글씨</a:t>
            </a:r>
            <a:r>
              <a:rPr lang="en-US" altLang="ko-KR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는 모두 삭제 후 작성</a:t>
            </a:r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43931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29B28497-3671-4EF7-ABBD-530EBF6F265B}"/>
              </a:ext>
            </a:extLst>
          </p:cNvPr>
          <p:cNvSpPr/>
          <p:nvPr/>
        </p:nvSpPr>
        <p:spPr>
          <a:xfrm>
            <a:off x="0" y="0"/>
            <a:ext cx="9144000" cy="6995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id="{6B15E659-3DB0-4B7C-AA7D-AE05DF3091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898379"/>
              </p:ext>
            </p:extLst>
          </p:nvPr>
        </p:nvGraphicFramePr>
        <p:xfrm>
          <a:off x="5076056" y="-164554"/>
          <a:ext cx="3901133" cy="8307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97218">
                  <a:extLst>
                    <a:ext uri="{9D8B030D-6E8A-4147-A177-3AD203B41FA5}">
                      <a16:colId xmlns:a16="http://schemas.microsoft.com/office/drawing/2014/main" val="1650737703"/>
                    </a:ext>
                  </a:extLst>
                </a:gridCol>
                <a:gridCol w="2392582">
                  <a:extLst>
                    <a:ext uri="{9D8B030D-6E8A-4147-A177-3AD203B41FA5}">
                      <a16:colId xmlns:a16="http://schemas.microsoft.com/office/drawing/2014/main" val="3141188625"/>
                    </a:ext>
                  </a:extLst>
                </a:gridCol>
                <a:gridCol w="611333">
                  <a:extLst>
                    <a:ext uri="{9D8B030D-6E8A-4147-A177-3AD203B41FA5}">
                      <a16:colId xmlns:a16="http://schemas.microsoft.com/office/drawing/2014/main" val="28321099"/>
                    </a:ext>
                  </a:extLst>
                </a:gridCol>
              </a:tblGrid>
              <a:tr h="19062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>
                          <a:solidFill>
                            <a:schemeClr val="tx1"/>
                          </a:solidFill>
                        </a:rPr>
                        <a:t>세부지표</a:t>
                      </a:r>
                    </a:p>
                  </a:txBody>
                  <a:tcPr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>
                          <a:solidFill>
                            <a:schemeClr val="tx1"/>
                          </a:solidFill>
                        </a:rPr>
                        <a:t>중점 평가항목</a:t>
                      </a:r>
                    </a:p>
                  </a:txBody>
                  <a:tcPr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>
                          <a:solidFill>
                            <a:schemeClr val="tx1"/>
                          </a:solidFill>
                        </a:rPr>
                        <a:t>배점</a:t>
                      </a:r>
                    </a:p>
                  </a:txBody>
                  <a:tcPr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4719346"/>
                  </a:ext>
                </a:extLst>
              </a:tr>
              <a:tr h="47727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600" dirty="0">
                          <a:solidFill>
                            <a:schemeClr val="tx1"/>
                          </a:solidFill>
                        </a:rPr>
                        <a:t>사업성</a:t>
                      </a:r>
                    </a:p>
                  </a:txBody>
                  <a:tcPr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en-US" altLang="ko-KR" sz="600" dirty="0">
                          <a:solidFill>
                            <a:schemeClr val="tx1"/>
                          </a:solidFill>
                        </a:rPr>
                        <a:t>·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프로젝트 아이디어 차별성</a:t>
                      </a:r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독창성</a:t>
                      </a:r>
                    </a:p>
                    <a:p>
                      <a:pPr fontAlgn="base" latinLnBrk="1"/>
                      <a:r>
                        <a:rPr lang="en-US" altLang="ko-KR" sz="600" dirty="0">
                          <a:solidFill>
                            <a:schemeClr val="tx1"/>
                          </a:solidFill>
                        </a:rPr>
                        <a:t>·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신기술 융</a:t>
                      </a:r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․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복합 방식의 차별성</a:t>
                      </a:r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독창성</a:t>
                      </a:r>
                    </a:p>
                    <a:p>
                      <a:pPr fontAlgn="base" latinLnBrk="1"/>
                      <a:r>
                        <a:rPr lang="en-US" altLang="ko-KR" sz="600" dirty="0">
                          <a:solidFill>
                            <a:schemeClr val="tx1"/>
                          </a:solidFill>
                        </a:rPr>
                        <a:t>·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과제 핵심요소</a:t>
                      </a:r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기술</a:t>
                      </a:r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콘텐츠</a:t>
                      </a:r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예술</a:t>
                      </a:r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(IP)) 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매력도 </a:t>
                      </a:r>
                    </a:p>
                    <a:p>
                      <a:pPr fontAlgn="base" latinLnBrk="1"/>
                      <a:r>
                        <a:rPr lang="en-US" altLang="ko-KR" sz="600" dirty="0">
                          <a:solidFill>
                            <a:schemeClr val="tx1"/>
                          </a:solidFill>
                        </a:rPr>
                        <a:t>·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콘텐츠</a:t>
                      </a:r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서비스 시장성</a:t>
                      </a:r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성장 가능성</a:t>
                      </a:r>
                      <a:endParaRPr lang="en-US" altLang="ko-KR" sz="60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en-US" altLang="ko-KR" sz="600" dirty="0">
                          <a:solidFill>
                            <a:schemeClr val="tx1"/>
                          </a:solidFill>
                        </a:rPr>
                        <a:t>· </a:t>
                      </a:r>
                      <a:r>
                        <a:rPr lang="ko-KR" altLang="en-US" sz="600" dirty="0">
                          <a:solidFill>
                            <a:schemeClr val="tx1"/>
                          </a:solidFill>
                        </a:rPr>
                        <a:t>기술현황 및 콘텐츠 개발</a:t>
                      </a:r>
                      <a:r>
                        <a:rPr lang="en-US" altLang="ko-KR" sz="6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600" dirty="0">
                          <a:solidFill>
                            <a:schemeClr val="tx1"/>
                          </a:solidFill>
                        </a:rPr>
                        <a:t>제작 계획 수준</a:t>
                      </a:r>
                      <a:endParaRPr lang="en-US" altLang="ko-KR" sz="60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fontAlgn="base" latinLnBrk="1"/>
                      <a:r>
                        <a:rPr lang="en-US" altLang="ko-KR" sz="600" dirty="0">
                          <a:solidFill>
                            <a:schemeClr val="tx1"/>
                          </a:solidFill>
                        </a:rPr>
                        <a:t>· </a:t>
                      </a:r>
                      <a:r>
                        <a:rPr lang="ko-KR" altLang="en-US" sz="600" dirty="0">
                          <a:solidFill>
                            <a:schemeClr val="tx1"/>
                          </a:solidFill>
                        </a:rPr>
                        <a:t>출시</a:t>
                      </a:r>
                      <a:r>
                        <a:rPr lang="en-US" altLang="ko-KR" sz="600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600" dirty="0">
                          <a:solidFill>
                            <a:schemeClr val="tx1"/>
                          </a:solidFill>
                        </a:rPr>
                        <a:t>실증</a:t>
                      </a:r>
                      <a:r>
                        <a:rPr lang="en-US" altLang="ko-KR" sz="600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600" dirty="0">
                          <a:solidFill>
                            <a:schemeClr val="tx1"/>
                          </a:solidFill>
                        </a:rPr>
                        <a:t>상용화 전략 및 계획 적합성</a:t>
                      </a:r>
                      <a:r>
                        <a:rPr lang="en-US" altLang="ko-KR" sz="6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600" dirty="0">
                          <a:solidFill>
                            <a:schemeClr val="tx1"/>
                          </a:solidFill>
                        </a:rPr>
                        <a:t>계획 현실성</a:t>
                      </a:r>
                      <a:r>
                        <a:rPr lang="en-US" altLang="ko-KR" sz="600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600" dirty="0">
                          <a:solidFill>
                            <a:schemeClr val="tx1"/>
                          </a:solidFill>
                        </a:rPr>
                        <a:t>구체성</a:t>
                      </a:r>
                      <a:endParaRPr lang="ko-KR" altLang="en-US" sz="60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600" dirty="0">
                          <a:solidFill>
                            <a:schemeClr val="tx1"/>
                          </a:solidFill>
                        </a:rPr>
                        <a:t>50</a:t>
                      </a:r>
                      <a:r>
                        <a:rPr lang="ko-KR" altLang="en-US" sz="600" dirty="0">
                          <a:solidFill>
                            <a:schemeClr val="tx1"/>
                          </a:solidFill>
                        </a:rPr>
                        <a:t>점</a:t>
                      </a:r>
                    </a:p>
                  </a:txBody>
                  <a:tcPr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3473294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C0D0D8B9-0EE9-4B5D-BD29-74BA4592F023}"/>
              </a:ext>
            </a:extLst>
          </p:cNvPr>
          <p:cNvSpPr txBox="1"/>
          <p:nvPr/>
        </p:nvSpPr>
        <p:spPr>
          <a:xfrm>
            <a:off x="107504" y="149716"/>
            <a:ext cx="22349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/>
              <a:t>2025</a:t>
            </a:r>
            <a:r>
              <a:rPr lang="ko-KR" altLang="en-US" sz="800" dirty="0"/>
              <a:t> 문화기술 콘텐츠 제작지원</a:t>
            </a:r>
            <a:endParaRPr lang="en-US" altLang="ko-KR" sz="800" dirty="0"/>
          </a:p>
          <a:p>
            <a:r>
              <a:rPr lang="ko-KR" altLang="en-US" sz="1200" b="1" dirty="0"/>
              <a:t>과제계획 세부지표</a:t>
            </a:r>
            <a:r>
              <a:rPr lang="en-US" altLang="ko-KR" sz="1200" b="1" dirty="0"/>
              <a:t>② : </a:t>
            </a:r>
            <a:r>
              <a:rPr lang="ko-KR" altLang="en-US" sz="1200" b="1" dirty="0"/>
              <a:t>사업성</a:t>
            </a:r>
          </a:p>
        </p:txBody>
      </p: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5E1056F4-193B-4DE0-B9C4-122B582CA7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6722657"/>
              </p:ext>
            </p:extLst>
          </p:nvPr>
        </p:nvGraphicFramePr>
        <p:xfrm>
          <a:off x="107504" y="773807"/>
          <a:ext cx="8928992" cy="4219977"/>
        </p:xfrm>
        <a:graphic>
          <a:graphicData uri="http://schemas.openxmlformats.org/drawingml/2006/table">
            <a:tbl>
              <a:tblPr/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19977">
                <a:tc>
                  <a:txBody>
                    <a:bodyPr/>
                    <a:lstStyle/>
                    <a:p>
                      <a:pPr marL="0" marR="0" lvl="0" indent="0" algn="just" defTabSz="914262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(</a:t>
                      </a:r>
                      <a:r>
                        <a:rPr lang="ko-KR" altLang="en-US" sz="1200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작성요령</a:t>
                      </a:r>
                      <a:r>
                        <a:rPr lang="en-US" altLang="ko-KR" sz="1200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)</a:t>
                      </a:r>
                      <a:r>
                        <a:rPr lang="ko-KR" altLang="en-US" sz="1200" kern="0" spc="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맑은 고딕"/>
                          <a:cs typeface="+mn-cs"/>
                        </a:rPr>
                        <a:t> </a:t>
                      </a:r>
                      <a:r>
                        <a:rPr lang="en-US" altLang="ko-KR" sz="800" i="1" kern="0" spc="0" dirty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※</a:t>
                      </a:r>
                      <a:r>
                        <a:rPr lang="ko-KR" altLang="en-US" sz="800" i="1" kern="0" spc="0" dirty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작성요령은</a:t>
                      </a:r>
                      <a:r>
                        <a:rPr lang="ko-KR" altLang="en-US" sz="800" i="1" kern="0" spc="0" baseline="0" dirty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 </a:t>
                      </a:r>
                      <a:r>
                        <a:rPr lang="ko-KR" altLang="en-US" sz="800" i="1" kern="0" spc="0" dirty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삭제하고 </a:t>
                      </a:r>
                      <a:r>
                        <a:rPr lang="en-US" altLang="ko-KR" sz="800" dirty="0"/>
                        <a:t>·</a:t>
                      </a:r>
                      <a:r>
                        <a:rPr lang="ko-KR" altLang="en-US" sz="800" i="1" kern="0" spc="0" dirty="0">
                          <a:solidFill>
                            <a:srgbClr val="0000FF"/>
                          </a:solidFill>
                          <a:effectLst/>
                          <a:ea typeface="+mn-ea"/>
                        </a:rPr>
                        <a:t>작성 </a:t>
                      </a:r>
                      <a:endParaRPr lang="en-US" altLang="ko-KR" sz="800" b="0" i="1" dirty="0">
                        <a:solidFill>
                          <a:srgbClr val="0000FF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  <a:p>
                      <a:pPr marL="0" marR="0" lvl="0" indent="0" algn="just" defTabSz="914262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※ </a:t>
                      </a:r>
                      <a:r>
                        <a:rPr lang="ko-KR" altLang="en-US" sz="1200" b="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평가항목 내용에 맞게 제작하고자 하는 콘텐츠</a:t>
                      </a:r>
                      <a:r>
                        <a:rPr lang="en-US" altLang="ko-KR" sz="1200" b="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b="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구성요소</a:t>
                      </a:r>
                      <a:r>
                        <a:rPr lang="en-US" altLang="ko-KR" sz="1200" b="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b="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사양 등</a:t>
                      </a:r>
                      <a:r>
                        <a:rPr lang="en-US" altLang="ko-KR" sz="1200" b="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1200" b="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를 최대한 구체적으로 설명</a:t>
                      </a:r>
                      <a:endParaRPr lang="en-US" altLang="ko-KR" sz="1200" b="0" i="0" dirty="0">
                        <a:solidFill>
                          <a:srgbClr val="0000FF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lvl="0" indent="0" algn="just" defTabSz="914262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dirty="0">
                          <a:solidFill>
                            <a:srgbClr val="0000FF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※ </a:t>
                      </a:r>
                      <a:r>
                        <a:rPr lang="ko-KR" altLang="en-US" sz="1200" b="0" i="0" dirty="0">
                          <a:solidFill>
                            <a:srgbClr val="0000FF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콘텐츠의 차별성</a:t>
                      </a:r>
                      <a:r>
                        <a:rPr lang="en-US" altLang="ko-KR" sz="1200" b="0" i="0" dirty="0">
                          <a:solidFill>
                            <a:srgbClr val="0000FF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, </a:t>
                      </a:r>
                      <a:r>
                        <a:rPr lang="ko-KR" altLang="en-US" sz="1200" b="0" i="0" dirty="0">
                          <a:solidFill>
                            <a:srgbClr val="0000FF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매력도 등</a:t>
                      </a:r>
                      <a:endParaRPr lang="en-US" altLang="ko-KR" sz="1200" b="0" i="0" dirty="0">
                        <a:solidFill>
                          <a:srgbClr val="0000FF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lvl="0" indent="0" algn="just" defTabSz="914262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※ </a:t>
                      </a:r>
                      <a:r>
                        <a:rPr lang="ko-KR" altLang="en-US" sz="1200" b="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제작 콘텐츠의 검증 계획</a:t>
                      </a:r>
                      <a:r>
                        <a:rPr lang="en-US" altLang="ko-KR" sz="1200" b="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b="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출시</a:t>
                      </a:r>
                      <a:r>
                        <a:rPr lang="en-US" altLang="ko-KR" sz="1200" b="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b="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시연</a:t>
                      </a:r>
                      <a:r>
                        <a:rPr lang="en-US" altLang="ko-KR" sz="1200" b="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b="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행사</a:t>
                      </a:r>
                      <a:r>
                        <a:rPr lang="en-US" altLang="ko-KR" sz="1200" b="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b="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유통판매</a:t>
                      </a:r>
                      <a:r>
                        <a:rPr lang="en-US" altLang="ko-KR" sz="1200" b="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b="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전시</a:t>
                      </a:r>
                      <a:r>
                        <a:rPr lang="en-US" altLang="ko-KR" sz="1200" b="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b="0" i="0" dirty="0" err="1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해외판로</a:t>
                      </a:r>
                      <a:r>
                        <a:rPr lang="en-US" altLang="ko-KR" sz="1200" b="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200" b="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진흥원행사 전시참여 등 실증 확대 계획</a:t>
                      </a:r>
                      <a:r>
                        <a:rPr lang="en-US" altLang="ko-KR" sz="1200" b="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0" marR="0" lvl="0" indent="0" algn="just" defTabSz="914262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※ </a:t>
                      </a:r>
                      <a:r>
                        <a:rPr lang="ko-KR" altLang="en-US" sz="1200" b="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비즈니스 사업화 고도화를 위한 구체적인 계획</a:t>
                      </a:r>
                      <a:endParaRPr lang="en-US" altLang="ko-KR" sz="1200" b="0" i="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just" defTabSz="914262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※ </a:t>
                      </a:r>
                      <a:r>
                        <a:rPr lang="ko-KR" altLang="en-US" sz="1200" b="0" i="0" kern="120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  <a:cs typeface="+mn-cs"/>
                        </a:rPr>
                        <a:t>표지 제외 전체 제작계획은 세부지표 별 자유롭게 작성</a:t>
                      </a:r>
                      <a:r>
                        <a:rPr lang="en-US" altLang="ko-KR" sz="1200" b="0" i="0" kern="120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200" b="0" i="0" kern="120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  <a:cs typeface="+mn-cs"/>
                        </a:rPr>
                        <a:t>이미지 및 도식 삽입 가능 </a:t>
                      </a:r>
                      <a:r>
                        <a:rPr lang="en-US" altLang="ko-KR" sz="1200" b="0" i="0" kern="120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1200" b="0" i="0" kern="120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  <a:cs typeface="+mn-cs"/>
                        </a:rPr>
                        <a:t>동영상링크 등 </a:t>
                      </a:r>
                      <a:r>
                        <a:rPr lang="en-US" altLang="ko-KR" sz="1200" b="0" i="0" kern="120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  <a:cs typeface="+mn-cs"/>
                        </a:rPr>
                        <a:t>URL </a:t>
                      </a:r>
                      <a:r>
                        <a:rPr lang="ko-KR" altLang="en-US" sz="1200" b="0" i="0" kern="120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  <a:cs typeface="+mn-cs"/>
                        </a:rPr>
                        <a:t>기재 가능</a:t>
                      </a:r>
                      <a:r>
                        <a:rPr lang="en-US" altLang="ko-KR" sz="1200" b="0" i="0" kern="120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lvl="0" indent="0" algn="just" defTabSz="914262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0" i="1" kern="1200" dirty="0">
                        <a:solidFill>
                          <a:srgbClr val="0000FF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262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0" i="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marL="16001" marR="16001" marT="16001" marB="16001" anchor="ctr">
                    <a:lnL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70343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29B28497-3671-4EF7-ABBD-530EBF6F265B}"/>
              </a:ext>
            </a:extLst>
          </p:cNvPr>
          <p:cNvSpPr/>
          <p:nvPr/>
        </p:nvSpPr>
        <p:spPr>
          <a:xfrm>
            <a:off x="0" y="0"/>
            <a:ext cx="9144000" cy="6995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0D0D8B9-0EE9-4B5D-BD29-74BA4592F023}"/>
              </a:ext>
            </a:extLst>
          </p:cNvPr>
          <p:cNvSpPr txBox="1"/>
          <p:nvPr/>
        </p:nvSpPr>
        <p:spPr>
          <a:xfrm>
            <a:off x="107504" y="149716"/>
            <a:ext cx="23887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/>
              <a:t>2025</a:t>
            </a:r>
            <a:r>
              <a:rPr lang="ko-KR" altLang="en-US" sz="800" dirty="0"/>
              <a:t> 문화기술 콘텐츠 제작지원</a:t>
            </a:r>
            <a:endParaRPr lang="en-US" altLang="ko-KR" sz="800" dirty="0"/>
          </a:p>
          <a:p>
            <a:r>
              <a:rPr lang="ko-KR" altLang="en-US" sz="1200" b="1" dirty="0"/>
              <a:t>과제계획 세부지표</a:t>
            </a:r>
            <a:r>
              <a:rPr lang="en-US" altLang="ko-KR" sz="1200" b="1" dirty="0"/>
              <a:t>③ : </a:t>
            </a:r>
            <a:r>
              <a:rPr lang="ko-KR" altLang="en-US" sz="1200" b="1" dirty="0"/>
              <a:t>수행능력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D3C390C-34CB-4438-BBF4-602048646148}"/>
              </a:ext>
            </a:extLst>
          </p:cNvPr>
          <p:cNvSpPr txBox="1"/>
          <p:nvPr/>
        </p:nvSpPr>
        <p:spPr>
          <a:xfrm>
            <a:off x="139254" y="805666"/>
            <a:ext cx="27045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sz="1050" b="1" dirty="0">
                <a:latin typeface="+mn-ea"/>
              </a:rPr>
              <a:t>단독 또는 주관기업 과제책임자</a:t>
            </a:r>
          </a:p>
        </p:txBody>
      </p:sp>
      <p:graphicFrame>
        <p:nvGraphicFramePr>
          <p:cNvPr id="10" name="표 9">
            <a:extLst>
              <a:ext uri="{FF2B5EF4-FFF2-40B4-BE49-F238E27FC236}">
                <a16:creationId xmlns:a16="http://schemas.microsoft.com/office/drawing/2014/main" id="{860C1F3F-4318-41C6-9F51-DF89B4D87C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9758837"/>
              </p:ext>
            </p:extLst>
          </p:nvPr>
        </p:nvGraphicFramePr>
        <p:xfrm>
          <a:off x="248988" y="1059581"/>
          <a:ext cx="8753228" cy="916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6628">
                  <a:extLst>
                    <a:ext uri="{9D8B030D-6E8A-4147-A177-3AD203B41FA5}">
                      <a16:colId xmlns:a16="http://schemas.microsoft.com/office/drawing/2014/main" val="2892034885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68864056"/>
                    </a:ext>
                  </a:extLst>
                </a:gridCol>
                <a:gridCol w="5398068">
                  <a:extLst>
                    <a:ext uri="{9D8B030D-6E8A-4147-A177-3AD203B41FA5}">
                      <a16:colId xmlns:a16="http://schemas.microsoft.com/office/drawing/2014/main" val="2199847578"/>
                    </a:ext>
                  </a:extLst>
                </a:gridCol>
                <a:gridCol w="1264396">
                  <a:extLst>
                    <a:ext uri="{9D8B030D-6E8A-4147-A177-3AD203B41FA5}">
                      <a16:colId xmlns:a16="http://schemas.microsoft.com/office/drawing/2014/main" val="203848597"/>
                    </a:ext>
                  </a:extLst>
                </a:gridCol>
              </a:tblGrid>
              <a:tr h="22769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성명</a:t>
                      </a: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부서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/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직위</a:t>
                      </a: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주요 경력</a:t>
                      </a: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본 과제 참여율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(%)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7902075"/>
                  </a:ext>
                </a:extLst>
              </a:tr>
              <a:tr h="672404"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i="1" dirty="0">
                          <a:solidFill>
                            <a:srgbClr val="0000FF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본 과제와 유관한 경력만 작성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4948814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AFFBFE11-3086-4702-8432-DA9197AC75B8}"/>
              </a:ext>
            </a:extLst>
          </p:cNvPr>
          <p:cNvSpPr txBox="1"/>
          <p:nvPr/>
        </p:nvSpPr>
        <p:spPr>
          <a:xfrm>
            <a:off x="139254" y="2077917"/>
            <a:ext cx="29925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sz="1050" b="1" dirty="0">
                <a:latin typeface="+mn-ea"/>
              </a:rPr>
              <a:t>단독 또는 주관기업 인력구성</a:t>
            </a:r>
          </a:p>
        </p:txBody>
      </p:sp>
      <p:graphicFrame>
        <p:nvGraphicFramePr>
          <p:cNvPr id="12" name="표 11">
            <a:extLst>
              <a:ext uri="{FF2B5EF4-FFF2-40B4-BE49-F238E27FC236}">
                <a16:creationId xmlns:a16="http://schemas.microsoft.com/office/drawing/2014/main" id="{8762A030-DE3A-41AC-B0AA-36C64D8892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388531"/>
              </p:ext>
            </p:extLst>
          </p:nvPr>
        </p:nvGraphicFramePr>
        <p:xfrm>
          <a:off x="248988" y="2337782"/>
          <a:ext cx="8753228" cy="268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6628">
                  <a:extLst>
                    <a:ext uri="{9D8B030D-6E8A-4147-A177-3AD203B41FA5}">
                      <a16:colId xmlns:a16="http://schemas.microsoft.com/office/drawing/2014/main" val="2892034885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68864056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3643114"/>
                    </a:ext>
                  </a:extLst>
                </a:gridCol>
                <a:gridCol w="3960440">
                  <a:extLst>
                    <a:ext uri="{9D8B030D-6E8A-4147-A177-3AD203B41FA5}">
                      <a16:colId xmlns:a16="http://schemas.microsoft.com/office/drawing/2014/main" val="2199847578"/>
                    </a:ext>
                  </a:extLst>
                </a:gridCol>
                <a:gridCol w="1261864">
                  <a:extLst>
                    <a:ext uri="{9D8B030D-6E8A-4147-A177-3AD203B41FA5}">
                      <a16:colId xmlns:a16="http://schemas.microsoft.com/office/drawing/2014/main" val="203848597"/>
                    </a:ext>
                  </a:extLst>
                </a:gridCol>
              </a:tblGrid>
              <a:tr h="21231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성명</a:t>
                      </a: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부서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/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직위</a:t>
                      </a: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62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담당분야</a:t>
                      </a: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주요 참여 프로젝트</a:t>
                      </a: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본 과제 참여율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(%)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7902075"/>
                  </a:ext>
                </a:extLst>
              </a:tr>
              <a:tr h="212317"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4948814"/>
                  </a:ext>
                </a:extLst>
              </a:tr>
              <a:tr h="212317"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649209"/>
                  </a:ext>
                </a:extLst>
              </a:tr>
              <a:tr h="212317"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7091407"/>
                  </a:ext>
                </a:extLst>
              </a:tr>
              <a:tr h="212317"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6820256"/>
                  </a:ext>
                </a:extLst>
              </a:tr>
              <a:tr h="212317"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6706409"/>
                  </a:ext>
                </a:extLst>
              </a:tr>
              <a:tr h="212317"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5721135"/>
                  </a:ext>
                </a:extLst>
              </a:tr>
              <a:tr h="212317"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1113674"/>
                  </a:ext>
                </a:extLst>
              </a:tr>
              <a:tr h="212317"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0658387"/>
                  </a:ext>
                </a:extLst>
              </a:tr>
              <a:tr h="212317"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1784785"/>
                  </a:ext>
                </a:extLst>
              </a:tr>
              <a:tr h="212317"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4764969"/>
                  </a:ext>
                </a:extLst>
              </a:tr>
            </a:tbl>
          </a:graphicData>
        </a:graphic>
      </p:graphicFrame>
      <p:sp>
        <p:nvSpPr>
          <p:cNvPr id="13" name="직사각형 12">
            <a:extLst>
              <a:ext uri="{FF2B5EF4-FFF2-40B4-BE49-F238E27FC236}">
                <a16:creationId xmlns:a16="http://schemas.microsoft.com/office/drawing/2014/main" id="{EB060825-9B52-4E2A-B5DB-2EC0EEB600B9}"/>
              </a:ext>
            </a:extLst>
          </p:cNvPr>
          <p:cNvSpPr/>
          <p:nvPr/>
        </p:nvSpPr>
        <p:spPr>
          <a:xfrm>
            <a:off x="-2035595" y="0"/>
            <a:ext cx="1980728" cy="4705250"/>
          </a:xfrm>
          <a:prstGeom prst="rect">
            <a:avLst/>
          </a:prstGeom>
          <a:solidFill>
            <a:srgbClr val="FFFFCC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algn="ctr"/>
            <a:r>
              <a:rPr lang="ko-KR" altLang="en-US" sz="1100" b="1" dirty="0">
                <a:solidFill>
                  <a:srgbClr val="0000FF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작성요령</a:t>
            </a:r>
            <a:r>
              <a:rPr lang="en-US" altLang="ko-KR" sz="1000" dirty="0">
                <a:solidFill>
                  <a:srgbClr val="0000FF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000" dirty="0">
                <a:solidFill>
                  <a:srgbClr val="0000FF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삭제 후 제출</a:t>
            </a:r>
            <a:r>
              <a:rPr lang="en-US" altLang="ko-KR" sz="1000" dirty="0">
                <a:solidFill>
                  <a:srgbClr val="0000FF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  <a:endParaRPr lang="en-US" altLang="ko-KR" sz="1100" dirty="0">
              <a:solidFill>
                <a:srgbClr val="0000FF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endParaRPr lang="en-US" altLang="ko-KR" sz="900" b="1" dirty="0">
              <a:solidFill>
                <a:srgbClr val="0000FF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900" b="1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1. </a:t>
            </a:r>
            <a:r>
              <a:rPr lang="ko-KR" altLang="en-US" sz="900" b="1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인력구성의 정의</a:t>
            </a:r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수행기관에 소속된 정규직원 및 비정규직원을 말하며</a:t>
            </a:r>
            <a:r>
              <a:rPr lang="en-US" altLang="ko-KR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사업 관리 및 지원 담당 간접인력도 포함</a:t>
            </a:r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endParaRPr lang="en-US" altLang="ko-KR" sz="900" b="1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900" b="1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2. </a:t>
            </a:r>
            <a:r>
              <a:rPr lang="ko-KR" altLang="en-US" sz="900" b="1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본 과제 참여율</a:t>
            </a:r>
            <a:r>
              <a:rPr lang="en-US" altLang="ko-KR" sz="900" b="1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(%)</a:t>
            </a:r>
          </a:p>
          <a:p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본 과제 참여율이란</a:t>
            </a:r>
            <a:r>
              <a:rPr lang="en-US" altLang="ko-KR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본 기관 포함 타 정부</a:t>
            </a:r>
            <a:r>
              <a:rPr lang="en-US" altLang="ko-KR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/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기관 사업을 모두 포함한 지원사업 참여비율을 </a:t>
            </a:r>
            <a:r>
              <a:rPr lang="en-US" altLang="ko-KR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100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으로 두었을 때 본 과제에 참여하는 비율을 의미</a:t>
            </a:r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해당 참여율은 인건비 계상 등의 항목에 기준점으로 쓰임</a:t>
            </a:r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총 과제 참여율의 합은 </a:t>
            </a:r>
            <a:r>
              <a:rPr lang="en-US" altLang="ko-KR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100%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를 초과할 수 없음</a:t>
            </a:r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900" b="1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3. </a:t>
            </a:r>
            <a:r>
              <a:rPr lang="ko-KR" altLang="en-US" sz="900" b="1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주요업적</a:t>
            </a:r>
            <a:endParaRPr lang="en-US" altLang="ko-KR" sz="900" b="1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주요업적은 본 과제에서 맡은 담당분야에 부합하는 업적 위주로 작성</a:t>
            </a:r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900" b="1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4. </a:t>
            </a:r>
            <a:r>
              <a:rPr lang="ko-KR" altLang="en-US" sz="900" b="1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기타 유의사항</a:t>
            </a:r>
            <a:endParaRPr lang="en-US" altLang="ko-KR" sz="900" b="1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사업비규모를 확대하기 위해 과도한 인력</a:t>
            </a:r>
            <a:r>
              <a:rPr lang="en-US" altLang="ko-KR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참여기간</a:t>
            </a:r>
            <a:r>
              <a:rPr lang="en-US" altLang="ko-KR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참여율을 기재할 경우 감점요인이 될 수 있음</a:t>
            </a:r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endParaRPr lang="en-US" altLang="ko-KR" sz="900" dirty="0">
              <a:solidFill>
                <a:srgbClr val="0000FF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endParaRPr lang="ko-KR" altLang="en-US" sz="1200" i="1" dirty="0">
              <a:solidFill>
                <a:srgbClr val="0000FF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graphicFrame>
        <p:nvGraphicFramePr>
          <p:cNvPr id="14" name="표 13">
            <a:extLst>
              <a:ext uri="{FF2B5EF4-FFF2-40B4-BE49-F238E27FC236}">
                <a16:creationId xmlns:a16="http://schemas.microsoft.com/office/drawing/2014/main" id="{1BC9D382-1AF1-4C13-A5DC-94A5CC3EAF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7149262"/>
              </p:ext>
            </p:extLst>
          </p:nvPr>
        </p:nvGraphicFramePr>
        <p:xfrm>
          <a:off x="4932041" y="40030"/>
          <a:ext cx="4104456" cy="6575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12944">
                  <a:extLst>
                    <a:ext uri="{9D8B030D-6E8A-4147-A177-3AD203B41FA5}">
                      <a16:colId xmlns:a16="http://schemas.microsoft.com/office/drawing/2014/main" val="1650737703"/>
                    </a:ext>
                  </a:extLst>
                </a:gridCol>
                <a:gridCol w="2980560">
                  <a:extLst>
                    <a:ext uri="{9D8B030D-6E8A-4147-A177-3AD203B41FA5}">
                      <a16:colId xmlns:a16="http://schemas.microsoft.com/office/drawing/2014/main" val="3141188625"/>
                    </a:ext>
                  </a:extLst>
                </a:gridCol>
                <a:gridCol w="510952">
                  <a:extLst>
                    <a:ext uri="{9D8B030D-6E8A-4147-A177-3AD203B41FA5}">
                      <a16:colId xmlns:a16="http://schemas.microsoft.com/office/drawing/2014/main" val="28321099"/>
                    </a:ext>
                  </a:extLst>
                </a:gridCol>
              </a:tblGrid>
              <a:tr h="19179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/>
                        <a:t>세부지표</a:t>
                      </a:r>
                    </a:p>
                  </a:txBody>
                  <a:tcPr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/>
                        <a:t>중점 평가항목</a:t>
                      </a:r>
                    </a:p>
                  </a:txBody>
                  <a:tcPr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/>
                        <a:t>배점</a:t>
                      </a:r>
                    </a:p>
                  </a:txBody>
                  <a:tcPr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4719346"/>
                  </a:ext>
                </a:extLst>
              </a:tr>
              <a:tr h="46579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600" dirty="0">
                          <a:solidFill>
                            <a:schemeClr val="tx1"/>
                          </a:solidFill>
                        </a:rPr>
                        <a:t>수행능력</a:t>
                      </a:r>
                    </a:p>
                  </a:txBody>
                  <a:tcPr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인력구성 적정성</a:t>
                      </a:r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신규채용계획</a:t>
                      </a:r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일자리 창출 효과</a:t>
                      </a:r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fontAlgn="base" latinLnBrk="1"/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인력구성의 우수성 및 기술력</a:t>
                      </a:r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사업능력 전문성</a:t>
                      </a:r>
                    </a:p>
                    <a:p>
                      <a:pPr fontAlgn="base" latinLnBrk="1"/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추진계획 실행가능성 </a:t>
                      </a:r>
                    </a:p>
                    <a:p>
                      <a:pPr fontAlgn="base" latinLnBrk="1"/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사업비 예산 계획 적정성</a:t>
                      </a:r>
                    </a:p>
                  </a:txBody>
                  <a:tcPr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600" dirty="0">
                          <a:solidFill>
                            <a:schemeClr val="tx1"/>
                          </a:solidFill>
                        </a:rPr>
                        <a:t>30</a:t>
                      </a:r>
                      <a:r>
                        <a:rPr lang="ko-KR" altLang="en-US" sz="600" dirty="0">
                          <a:solidFill>
                            <a:schemeClr val="tx1"/>
                          </a:solidFill>
                        </a:rPr>
                        <a:t>점</a:t>
                      </a:r>
                    </a:p>
                  </a:txBody>
                  <a:tcPr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34732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59767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29B28497-3671-4EF7-ABBD-530EBF6F265B}"/>
              </a:ext>
            </a:extLst>
          </p:cNvPr>
          <p:cNvSpPr/>
          <p:nvPr/>
        </p:nvSpPr>
        <p:spPr>
          <a:xfrm>
            <a:off x="0" y="0"/>
            <a:ext cx="9144000" cy="77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C5F04C-F357-411B-AB7C-4F8D4F4A3721}"/>
              </a:ext>
            </a:extLst>
          </p:cNvPr>
          <p:cNvSpPr txBox="1"/>
          <p:nvPr/>
        </p:nvSpPr>
        <p:spPr>
          <a:xfrm>
            <a:off x="139254" y="805666"/>
            <a:ext cx="27045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sz="1050" b="1" dirty="0">
                <a:latin typeface="+mn-ea"/>
              </a:rPr>
              <a:t>참여기업 과제책임자</a:t>
            </a:r>
          </a:p>
        </p:txBody>
      </p:sp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2CCD02CD-D246-4ADD-93B6-207F2732E7E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48988" y="1059581"/>
          <a:ext cx="8753228" cy="916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6628">
                  <a:extLst>
                    <a:ext uri="{9D8B030D-6E8A-4147-A177-3AD203B41FA5}">
                      <a16:colId xmlns:a16="http://schemas.microsoft.com/office/drawing/2014/main" val="2892034885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68864056"/>
                    </a:ext>
                  </a:extLst>
                </a:gridCol>
                <a:gridCol w="5398068">
                  <a:extLst>
                    <a:ext uri="{9D8B030D-6E8A-4147-A177-3AD203B41FA5}">
                      <a16:colId xmlns:a16="http://schemas.microsoft.com/office/drawing/2014/main" val="2199847578"/>
                    </a:ext>
                  </a:extLst>
                </a:gridCol>
                <a:gridCol w="1264396">
                  <a:extLst>
                    <a:ext uri="{9D8B030D-6E8A-4147-A177-3AD203B41FA5}">
                      <a16:colId xmlns:a16="http://schemas.microsoft.com/office/drawing/2014/main" val="203848597"/>
                    </a:ext>
                  </a:extLst>
                </a:gridCol>
              </a:tblGrid>
              <a:tr h="22769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성명</a:t>
                      </a: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부서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/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직위</a:t>
                      </a: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주요 경력</a:t>
                      </a: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본 과제 참여율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(%)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7902075"/>
                  </a:ext>
                </a:extLst>
              </a:tr>
              <a:tr h="672404"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i="1" dirty="0">
                          <a:solidFill>
                            <a:srgbClr val="0000FF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본 과제와 유관한 경력만 작성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494881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DBF4DB41-BA00-4702-AA9B-B86AF43C6700}"/>
              </a:ext>
            </a:extLst>
          </p:cNvPr>
          <p:cNvSpPr txBox="1"/>
          <p:nvPr/>
        </p:nvSpPr>
        <p:spPr>
          <a:xfrm>
            <a:off x="139254" y="2077917"/>
            <a:ext cx="29925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sz="1050" b="1" dirty="0">
                <a:latin typeface="+mn-ea"/>
              </a:rPr>
              <a:t>참여기업 인력구성</a:t>
            </a:r>
          </a:p>
        </p:txBody>
      </p:sp>
      <p:graphicFrame>
        <p:nvGraphicFramePr>
          <p:cNvPr id="10" name="표 9">
            <a:extLst>
              <a:ext uri="{FF2B5EF4-FFF2-40B4-BE49-F238E27FC236}">
                <a16:creationId xmlns:a16="http://schemas.microsoft.com/office/drawing/2014/main" id="{12BCCCBD-0335-4792-8933-B7F0DF32B3BE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48988" y="2337782"/>
          <a:ext cx="8753228" cy="268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6628">
                  <a:extLst>
                    <a:ext uri="{9D8B030D-6E8A-4147-A177-3AD203B41FA5}">
                      <a16:colId xmlns:a16="http://schemas.microsoft.com/office/drawing/2014/main" val="2892034885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68864056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3643114"/>
                    </a:ext>
                  </a:extLst>
                </a:gridCol>
                <a:gridCol w="3960440">
                  <a:extLst>
                    <a:ext uri="{9D8B030D-6E8A-4147-A177-3AD203B41FA5}">
                      <a16:colId xmlns:a16="http://schemas.microsoft.com/office/drawing/2014/main" val="2199847578"/>
                    </a:ext>
                  </a:extLst>
                </a:gridCol>
                <a:gridCol w="1261864">
                  <a:extLst>
                    <a:ext uri="{9D8B030D-6E8A-4147-A177-3AD203B41FA5}">
                      <a16:colId xmlns:a16="http://schemas.microsoft.com/office/drawing/2014/main" val="203848597"/>
                    </a:ext>
                  </a:extLst>
                </a:gridCol>
              </a:tblGrid>
              <a:tr h="21231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성명</a:t>
                      </a: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부서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/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직위</a:t>
                      </a: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62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담당분야</a:t>
                      </a: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주요 참여 프로젝트</a:t>
                      </a: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본 과제 참여율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(%)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7902075"/>
                  </a:ext>
                </a:extLst>
              </a:tr>
              <a:tr h="212317"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4948814"/>
                  </a:ext>
                </a:extLst>
              </a:tr>
              <a:tr h="212317"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649209"/>
                  </a:ext>
                </a:extLst>
              </a:tr>
              <a:tr h="212317"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7091407"/>
                  </a:ext>
                </a:extLst>
              </a:tr>
              <a:tr h="212317"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6820256"/>
                  </a:ext>
                </a:extLst>
              </a:tr>
              <a:tr h="212317"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6706409"/>
                  </a:ext>
                </a:extLst>
              </a:tr>
              <a:tr h="212317"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5721135"/>
                  </a:ext>
                </a:extLst>
              </a:tr>
              <a:tr h="212317"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1113674"/>
                  </a:ext>
                </a:extLst>
              </a:tr>
              <a:tr h="212317"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0658387"/>
                  </a:ext>
                </a:extLst>
              </a:tr>
              <a:tr h="212317"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1784785"/>
                  </a:ext>
                </a:extLst>
              </a:tr>
              <a:tr h="212317"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4764969"/>
                  </a:ext>
                </a:extLst>
              </a:tr>
            </a:tbl>
          </a:graphicData>
        </a:graphic>
      </p:graphicFrame>
      <p:sp>
        <p:nvSpPr>
          <p:cNvPr id="11" name="직사각형 10">
            <a:extLst>
              <a:ext uri="{FF2B5EF4-FFF2-40B4-BE49-F238E27FC236}">
                <a16:creationId xmlns:a16="http://schemas.microsoft.com/office/drawing/2014/main" id="{455538AE-9D5B-40EB-AB6A-B37B837B929B}"/>
              </a:ext>
            </a:extLst>
          </p:cNvPr>
          <p:cNvSpPr/>
          <p:nvPr/>
        </p:nvSpPr>
        <p:spPr>
          <a:xfrm>
            <a:off x="-2035595" y="0"/>
            <a:ext cx="1980728" cy="4705250"/>
          </a:xfrm>
          <a:prstGeom prst="rect">
            <a:avLst/>
          </a:prstGeom>
          <a:solidFill>
            <a:srgbClr val="FFFFCC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algn="ctr"/>
            <a:r>
              <a:rPr lang="ko-KR" altLang="en-US" sz="1100" b="1" dirty="0">
                <a:solidFill>
                  <a:srgbClr val="0000FF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작성요령</a:t>
            </a:r>
            <a:r>
              <a:rPr lang="en-US" altLang="ko-KR" sz="1000" dirty="0">
                <a:solidFill>
                  <a:srgbClr val="0000FF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000" dirty="0">
                <a:solidFill>
                  <a:srgbClr val="0000FF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삭제 후 제출</a:t>
            </a:r>
            <a:r>
              <a:rPr lang="en-US" altLang="ko-KR" sz="1000" dirty="0">
                <a:solidFill>
                  <a:srgbClr val="0000FF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  <a:endParaRPr lang="en-US" altLang="ko-KR" sz="900" b="1" dirty="0">
              <a:solidFill>
                <a:srgbClr val="0000FF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endParaRPr lang="en-US" altLang="ko-KR" sz="900" b="1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900" b="1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1. </a:t>
            </a:r>
            <a:r>
              <a:rPr lang="ko-KR" altLang="en-US" sz="900" b="1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인력구성의 정의</a:t>
            </a:r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수행기관에 소속된 정규직원 및 비정규직원을 말하며</a:t>
            </a:r>
            <a:r>
              <a:rPr lang="en-US" altLang="ko-KR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사업 관리 및 지원 담당 간접인력도 포함</a:t>
            </a:r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endParaRPr lang="en-US" altLang="ko-KR" sz="900" b="1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900" b="1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2. </a:t>
            </a:r>
            <a:r>
              <a:rPr lang="ko-KR" altLang="en-US" sz="900" b="1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본 과제 참여율</a:t>
            </a:r>
            <a:r>
              <a:rPr lang="en-US" altLang="ko-KR" sz="900" b="1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(%)</a:t>
            </a:r>
          </a:p>
          <a:p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본 과제 참여율이란</a:t>
            </a:r>
            <a:r>
              <a:rPr lang="en-US" altLang="ko-KR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본 기관 포함 타 정부</a:t>
            </a:r>
            <a:r>
              <a:rPr lang="en-US" altLang="ko-KR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/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기관 사업을 모두 포함한 지원사업 참여비율을 </a:t>
            </a:r>
            <a:r>
              <a:rPr lang="en-US" altLang="ko-KR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100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으로 두었을 때 본 과제에 참여하는 비율을 의미</a:t>
            </a:r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해당 참여율은 인건비 계상 등의 항목에 기준점으로 쓰임</a:t>
            </a:r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총 과제 참여율의 합은 </a:t>
            </a:r>
            <a:r>
              <a:rPr lang="en-US" altLang="ko-KR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100%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를 초과할 수 없음</a:t>
            </a:r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900" b="1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3. </a:t>
            </a:r>
            <a:r>
              <a:rPr lang="ko-KR" altLang="en-US" sz="900" b="1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주요업적</a:t>
            </a:r>
            <a:endParaRPr lang="en-US" altLang="ko-KR" sz="900" b="1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주요업적은 본 과제에서 맡은 담당분야에 부합하는 업적 위주로 작성</a:t>
            </a:r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900" b="1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4. </a:t>
            </a:r>
            <a:r>
              <a:rPr lang="ko-KR" altLang="en-US" sz="900" b="1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기타 유의사항</a:t>
            </a:r>
            <a:endParaRPr lang="en-US" altLang="ko-KR" sz="900" b="1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사업비규모를 확대하기 위해 과도한 인력</a:t>
            </a:r>
            <a:r>
              <a:rPr lang="en-US" altLang="ko-KR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참여기간</a:t>
            </a:r>
            <a:r>
              <a:rPr lang="en-US" altLang="ko-KR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</a:t>
            </a:r>
            <a:r>
              <a:rPr lang="ko-KR" altLang="en-US" sz="900" dirty="0">
                <a:solidFill>
                  <a:schemeClr val="tx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참여율을 기재할 경우 감점요인이 될 수 있음</a:t>
            </a:r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endParaRPr lang="en-US" altLang="ko-KR" sz="900" dirty="0">
              <a:solidFill>
                <a:schemeClr val="tx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endParaRPr lang="en-US" altLang="ko-KR" sz="900" dirty="0">
              <a:solidFill>
                <a:srgbClr val="0000FF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endParaRPr lang="ko-KR" altLang="en-US" sz="1200" i="1" dirty="0">
              <a:solidFill>
                <a:srgbClr val="0000FF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F955569-9D36-43B6-915D-7EBCF6915827}"/>
              </a:ext>
            </a:extLst>
          </p:cNvPr>
          <p:cNvSpPr txBox="1"/>
          <p:nvPr/>
        </p:nvSpPr>
        <p:spPr>
          <a:xfrm>
            <a:off x="0" y="-296679"/>
            <a:ext cx="5309467" cy="307777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※ </a:t>
            </a:r>
            <a:r>
              <a:rPr lang="ko-KR" altLang="en-US" sz="14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컨소시엄 해당 없을 시</a:t>
            </a:r>
            <a:r>
              <a:rPr lang="en-US" altLang="ko-KR" sz="14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4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참여기업 없는 경우</a:t>
            </a:r>
            <a:r>
              <a:rPr lang="en-US" altLang="ko-KR" sz="14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  <a:r>
              <a:rPr lang="ko-KR" altLang="en-US" sz="14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본 슬라이드 삭제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B03C522-48F6-4FE2-822C-FB8B5F1A92AC}"/>
              </a:ext>
            </a:extLst>
          </p:cNvPr>
          <p:cNvSpPr txBox="1"/>
          <p:nvPr/>
        </p:nvSpPr>
        <p:spPr>
          <a:xfrm>
            <a:off x="107504" y="149716"/>
            <a:ext cx="23887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/>
              <a:t>2025</a:t>
            </a:r>
            <a:r>
              <a:rPr lang="ko-KR" altLang="en-US" sz="800" dirty="0"/>
              <a:t> 문화기술 콘텐츠 제작지원</a:t>
            </a:r>
            <a:endParaRPr lang="en-US" altLang="ko-KR" sz="800" dirty="0"/>
          </a:p>
          <a:p>
            <a:r>
              <a:rPr lang="ko-KR" altLang="en-US" sz="1200" b="1" dirty="0"/>
              <a:t>과제계획 세부지표</a:t>
            </a:r>
            <a:r>
              <a:rPr lang="en-US" altLang="ko-KR" sz="1200" b="1" dirty="0"/>
              <a:t>③ : </a:t>
            </a:r>
            <a:r>
              <a:rPr lang="ko-KR" altLang="en-US" sz="1200" b="1" dirty="0"/>
              <a:t>수행능력</a:t>
            </a:r>
          </a:p>
        </p:txBody>
      </p:sp>
      <p:graphicFrame>
        <p:nvGraphicFramePr>
          <p:cNvPr id="15" name="표 14">
            <a:extLst>
              <a:ext uri="{FF2B5EF4-FFF2-40B4-BE49-F238E27FC236}">
                <a16:creationId xmlns:a16="http://schemas.microsoft.com/office/drawing/2014/main" id="{41C5C922-33AA-460D-AF01-74EE08E21D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8409184"/>
              </p:ext>
            </p:extLst>
          </p:nvPr>
        </p:nvGraphicFramePr>
        <p:xfrm>
          <a:off x="4932041" y="40030"/>
          <a:ext cx="4104456" cy="6575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12944">
                  <a:extLst>
                    <a:ext uri="{9D8B030D-6E8A-4147-A177-3AD203B41FA5}">
                      <a16:colId xmlns:a16="http://schemas.microsoft.com/office/drawing/2014/main" val="1650737703"/>
                    </a:ext>
                  </a:extLst>
                </a:gridCol>
                <a:gridCol w="2980560">
                  <a:extLst>
                    <a:ext uri="{9D8B030D-6E8A-4147-A177-3AD203B41FA5}">
                      <a16:colId xmlns:a16="http://schemas.microsoft.com/office/drawing/2014/main" val="3141188625"/>
                    </a:ext>
                  </a:extLst>
                </a:gridCol>
                <a:gridCol w="510952">
                  <a:extLst>
                    <a:ext uri="{9D8B030D-6E8A-4147-A177-3AD203B41FA5}">
                      <a16:colId xmlns:a16="http://schemas.microsoft.com/office/drawing/2014/main" val="28321099"/>
                    </a:ext>
                  </a:extLst>
                </a:gridCol>
              </a:tblGrid>
              <a:tr h="19179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/>
                        <a:t>세부지표</a:t>
                      </a:r>
                    </a:p>
                  </a:txBody>
                  <a:tcPr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/>
                        <a:t>중점 평가항목</a:t>
                      </a:r>
                    </a:p>
                  </a:txBody>
                  <a:tcPr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600" b="1" dirty="0"/>
                        <a:t>배점</a:t>
                      </a:r>
                    </a:p>
                  </a:txBody>
                  <a:tcPr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4719346"/>
                  </a:ext>
                </a:extLst>
              </a:tr>
              <a:tr h="465796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600" dirty="0">
                          <a:solidFill>
                            <a:schemeClr val="tx1"/>
                          </a:solidFill>
                        </a:rPr>
                        <a:t>수행능력</a:t>
                      </a:r>
                    </a:p>
                  </a:txBody>
                  <a:tcPr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인력구성 적정성</a:t>
                      </a:r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신규채용계획</a:t>
                      </a:r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일자리 창출 효과</a:t>
                      </a:r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fontAlgn="base" latinLnBrk="1"/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인력구성의 우수성 및 기술력</a:t>
                      </a:r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사업능력 전문성</a:t>
                      </a:r>
                    </a:p>
                    <a:p>
                      <a:pPr fontAlgn="base" latinLnBrk="1"/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추진계획 실행가능성 </a:t>
                      </a:r>
                    </a:p>
                    <a:p>
                      <a:pPr fontAlgn="base" latinLnBrk="1"/>
                      <a:r>
                        <a:rPr lang="en-US" altLang="ko-KR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사업비 예산 계획 적정성</a:t>
                      </a:r>
                    </a:p>
                  </a:txBody>
                  <a:tcPr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600" dirty="0">
                          <a:solidFill>
                            <a:schemeClr val="tx1"/>
                          </a:solidFill>
                        </a:rPr>
                        <a:t>30</a:t>
                      </a:r>
                      <a:r>
                        <a:rPr lang="ko-KR" altLang="en-US" sz="600" dirty="0">
                          <a:solidFill>
                            <a:schemeClr val="tx1"/>
                          </a:solidFill>
                        </a:rPr>
                        <a:t>점</a:t>
                      </a:r>
                    </a:p>
                  </a:txBody>
                  <a:tcPr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34732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39011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2943</TotalTime>
  <Words>1570</Words>
  <Application>Microsoft Office PowerPoint</Application>
  <PresentationFormat>화면 슬라이드 쇼(16:9)</PresentationFormat>
  <Paragraphs>302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8" baseType="lpstr">
      <vt:lpstr>나눔스퀘어</vt:lpstr>
      <vt:lpstr>맑은 고딕</vt:lpstr>
      <vt:lpstr>함초롬바탕</vt:lpstr>
      <vt:lpstr>Arial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User</dc:creator>
  <cp:lastModifiedBy>GCA</cp:lastModifiedBy>
  <cp:revision>373</cp:revision>
  <cp:lastPrinted>2023-02-28T04:54:28Z</cp:lastPrinted>
  <dcterms:created xsi:type="dcterms:W3CDTF">2020-01-31T13:24:47Z</dcterms:created>
  <dcterms:modified xsi:type="dcterms:W3CDTF">2025-03-17T08:59:56Z</dcterms:modified>
</cp:coreProperties>
</file>