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75" r:id="rId2"/>
    <p:sldId id="279" r:id="rId3"/>
    <p:sldId id="288" r:id="rId4"/>
    <p:sldId id="280" r:id="rId5"/>
    <p:sldId id="281" r:id="rId6"/>
    <p:sldId id="285" r:id="rId7"/>
    <p:sldId id="282" r:id="rId8"/>
    <p:sldId id="287" r:id="rId9"/>
    <p:sldId id="284" r:id="rId10"/>
    <p:sldId id="283" r:id="rId11"/>
    <p:sldId id="289" r:id="rId12"/>
    <p:sldId id="286" r:id="rId1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0000FF"/>
    <a:srgbClr val="00E5FF"/>
    <a:srgbClr val="F9E000"/>
    <a:srgbClr val="FF0066"/>
    <a:srgbClr val="E44580"/>
    <a:srgbClr val="001D3A"/>
    <a:srgbClr val="1D6FFF"/>
    <a:srgbClr val="2BB4B7"/>
    <a:srgbClr val="003F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9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6FA31-94D1-4932-882E-AFBEF6E9DF19}" type="datetimeFigureOut">
              <a:rPr lang="ko-KR" altLang="en-US" smtClean="0"/>
              <a:t>2023-10-13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9C73A-010B-42C1-B3F1-62468735D3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1149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CCA081-F973-9A03-A9D5-3C2C369937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A55DA9D-7115-B85F-DF7E-359F373EBB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0E39E45-D578-FB9A-3671-6B5F38FEF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C6498-FACD-482C-8A9B-845E6A93D1A6}" type="datetime1">
              <a:rPr lang="ko-KR" altLang="en-US" smtClean="0"/>
              <a:t>2023-10-13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D85B4E0-BEE0-5E18-571B-7220E65DB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7A38D2F-A0EA-B821-AC03-7F715CF7F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2117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18BC082-DEF2-46A7-EF76-BCFAAE5B7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49EBE8F-CE5C-7E59-43B2-2E24170E77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F2C2B5F-431E-16CA-CD1C-FF337BFF0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C9EC-8346-4038-8892-3DC51B8B3C9D}" type="datetime1">
              <a:rPr lang="ko-KR" altLang="en-US" smtClean="0"/>
              <a:t>2023-10-13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3695211-FEF6-7EBB-C1FB-1BD0339A8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52F572E-1A22-375B-42BE-78C31B7B3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4380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CC89A67-BFFB-786F-CCEC-086C95F4E7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D8438D2-FC43-139C-4004-574E4DCEBA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301F12-276D-9BCA-2032-1078CE38E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C0A6E-461B-4FF0-BE67-D5E4D3BF3115}" type="datetime1">
              <a:rPr lang="ko-KR" altLang="en-US" smtClean="0"/>
              <a:t>2023-10-13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BD0A2E2-93E6-A02A-2056-7F15738A5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EC143FC-AD45-1C62-0EA7-885E3DE2C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7669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1B8F1A0-8CD5-A2EE-D43A-EE6FC01CF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E93141A-82B8-9E14-B337-D15171D3D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8A4C170-3BAD-52C5-6D64-3C1C3EB8A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CB0F5-84D7-4BD5-95CB-BB66564E56D2}" type="datetime1">
              <a:rPr lang="ko-KR" altLang="en-US" smtClean="0"/>
              <a:t>2023-10-13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456524-326D-9F79-63BC-B03743FEB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F470E33-11A1-561A-5849-C65096FB0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4731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71CF16-8A95-F162-A1AC-C3DF30E8B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4D1CF97-01A6-A1E0-98B0-9738F7E5B9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9C4DC02-C057-973B-62DD-E69C4F555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9D458-746A-4F88-9D38-6F579BFFBEC9}" type="datetime1">
              <a:rPr lang="ko-KR" altLang="en-US" smtClean="0"/>
              <a:t>2023-10-13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F9DA20E-9560-D0A7-9BFF-9A4D70EC0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F46DBF1-A178-8E16-B527-86F9FF7D8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6732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DB43D45-2E25-94CF-BA65-CA915A385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D034B4E-7F2B-0B04-9700-F5463D1329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CCF6FA8-8CC4-98F4-54FD-B66383E110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13FCC9F-354A-F566-1B0A-C091D370C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65A29-AE9E-470A-937D-03A5B62B0862}" type="datetime1">
              <a:rPr lang="ko-KR" altLang="en-US" smtClean="0"/>
              <a:t>2023-10-13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FF8D2B2-0E31-113A-D373-A2CD5BABF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B37D785-3646-4139-C0ED-1AC25A748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7907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FCA9572-B1B8-05D3-DE2E-4BFEAE740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B2A6A23-5E44-0207-8BCD-221FD397C8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DA5E71C-F2CA-CFF9-3DE7-EC953CE2D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12F89C7-8534-BBED-6453-F89E1BDA7A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B87E1389-3A37-F8B8-5D7C-CE9D7AB726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B3D521C-7E07-D85A-212F-7AA1617FF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ACE15-1C1B-43AD-8D77-49B44F3F42C3}" type="datetime1">
              <a:rPr lang="ko-KR" altLang="en-US" smtClean="0"/>
              <a:t>2023-10-13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48CB30B-0939-5789-49AF-4B3787A48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EE911BE-7612-BEFE-DAD1-EA020A59A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7758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032F01-3C45-35C3-A3D6-4ACCF2769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CABE0B4-0309-B08E-887E-05A1F365E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49D1-5B06-4BF1-BC51-7F5ED99216EB}" type="datetime1">
              <a:rPr lang="ko-KR" altLang="en-US" smtClean="0"/>
              <a:t>2023-10-13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019D2A5-9713-239D-A457-03AA784B7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62103FD-4B5E-2A78-78CF-B9A6FE050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2495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2153474-BDAE-806D-5F05-F2871727F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0BF5D-A953-433C-839B-BC1DD52144D5}" type="datetime1">
              <a:rPr lang="ko-KR" altLang="en-US" smtClean="0"/>
              <a:t>2023-10-13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2DADB2B3-3E3B-7435-1A61-072EA680C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84F2779-1960-EF73-9235-33B8B25A5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66119" y="6356350"/>
            <a:ext cx="1183005" cy="365125"/>
          </a:xfrm>
        </p:spPr>
        <p:txBody>
          <a:bodyPr/>
          <a:lstStyle>
            <a:lvl1pPr>
              <a:defRPr sz="90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tx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defRPr>
            </a:lvl1pPr>
          </a:lstStyle>
          <a:p>
            <a:fld id="{AAFD7C8A-324B-4575-B469-B8609F664C3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2341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18BCCDC-5BD0-BF7F-414C-986ABE3A2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F686B63-BEAA-C681-0C0E-AA867B4DE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6770354-A428-B60F-C0F5-4C820A175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FFFD3E1-59F5-CA07-E78F-E4387EB36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A1F3-3B8F-4103-9D7E-EEE0CA14056B}" type="datetime1">
              <a:rPr lang="ko-KR" altLang="en-US" smtClean="0"/>
              <a:t>2023-10-13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E1BBC9E-226D-36BB-433F-DDAB17135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90D3A24-BAA1-BC0D-460C-7057A49E3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4573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B29A94-3A23-39E7-E765-42A93247F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5ADA3C0-73F0-9C44-1215-F3807BCB19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167BE5B-0673-07A3-FAD3-A8EABEE08A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FB4C9BB-542A-66AE-8DF3-61E034FFB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46D1-7D76-4645-899E-47ECF7E79415}" type="datetime1">
              <a:rPr lang="ko-KR" altLang="en-US" smtClean="0"/>
              <a:t>2023-10-13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927CC8A-D190-1046-03B4-20A2748E1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841F0BB-1A8B-B9F8-2DDF-C5C1AE030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7194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87392B3-98FC-049F-5B8F-3FB754307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13DB988-10C8-689B-6020-395CA4A67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A7A4EEF-3F3C-AC38-76A5-C4D3360EA2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25D0C-102F-41AE-A78D-08EEE67E4646}" type="datetime1">
              <a:rPr lang="ko-KR" altLang="en-US" smtClean="0"/>
              <a:t>2023-10-13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6691A9-ABE9-0A62-1E1A-FA907FEEFD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CBE7FA-14FD-F10C-5D9C-9E2B7983B7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D7C8A-324B-4575-B469-B8609F664C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213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9A3367-3C30-E4F9-2484-81954B2842FA}"/>
              </a:ext>
            </a:extLst>
          </p:cNvPr>
          <p:cNvSpPr txBox="1"/>
          <p:nvPr/>
        </p:nvSpPr>
        <p:spPr>
          <a:xfrm>
            <a:off x="4462022" y="5413045"/>
            <a:ext cx="326795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latin typeface="+mj-lt"/>
                <a:ea typeface="나눔스퀘어_ac ExtraBold" panose="020B0600000101010101" pitchFamily="50" charset="-127"/>
              </a:rPr>
              <a:t>이곳에 기업명을 기재해주십시오</a:t>
            </a:r>
          </a:p>
        </p:txBody>
      </p:sp>
    </p:spTree>
    <p:extLst>
      <p:ext uri="{BB962C8B-B14F-4D97-AF65-F5344CB8AC3E}">
        <p14:creationId xmlns:p14="http://schemas.microsoft.com/office/powerpoint/2010/main" val="587623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슬라이드 번호 개체 틀 26">
            <a:extLst>
              <a:ext uri="{FF2B5EF4-FFF2-40B4-BE49-F238E27FC236}">
                <a16:creationId xmlns:a16="http://schemas.microsoft.com/office/drawing/2014/main" id="{13EC8A4C-E517-4ACD-78D1-E3A6BA57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pPr/>
              <a:t>10</a:t>
            </a:fld>
            <a:endParaRPr lang="ko-KR" altLang="en-US"/>
          </a:p>
        </p:txBody>
      </p:sp>
      <p:sp>
        <p:nvSpPr>
          <p:cNvPr id="2" name="TextBox 8">
            <a:extLst>
              <a:ext uri="{FF2B5EF4-FFF2-40B4-BE49-F238E27FC236}">
                <a16:creationId xmlns:a16="http://schemas.microsoft.com/office/drawing/2014/main" id="{FBEBD006-F880-BBC9-6C5E-D9F771DDF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799" y="617720"/>
            <a:ext cx="432763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2023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창업혁신공간 동부권역 기술오디션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E5FF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사업계획서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3303AB-9B53-2176-FB1D-43C90B9280A4}"/>
              </a:ext>
            </a:extLst>
          </p:cNvPr>
          <p:cNvSpPr txBox="1"/>
          <p:nvPr/>
        </p:nvSpPr>
        <p:spPr>
          <a:xfrm>
            <a:off x="200025" y="1342454"/>
            <a:ext cx="1873174" cy="263981"/>
          </a:xfrm>
          <a:prstGeom prst="roundRect">
            <a:avLst>
              <a:gd name="adj" fmla="val 50000"/>
            </a:avLst>
          </a:prstGeom>
          <a:gradFill>
            <a:gsLst>
              <a:gs pos="52300">
                <a:srgbClr val="00458A"/>
              </a:gs>
              <a:gs pos="0">
                <a:srgbClr val="0070C0"/>
              </a:gs>
              <a:gs pos="100000">
                <a:srgbClr val="001D58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ctr">
              <a:defRPr sz="800" spc="-80">
                <a:solidFill>
                  <a:schemeClr val="lt1"/>
                </a:solidFill>
                <a:latin typeface="Noto Sans KR Medium" panose="020B0600000000000000" pitchFamily="34" charset="-127"/>
                <a:ea typeface="Noto Sans KR Medium" panose="020B0600000000000000" pitchFamily="34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-30" normalizeH="0" baseline="0" noProof="0" dirty="0">
              <a:ln w="25400">
                <a:solidFill>
                  <a:prstClr val="white">
                    <a:alpha val="5000"/>
                  </a:prstClr>
                </a:solidFill>
              </a:ln>
              <a:solidFill>
                <a:prstClr val="white"/>
              </a:solidFill>
              <a:effectLst/>
              <a:uLnTx/>
              <a:uFillTx/>
              <a:latin typeface="나눔스퀘어_ac ExtraBold" panose="020B0600000101010101" pitchFamily="50" charset="-127"/>
              <a:ea typeface="나눔스퀘어_ac ExtraBold" panose="020B0600000101010101" pitchFamily="50" charset="-127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C3BBE5-C1BC-F58A-462D-E69EAFF8ED30}"/>
              </a:ext>
            </a:extLst>
          </p:cNvPr>
          <p:cNvSpPr txBox="1"/>
          <p:nvPr/>
        </p:nvSpPr>
        <p:spPr>
          <a:xfrm>
            <a:off x="415849" y="1339792"/>
            <a:ext cx="1441526" cy="26930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50" b="0" i="0" u="none" strike="noStrike" kern="1200" cap="none" normalizeH="0" baseline="0" noProof="0" dirty="0">
                <a:ln w="25400">
                  <a:solidFill>
                    <a:prstClr val="white">
                      <a:alpha val="5000"/>
                    </a:prst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_ac ExtraBold" panose="020B0600000101010101" pitchFamily="50" charset="-127"/>
                <a:ea typeface="나눔스퀘어_ac ExtraBold" panose="020B0600000101010101" pitchFamily="50" charset="-127"/>
                <a:cs typeface="+mn-cs"/>
              </a:rPr>
              <a:t>성장전략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2A0936C-CEF0-83BB-5500-1CFD06D94E51}"/>
              </a:ext>
            </a:extLst>
          </p:cNvPr>
          <p:cNvSpPr/>
          <p:nvPr/>
        </p:nvSpPr>
        <p:spPr>
          <a:xfrm>
            <a:off x="2190752" y="3100128"/>
            <a:ext cx="7810498" cy="333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기술고도화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,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매출확대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,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자금유치계획 등 미래에 대한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종합적인 성장전략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을 제시하는 장표입니다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9970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슬라이드 번호 개체 틀 26">
            <a:extLst>
              <a:ext uri="{FF2B5EF4-FFF2-40B4-BE49-F238E27FC236}">
                <a16:creationId xmlns:a16="http://schemas.microsoft.com/office/drawing/2014/main" id="{13EC8A4C-E517-4ACD-78D1-E3A6BA57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pPr/>
              <a:t>11</a:t>
            </a:fld>
            <a:endParaRPr lang="ko-KR" altLang="en-US"/>
          </a:p>
        </p:txBody>
      </p:sp>
      <p:sp>
        <p:nvSpPr>
          <p:cNvPr id="2" name="TextBox 8">
            <a:extLst>
              <a:ext uri="{FF2B5EF4-FFF2-40B4-BE49-F238E27FC236}">
                <a16:creationId xmlns:a16="http://schemas.microsoft.com/office/drawing/2014/main" id="{FBEBD006-F880-BBC9-6C5E-D9F771DDF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799" y="617720"/>
            <a:ext cx="432763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2023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창업혁신공간 동부권역 기술오디션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E5FF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사업계획서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3303AB-9B53-2176-FB1D-43C90B9280A4}"/>
              </a:ext>
            </a:extLst>
          </p:cNvPr>
          <p:cNvSpPr txBox="1"/>
          <p:nvPr/>
        </p:nvSpPr>
        <p:spPr>
          <a:xfrm>
            <a:off x="200025" y="1342454"/>
            <a:ext cx="1873174" cy="263981"/>
          </a:xfrm>
          <a:prstGeom prst="roundRect">
            <a:avLst>
              <a:gd name="adj" fmla="val 50000"/>
            </a:avLst>
          </a:prstGeom>
          <a:gradFill>
            <a:gsLst>
              <a:gs pos="52300">
                <a:srgbClr val="00458A"/>
              </a:gs>
              <a:gs pos="0">
                <a:srgbClr val="0070C0"/>
              </a:gs>
              <a:gs pos="100000">
                <a:srgbClr val="001D58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ctr">
              <a:defRPr sz="800" spc="-80">
                <a:solidFill>
                  <a:schemeClr val="lt1"/>
                </a:solidFill>
                <a:latin typeface="Noto Sans KR Medium" panose="020B0600000000000000" pitchFamily="34" charset="-127"/>
                <a:ea typeface="Noto Sans KR Medium" panose="020B0600000000000000" pitchFamily="34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-30" normalizeH="0" baseline="0" noProof="0" dirty="0">
              <a:ln w="25400">
                <a:solidFill>
                  <a:prstClr val="white">
                    <a:alpha val="5000"/>
                  </a:prstClr>
                </a:solidFill>
              </a:ln>
              <a:solidFill>
                <a:prstClr val="white"/>
              </a:solidFill>
              <a:effectLst/>
              <a:uLnTx/>
              <a:uFillTx/>
              <a:latin typeface="나눔스퀘어_ac ExtraBold" panose="020B0600000101010101" pitchFamily="50" charset="-127"/>
              <a:ea typeface="나눔스퀘어_ac ExtraBold" panose="020B0600000101010101" pitchFamily="50" charset="-127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C3BBE5-C1BC-F58A-462D-E69EAFF8ED30}"/>
              </a:ext>
            </a:extLst>
          </p:cNvPr>
          <p:cNvSpPr txBox="1"/>
          <p:nvPr/>
        </p:nvSpPr>
        <p:spPr>
          <a:xfrm>
            <a:off x="415849" y="1339792"/>
            <a:ext cx="1441526" cy="26930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150" dirty="0">
                <a:ln w="25400">
                  <a:solidFill>
                    <a:prstClr val="white">
                      <a:alpha val="5000"/>
                    </a:prstClr>
                  </a:solidFill>
                </a:ln>
                <a:solidFill>
                  <a:prstClr val="white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팀</a:t>
            </a:r>
            <a:r>
              <a:rPr lang="en-US" altLang="ko-KR" sz="1150" dirty="0">
                <a:ln w="25400">
                  <a:solidFill>
                    <a:prstClr val="white">
                      <a:alpha val="5000"/>
                    </a:prstClr>
                  </a:solidFill>
                </a:ln>
                <a:solidFill>
                  <a:prstClr val="white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/</a:t>
            </a:r>
            <a:r>
              <a:rPr lang="ko-KR" altLang="en-US" sz="1150" dirty="0">
                <a:ln w="25400">
                  <a:solidFill>
                    <a:prstClr val="white">
                      <a:alpha val="5000"/>
                    </a:prstClr>
                  </a:solidFill>
                </a:ln>
                <a:solidFill>
                  <a:prstClr val="white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조직 소개</a:t>
            </a:r>
            <a:endParaRPr kumimoji="0" lang="ko-KR" altLang="en-US" sz="1150" b="0" i="0" u="none" strike="noStrike" kern="1200" cap="none" normalizeH="0" baseline="0" noProof="0" dirty="0">
              <a:ln w="25400">
                <a:solidFill>
                  <a:prstClr val="white">
                    <a:alpha val="5000"/>
                  </a:prstClr>
                </a:solidFill>
              </a:ln>
              <a:solidFill>
                <a:prstClr val="white"/>
              </a:solidFill>
              <a:effectLst/>
              <a:uLnTx/>
              <a:uFillTx/>
              <a:latin typeface="나눔스퀘어_ac ExtraBold" panose="020B0600000101010101" pitchFamily="50" charset="-127"/>
              <a:ea typeface="나눔스퀘어_ac ExtraBold" panose="020B0600000101010101" pitchFamily="50" charset="-127"/>
              <a:cs typeface="+mn-cs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2A0936C-CEF0-83BB-5500-1CFD06D94E51}"/>
              </a:ext>
            </a:extLst>
          </p:cNvPr>
          <p:cNvSpPr/>
          <p:nvPr/>
        </p:nvSpPr>
        <p:spPr>
          <a:xfrm>
            <a:off x="3190009" y="3100128"/>
            <a:ext cx="5811984" cy="333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대표님을 포함한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조직에 대한 소개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장표 입니다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25483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슬라이드 번호 개체 틀 26">
            <a:extLst>
              <a:ext uri="{FF2B5EF4-FFF2-40B4-BE49-F238E27FC236}">
                <a16:creationId xmlns:a16="http://schemas.microsoft.com/office/drawing/2014/main" id="{13EC8A4C-E517-4ACD-78D1-E3A6BA57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pPr/>
              <a:t>12</a:t>
            </a:fld>
            <a:endParaRPr lang="ko-KR" altLang="en-US"/>
          </a:p>
        </p:txBody>
      </p:sp>
      <p:sp>
        <p:nvSpPr>
          <p:cNvPr id="2" name="TextBox 8">
            <a:extLst>
              <a:ext uri="{FF2B5EF4-FFF2-40B4-BE49-F238E27FC236}">
                <a16:creationId xmlns:a16="http://schemas.microsoft.com/office/drawing/2014/main" id="{FBEBD006-F880-BBC9-6C5E-D9F771DDF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799" y="617720"/>
            <a:ext cx="432763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2023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창업혁신공간 동부권역 기술오디션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E5FF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사업계획서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3303AB-9B53-2176-FB1D-43C90B9280A4}"/>
              </a:ext>
            </a:extLst>
          </p:cNvPr>
          <p:cNvSpPr txBox="1"/>
          <p:nvPr/>
        </p:nvSpPr>
        <p:spPr>
          <a:xfrm>
            <a:off x="200025" y="1342454"/>
            <a:ext cx="1873174" cy="263981"/>
          </a:xfrm>
          <a:prstGeom prst="roundRect">
            <a:avLst>
              <a:gd name="adj" fmla="val 50000"/>
            </a:avLst>
          </a:prstGeom>
          <a:gradFill>
            <a:gsLst>
              <a:gs pos="52300">
                <a:srgbClr val="00458A"/>
              </a:gs>
              <a:gs pos="0">
                <a:srgbClr val="0070C0"/>
              </a:gs>
              <a:gs pos="100000">
                <a:srgbClr val="001D58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ctr">
              <a:defRPr sz="800" spc="-80">
                <a:solidFill>
                  <a:schemeClr val="lt1"/>
                </a:solidFill>
                <a:latin typeface="Noto Sans KR Medium" panose="020B0600000000000000" pitchFamily="34" charset="-127"/>
                <a:ea typeface="Noto Sans KR Medium" panose="020B0600000000000000" pitchFamily="34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-30" normalizeH="0" baseline="0" noProof="0" dirty="0">
              <a:ln w="25400">
                <a:solidFill>
                  <a:prstClr val="white">
                    <a:alpha val="5000"/>
                  </a:prstClr>
                </a:solidFill>
              </a:ln>
              <a:solidFill>
                <a:prstClr val="white"/>
              </a:solidFill>
              <a:effectLst/>
              <a:uLnTx/>
              <a:uFillTx/>
              <a:latin typeface="나눔스퀘어_ac ExtraBold" panose="020B0600000101010101" pitchFamily="50" charset="-127"/>
              <a:ea typeface="나눔스퀘어_ac ExtraBold" panose="020B0600000101010101" pitchFamily="50" charset="-127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C3BBE5-C1BC-F58A-462D-E69EAFF8ED30}"/>
              </a:ext>
            </a:extLst>
          </p:cNvPr>
          <p:cNvSpPr txBox="1"/>
          <p:nvPr/>
        </p:nvSpPr>
        <p:spPr>
          <a:xfrm>
            <a:off x="200025" y="1339792"/>
            <a:ext cx="1873174" cy="26930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50" b="0" i="0" u="none" strike="noStrike" kern="1200" cap="none" normalizeH="0" baseline="0" noProof="0" dirty="0">
                <a:ln w="25400">
                  <a:solidFill>
                    <a:prstClr val="white">
                      <a:alpha val="5000"/>
                    </a:prst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_ac ExtraBold" panose="020B0600000101010101" pitchFamily="50" charset="-127"/>
                <a:ea typeface="나눔스퀘어_ac ExtraBold" panose="020B0600000101010101" pitchFamily="50" charset="-127"/>
                <a:cs typeface="+mn-cs"/>
              </a:rPr>
              <a:t>특허</a:t>
            </a:r>
            <a:r>
              <a:rPr kumimoji="0" lang="en-US" altLang="ko-KR" sz="1150" b="0" i="0" u="none" strike="noStrike" kern="1200" cap="none" normalizeH="0" baseline="0" noProof="0" dirty="0">
                <a:ln w="25400">
                  <a:solidFill>
                    <a:prstClr val="white">
                      <a:alpha val="5000"/>
                    </a:prst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_ac ExtraBold" panose="020B0600000101010101" pitchFamily="50" charset="-127"/>
                <a:ea typeface="나눔스퀘어_ac ExtraBold" panose="020B0600000101010101" pitchFamily="50" charset="-127"/>
                <a:cs typeface="+mn-cs"/>
              </a:rPr>
              <a:t>, </a:t>
            </a:r>
            <a:r>
              <a:rPr kumimoji="0" lang="ko-KR" altLang="en-US" sz="1150" b="0" i="0" u="none" strike="noStrike" kern="1200" cap="none" normalizeH="0" baseline="0" noProof="0" dirty="0">
                <a:ln w="25400">
                  <a:solidFill>
                    <a:prstClr val="white">
                      <a:alpha val="5000"/>
                    </a:prst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_ac ExtraBold" panose="020B0600000101010101" pitchFamily="50" charset="-127"/>
                <a:ea typeface="나눔스퀘어_ac ExtraBold" panose="020B0600000101010101" pitchFamily="50" charset="-127"/>
                <a:cs typeface="+mn-cs"/>
              </a:rPr>
              <a:t>인증 및 수상실적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2A0936C-CEF0-83BB-5500-1CFD06D94E51}"/>
              </a:ext>
            </a:extLst>
          </p:cNvPr>
          <p:cNvSpPr/>
          <p:nvPr/>
        </p:nvSpPr>
        <p:spPr>
          <a:xfrm>
            <a:off x="2802905" y="3100128"/>
            <a:ext cx="6586192" cy="657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마지막으로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특허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인증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수상내역 등의 실적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들을 자유롭게 기재하는 장표입니다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특별히 없다면 삭제하셔도 무방합니다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55952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>
            <a:extLst>
              <a:ext uri="{FF2B5EF4-FFF2-40B4-BE49-F238E27FC236}">
                <a16:creationId xmlns:a16="http://schemas.microsoft.com/office/drawing/2014/main" id="{04F424ED-1D79-93F3-EF2E-E2507811BD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799" y="617720"/>
            <a:ext cx="432763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2023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창업혁신공간 동부권역 기술오디션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F9E000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사업신청서</a:t>
            </a:r>
          </a:p>
        </p:txBody>
      </p:sp>
      <p:sp>
        <p:nvSpPr>
          <p:cNvPr id="27" name="슬라이드 번호 개체 틀 26">
            <a:extLst>
              <a:ext uri="{FF2B5EF4-FFF2-40B4-BE49-F238E27FC236}">
                <a16:creationId xmlns:a16="http://schemas.microsoft.com/office/drawing/2014/main" id="{13EC8A4C-E517-4ACD-78D1-E3A6BA57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pPr/>
              <a:t>2</a:t>
            </a:fld>
            <a:endParaRPr lang="ko-KR" altLang="en-US"/>
          </a:p>
        </p:txBody>
      </p:sp>
      <p:graphicFrame>
        <p:nvGraphicFramePr>
          <p:cNvPr id="47" name="표 46">
            <a:extLst>
              <a:ext uri="{FF2B5EF4-FFF2-40B4-BE49-F238E27FC236}">
                <a16:creationId xmlns:a16="http://schemas.microsoft.com/office/drawing/2014/main" id="{E916B9F6-67DF-3B04-0406-4D2D97DBD6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470122"/>
              </p:ext>
            </p:extLst>
          </p:nvPr>
        </p:nvGraphicFramePr>
        <p:xfrm>
          <a:off x="284144" y="1215665"/>
          <a:ext cx="11339420" cy="468649"/>
        </p:xfrm>
        <a:graphic>
          <a:graphicData uri="http://schemas.openxmlformats.org/drawingml/2006/table">
            <a:tbl>
              <a:tblPr/>
              <a:tblGrid>
                <a:gridCol w="1440000">
                  <a:extLst>
                    <a:ext uri="{9D8B030D-6E8A-4147-A177-3AD203B41FA5}">
                      <a16:colId xmlns:a16="http://schemas.microsoft.com/office/drawing/2014/main" val="2295192199"/>
                    </a:ext>
                  </a:extLst>
                </a:gridCol>
                <a:gridCol w="9899420">
                  <a:extLst>
                    <a:ext uri="{9D8B030D-6E8A-4147-A177-3AD203B41FA5}">
                      <a16:colId xmlns:a16="http://schemas.microsoft.com/office/drawing/2014/main" val="3946598923"/>
                    </a:ext>
                  </a:extLst>
                </a:gridCol>
              </a:tblGrid>
              <a:tr h="46864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신청구분</a:t>
                      </a:r>
                      <a:endParaRPr lang="ko-KR" altLang="en-US" sz="1000" kern="0" spc="0" baseline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180000" marR="18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□ 하남시       □ 광주시       □ </a:t>
                      </a:r>
                      <a:r>
                        <a:rPr lang="ko-KR" altLang="en-US" sz="1100" kern="0" spc="0" dirty="0" err="1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여주시</a:t>
                      </a:r>
                      <a:r>
                        <a:rPr lang="ko-KR" altLang="en-US" sz="11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       □ 이천시       □ 양평군 </a:t>
                      </a: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180000" marR="18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9896512"/>
                  </a:ext>
                </a:extLst>
              </a:tr>
            </a:tbl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E4B7180D-8FDB-539E-17B2-7AA28C8ED01A}"/>
              </a:ext>
            </a:extLst>
          </p:cNvPr>
          <p:cNvSpPr txBox="1"/>
          <p:nvPr/>
        </p:nvSpPr>
        <p:spPr>
          <a:xfrm>
            <a:off x="162613" y="5900577"/>
            <a:ext cx="6671820" cy="319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marR="127000" indent="0" algn="just" fontAlgn="base" latinLnBrk="1">
              <a:lnSpc>
                <a:spcPct val="148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100" b="1" kern="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2023 </a:t>
            </a:r>
            <a:r>
              <a:rPr lang="ko-KR" altLang="en-US" sz="1100" b="1" kern="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창업혁신공간 동부권역 기술오디션에 지원하고자 본 신청서를 제출합니다</a:t>
            </a:r>
            <a:r>
              <a:rPr lang="en-US" altLang="ko-KR" sz="1100" b="1" kern="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  <a:endParaRPr lang="ko-KR" altLang="en-US" sz="1100" b="1" kern="0" dirty="0">
              <a:ln w="12700">
                <a:solidFill>
                  <a:schemeClr val="tx1">
                    <a:lumMod val="50000"/>
                    <a:lumOff val="50000"/>
                    <a:alpha val="3000"/>
                  </a:schemeClr>
                </a:solidFill>
              </a:ln>
              <a:solidFill>
                <a:srgbClr val="000000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152FE96-1E7F-EFB7-ED83-586C25B89A1A}"/>
              </a:ext>
            </a:extLst>
          </p:cNvPr>
          <p:cNvSpPr txBox="1"/>
          <p:nvPr/>
        </p:nvSpPr>
        <p:spPr>
          <a:xfrm>
            <a:off x="4375928" y="6244432"/>
            <a:ext cx="3440145" cy="35394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127000" marR="127000" indent="0" algn="ctr" fontAlgn="base" latinLnBrk="1">
              <a:spcBef>
                <a:spcPts val="0"/>
              </a:spcBef>
              <a:spcAft>
                <a:spcPts val="0"/>
              </a:spcAft>
            </a:pPr>
            <a:r>
              <a:rPr lang="ko-KR" altLang="en-US" sz="1700" b="1" kern="0" spc="30" dirty="0" err="1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경기도경제과학진흥원</a:t>
            </a:r>
            <a:r>
              <a:rPr lang="ko-KR" altLang="en-US" sz="1700" b="1" kern="0" spc="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 귀중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05C2BAE-DE1F-8706-0FB1-6BE59E37DF73}"/>
              </a:ext>
            </a:extLst>
          </p:cNvPr>
          <p:cNvSpPr txBox="1"/>
          <p:nvPr/>
        </p:nvSpPr>
        <p:spPr>
          <a:xfrm>
            <a:off x="9225826" y="5900577"/>
            <a:ext cx="2231795" cy="31931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127000" marR="127000" indent="0" algn="r" fontAlgn="base" latinLnBrk="1">
              <a:lnSpc>
                <a:spcPct val="148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100" b="1" kern="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대표자                    </a:t>
            </a:r>
            <a:r>
              <a:rPr lang="en-US" altLang="ko-KR" sz="1100" b="1" kern="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(</a:t>
            </a:r>
            <a:r>
              <a:rPr lang="ko-KR" altLang="en-US" sz="1100" b="1" kern="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인</a:t>
            </a:r>
            <a:r>
              <a:rPr lang="en-US" altLang="ko-KR" sz="1100" b="1" kern="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)</a:t>
            </a:r>
            <a:endParaRPr lang="ko-KR" altLang="en-US" sz="1100" b="1" kern="0" dirty="0">
              <a:ln w="12700">
                <a:solidFill>
                  <a:schemeClr val="tx1">
                    <a:lumMod val="50000"/>
                    <a:lumOff val="50000"/>
                    <a:alpha val="3000"/>
                  </a:schemeClr>
                </a:solidFill>
              </a:ln>
              <a:solidFill>
                <a:srgbClr val="000000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C1386E8-1652-C821-9BB9-9272FD371308}"/>
              </a:ext>
            </a:extLst>
          </p:cNvPr>
          <p:cNvSpPr txBox="1"/>
          <p:nvPr/>
        </p:nvSpPr>
        <p:spPr>
          <a:xfrm>
            <a:off x="284144" y="4589980"/>
            <a:ext cx="3131590" cy="981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7000" algn="just" fontAlgn="base" latinLnBrk="1">
              <a:lnSpc>
                <a:spcPct val="148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1. 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사업계획서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(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지정양식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), 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확약서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(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지정양식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) 1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부</a:t>
            </a:r>
          </a:p>
          <a:p>
            <a:pPr marR="127000" algn="just" fontAlgn="base" latinLnBrk="1">
              <a:lnSpc>
                <a:spcPct val="148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2. 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사업자등록증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(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창업기업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) / 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법인등기부등본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(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법인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) 1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부</a:t>
            </a:r>
          </a:p>
          <a:p>
            <a:pPr marR="127000" algn="just" fontAlgn="base" latinLnBrk="1">
              <a:lnSpc>
                <a:spcPct val="148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3. 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대표자 신분증 사본 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1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부</a:t>
            </a:r>
          </a:p>
          <a:p>
            <a:pPr marR="127000" algn="just" fontAlgn="base" latinLnBrk="1">
              <a:lnSpc>
                <a:spcPct val="148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4. 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최근 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3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개년 재무제표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(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국세청 </a:t>
            </a:r>
            <a:r>
              <a:rPr lang="ko-KR" altLang="en-US" sz="1000" b="1" kern="0" spc="-30" dirty="0" err="1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발행본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) 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각 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1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부</a:t>
            </a: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03998DCF-FD86-CCF6-B9F5-55DDA92D77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506957"/>
              </p:ext>
            </p:extLst>
          </p:nvPr>
        </p:nvGraphicFramePr>
        <p:xfrm>
          <a:off x="3740145" y="1685354"/>
          <a:ext cx="7864251" cy="2691509"/>
        </p:xfrm>
        <a:graphic>
          <a:graphicData uri="http://schemas.openxmlformats.org/drawingml/2006/table">
            <a:tbl>
              <a:tblPr/>
              <a:tblGrid>
                <a:gridCol w="1314644">
                  <a:extLst>
                    <a:ext uri="{9D8B030D-6E8A-4147-A177-3AD203B41FA5}">
                      <a16:colId xmlns:a16="http://schemas.microsoft.com/office/drawing/2014/main" val="3935467517"/>
                    </a:ext>
                  </a:extLst>
                </a:gridCol>
                <a:gridCol w="920251">
                  <a:extLst>
                    <a:ext uri="{9D8B030D-6E8A-4147-A177-3AD203B41FA5}">
                      <a16:colId xmlns:a16="http://schemas.microsoft.com/office/drawing/2014/main" val="4268063408"/>
                    </a:ext>
                  </a:extLst>
                </a:gridCol>
                <a:gridCol w="920251">
                  <a:extLst>
                    <a:ext uri="{9D8B030D-6E8A-4147-A177-3AD203B41FA5}">
                      <a16:colId xmlns:a16="http://schemas.microsoft.com/office/drawing/2014/main" val="684243136"/>
                    </a:ext>
                  </a:extLst>
                </a:gridCol>
                <a:gridCol w="1314644">
                  <a:extLst>
                    <a:ext uri="{9D8B030D-6E8A-4147-A177-3AD203B41FA5}">
                      <a16:colId xmlns:a16="http://schemas.microsoft.com/office/drawing/2014/main" val="446475785"/>
                    </a:ext>
                  </a:extLst>
                </a:gridCol>
                <a:gridCol w="1102404">
                  <a:extLst>
                    <a:ext uri="{9D8B030D-6E8A-4147-A177-3AD203B41FA5}">
                      <a16:colId xmlns:a16="http://schemas.microsoft.com/office/drawing/2014/main" val="471384597"/>
                    </a:ext>
                  </a:extLst>
                </a:gridCol>
                <a:gridCol w="399140">
                  <a:extLst>
                    <a:ext uri="{9D8B030D-6E8A-4147-A177-3AD203B41FA5}">
                      <a16:colId xmlns:a16="http://schemas.microsoft.com/office/drawing/2014/main" val="239455587"/>
                    </a:ext>
                  </a:extLst>
                </a:gridCol>
                <a:gridCol w="586843">
                  <a:extLst>
                    <a:ext uri="{9D8B030D-6E8A-4147-A177-3AD203B41FA5}">
                      <a16:colId xmlns:a16="http://schemas.microsoft.com/office/drawing/2014/main" val="244500632"/>
                    </a:ext>
                  </a:extLst>
                </a:gridCol>
                <a:gridCol w="1306074">
                  <a:extLst>
                    <a:ext uri="{9D8B030D-6E8A-4147-A177-3AD203B41FA5}">
                      <a16:colId xmlns:a16="http://schemas.microsoft.com/office/drawing/2014/main" val="2336089493"/>
                    </a:ext>
                  </a:extLst>
                </a:gridCol>
              </a:tblGrid>
              <a:tr h="52535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설립일</a:t>
                      </a: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2700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제품</a:t>
                      </a:r>
                      <a:r>
                        <a:rPr lang="en-US" altLang="ko-KR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/</a:t>
                      </a: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서비스명</a:t>
                      </a: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180000" marR="18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180000" marR="18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2744183"/>
                  </a:ext>
                </a:extLst>
              </a:tr>
              <a:tr h="4861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사업자등록번호</a:t>
                      </a: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법인등록번호</a:t>
                      </a: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15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종업원수</a:t>
                      </a: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정규직 </a:t>
                      </a:r>
                      <a:r>
                        <a:rPr lang="en-US" altLang="ko-KR" sz="11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(    )</a:t>
                      </a:r>
                      <a:r>
                        <a:rPr lang="ko-KR" altLang="en-US" sz="11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명 </a:t>
                      </a: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계약직 </a:t>
                      </a:r>
                      <a:r>
                        <a:rPr lang="en-US" altLang="ko-KR" sz="11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(    )</a:t>
                      </a:r>
                      <a:r>
                        <a:rPr lang="ko-KR" altLang="en-US" sz="11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명</a:t>
                      </a: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1195752"/>
                  </a:ext>
                </a:extLst>
              </a:tr>
              <a:tr h="58265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벤처기업인증확인</a:t>
                      </a: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indent="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□ 유</a:t>
                      </a: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□ 무</a:t>
                      </a: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벤처기업확인대상</a:t>
                      </a: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5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□ </a:t>
                      </a:r>
                      <a:r>
                        <a:rPr lang="ko-KR" altLang="en-US" sz="1100" kern="0" spc="-50" dirty="0" err="1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벤처캐피탈투자기업</a:t>
                      </a: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□ 신기술개발기업</a:t>
                      </a: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□ 벤처평가우수기업</a:t>
                      </a: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□ </a:t>
                      </a:r>
                      <a:r>
                        <a:rPr lang="ko-KR" altLang="en-US" sz="1100" kern="0" spc="-5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연구개발투자기업</a:t>
                      </a:r>
                      <a:endParaRPr lang="ko-KR" altLang="en-US" sz="11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90000" marR="90000" marT="17662" marB="1766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7405555"/>
                  </a:ext>
                </a:extLst>
              </a:tr>
              <a:tr h="52560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업 종</a:t>
                      </a:r>
                    </a:p>
                    <a:p>
                      <a:pPr marL="0" marR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분류번호</a:t>
                      </a:r>
                      <a:r>
                        <a:rPr lang="en-US" altLang="ko-KR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)</a:t>
                      </a:r>
                      <a:endParaRPr lang="ko-KR" altLang="en-US" sz="1100" b="1" kern="0" spc="0" baseline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  <a:cs typeface="+mn-cs"/>
                      </a:endParaRP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3500" marR="0" indent="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63500" marR="0" indent="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소재지</a:t>
                      </a:r>
                      <a:r>
                        <a:rPr lang="en-US" altLang="ko-KR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/</a:t>
                      </a: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홈페이지</a:t>
                      </a: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(</a:t>
                      </a:r>
                      <a:r>
                        <a:rPr lang="ko-KR" altLang="en-US" sz="11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본사</a:t>
                      </a:r>
                      <a:r>
                        <a:rPr lang="en-US" altLang="ko-KR" sz="11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) : </a:t>
                      </a:r>
                      <a:endParaRPr lang="ko-KR" altLang="en-US" sz="11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(URL) : </a:t>
                      </a:r>
                      <a:endParaRPr lang="en-US" altLang="ko-KR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296244"/>
                  </a:ext>
                </a:extLst>
              </a:tr>
              <a:tr h="525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자 본 금</a:t>
                      </a: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indent="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백만원</a:t>
                      </a: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0" spc="-15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전 년 도매 출 액</a:t>
                      </a: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90000" marR="9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백만원</a:t>
                      </a:r>
                    </a:p>
                  </a:txBody>
                  <a:tcPr marL="90000" marR="90000" marT="17662" marB="1766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4501013"/>
                  </a:ext>
                </a:extLst>
              </a:tr>
            </a:tbl>
          </a:graphicData>
        </a:graphic>
      </p:graphicFrame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CA3AF99E-1D45-15DC-0BD8-8A58C335D0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074751"/>
              </p:ext>
            </p:extLst>
          </p:nvPr>
        </p:nvGraphicFramePr>
        <p:xfrm>
          <a:off x="284145" y="1685353"/>
          <a:ext cx="3456000" cy="2691044"/>
        </p:xfrm>
        <a:graphic>
          <a:graphicData uri="http://schemas.openxmlformats.org/drawingml/2006/table">
            <a:tbl>
              <a:tblPr/>
              <a:tblGrid>
                <a:gridCol w="1440000">
                  <a:extLst>
                    <a:ext uri="{9D8B030D-6E8A-4147-A177-3AD203B41FA5}">
                      <a16:colId xmlns:a16="http://schemas.microsoft.com/office/drawing/2014/main" val="1759233903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val="2833536563"/>
                    </a:ext>
                  </a:extLst>
                </a:gridCol>
              </a:tblGrid>
              <a:tr h="5097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사업분야</a:t>
                      </a:r>
                    </a:p>
                  </a:txBody>
                  <a:tcPr marL="180000" marR="18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180000" marR="18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2814775"/>
                  </a:ext>
                </a:extLst>
              </a:tr>
              <a:tr h="57300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업체명</a:t>
                      </a:r>
                    </a:p>
                  </a:txBody>
                  <a:tcPr marL="180000" marR="18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180000" marR="18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4460578"/>
                  </a:ext>
                </a:extLst>
              </a:tr>
              <a:tr h="57300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연락처</a:t>
                      </a:r>
                    </a:p>
                  </a:txBody>
                  <a:tcPr marL="180000" marR="18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0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전화</a:t>
                      </a:r>
                      <a:r>
                        <a:rPr lang="en-US" altLang="ko-KR" sz="10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) : </a:t>
                      </a: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0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휴대폰</a:t>
                      </a:r>
                      <a:r>
                        <a:rPr lang="en-US" altLang="ko-KR" sz="10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  <a:cs typeface="+mn-cs"/>
                        </a:rPr>
                        <a:t>) : </a:t>
                      </a: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  <a:cs typeface="+mn-cs"/>
                      </a:endParaRPr>
                    </a:p>
                  </a:txBody>
                  <a:tcPr marL="180000" marR="18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311273"/>
                  </a:ext>
                </a:extLst>
              </a:tr>
              <a:tr h="51765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대표자</a:t>
                      </a:r>
                    </a:p>
                  </a:txBody>
                  <a:tcPr marL="180000" marR="18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180000" marR="18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594527"/>
                  </a:ext>
                </a:extLst>
              </a:tr>
              <a:tr h="5176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팩스</a:t>
                      </a:r>
                      <a:r>
                        <a:rPr lang="en-US" altLang="ko-KR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/</a:t>
                      </a:r>
                      <a:r>
                        <a:rPr lang="ko-KR" altLang="en-US" sz="1100" b="1" kern="0" spc="0" baseline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  <a:cs typeface="+mn-cs"/>
                        </a:rPr>
                        <a:t>이메일</a:t>
                      </a:r>
                    </a:p>
                  </a:txBody>
                  <a:tcPr marL="180000" marR="18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(</a:t>
                      </a:r>
                      <a:r>
                        <a:rPr lang="ko-KR" altLang="en-US" sz="10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팩스</a:t>
                      </a:r>
                      <a:r>
                        <a:rPr lang="en-US" altLang="ko-KR" sz="10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) : </a:t>
                      </a:r>
                      <a:endParaRPr lang="ko-KR" altLang="en-US" sz="10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(</a:t>
                      </a:r>
                      <a:r>
                        <a:rPr lang="ko-KR" altLang="en-US" sz="10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이메일</a:t>
                      </a:r>
                      <a:r>
                        <a:rPr lang="en-US" altLang="ko-KR" sz="1000" kern="0" spc="0" dirty="0">
                          <a:ln w="12700">
                            <a:solidFill>
                              <a:schemeClr val="tx1">
                                <a:lumMod val="50000"/>
                                <a:lumOff val="50000"/>
                                <a:alpha val="300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나눔스퀘어_ac" panose="020B0600000101010101" pitchFamily="50" charset="-127"/>
                          <a:ea typeface="나눔스퀘어_ac" panose="020B0600000101010101" pitchFamily="50" charset="-127"/>
                        </a:rPr>
                        <a:t>) : </a:t>
                      </a:r>
                      <a:endParaRPr lang="ko-KR" altLang="en-US" sz="800" kern="0" spc="0" dirty="0">
                        <a:ln w="12700">
                          <a:solidFill>
                            <a:schemeClr val="tx1">
                              <a:lumMod val="50000"/>
                              <a:lumOff val="50000"/>
                              <a:alpha val="300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나눔스퀘어_ac" panose="020B0600000101010101" pitchFamily="50" charset="-127"/>
                        <a:ea typeface="나눔스퀘어_ac" panose="020B0600000101010101" pitchFamily="50" charset="-127"/>
                      </a:endParaRPr>
                    </a:p>
                  </a:txBody>
                  <a:tcPr marL="180000" marR="180000" marT="17662" marB="17662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058971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E2B7B49-5453-082D-9D48-CB6ACBB7CE45}"/>
              </a:ext>
            </a:extLst>
          </p:cNvPr>
          <p:cNvSpPr txBox="1"/>
          <p:nvPr/>
        </p:nvSpPr>
        <p:spPr>
          <a:xfrm>
            <a:off x="3028169" y="4589980"/>
            <a:ext cx="4074736" cy="981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7000" algn="just" fontAlgn="base" latinLnBrk="1">
              <a:lnSpc>
                <a:spcPct val="148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5. 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개인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(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신용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)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정보수집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․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이용 제공 동의서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(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지정양식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) 1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부</a:t>
            </a:r>
          </a:p>
          <a:p>
            <a:pPr marR="127000" algn="just" fontAlgn="base" latinLnBrk="1">
              <a:lnSpc>
                <a:spcPct val="148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6. </a:t>
            </a:r>
            <a:r>
              <a:rPr lang="ko-KR" altLang="en-US" sz="1000" b="1" kern="0" spc="-30" dirty="0" err="1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법위반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 사실 조회 확인 동의서 및 </a:t>
            </a:r>
            <a:r>
              <a:rPr lang="ko-KR" altLang="en-US" sz="1000" b="1" kern="0" spc="-30" dirty="0" err="1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법위반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 사실 여부 확약서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(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지정양식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) 1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부</a:t>
            </a:r>
          </a:p>
          <a:p>
            <a:pPr marR="127000" algn="just" fontAlgn="base" latinLnBrk="1">
              <a:lnSpc>
                <a:spcPct val="148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7. </a:t>
            </a:r>
            <a:r>
              <a:rPr lang="ko-KR" altLang="en-US" sz="1000" b="1" kern="0" spc="-30" dirty="0" err="1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국세ㆍ지방세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 완납증명서 각 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1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부</a:t>
            </a:r>
          </a:p>
          <a:p>
            <a:pPr marR="127000" algn="just" fontAlgn="base" latinLnBrk="1">
              <a:lnSpc>
                <a:spcPct val="148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8. 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각종 증명서류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(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특허증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, 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지원사업 선정 등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) 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각 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1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  <a:cs typeface="조선일보명조" panose="02030304000000000000" pitchFamily="18" charset="-127"/>
              </a:rPr>
              <a:t>부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507989-E54E-D151-A6DA-6B30FB3BB7AD}"/>
              </a:ext>
            </a:extLst>
          </p:cNvPr>
          <p:cNvSpPr txBox="1"/>
          <p:nvPr/>
        </p:nvSpPr>
        <p:spPr>
          <a:xfrm>
            <a:off x="284144" y="4378650"/>
            <a:ext cx="3131590" cy="2986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7000" algn="just" fontAlgn="base" latinLnBrk="1">
              <a:lnSpc>
                <a:spcPct val="148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조선일보명조" panose="02030304000000000000" pitchFamily="18" charset="-127"/>
              </a:rPr>
              <a:t>[</a:t>
            </a:r>
            <a:r>
              <a:rPr lang="ko-KR" altLang="en-US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조선일보명조" panose="02030304000000000000" pitchFamily="18" charset="-127"/>
              </a:rPr>
              <a:t>첨   부</a:t>
            </a:r>
            <a:r>
              <a:rPr lang="en-US" altLang="ko-KR" sz="1000" b="1" kern="0" spc="-3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조선일보명조" panose="02030304000000000000" pitchFamily="18" charset="-127"/>
              </a:rPr>
              <a:t>]</a:t>
            </a:r>
            <a:endParaRPr lang="ko-KR" altLang="en-US" sz="1000" b="1" kern="0" spc="-30" dirty="0">
              <a:ln w="12700">
                <a:solidFill>
                  <a:schemeClr val="tx1">
                    <a:lumMod val="50000"/>
                    <a:lumOff val="50000"/>
                    <a:alpha val="3000"/>
                  </a:schemeClr>
                </a:solidFill>
              </a:ln>
              <a:solidFill>
                <a:srgbClr val="000000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조선일보명조" panose="02030304000000000000" pitchFamily="18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F2235A-B9E1-6A27-5128-ADB5B075550C}"/>
              </a:ext>
            </a:extLst>
          </p:cNvPr>
          <p:cNvSpPr txBox="1"/>
          <p:nvPr/>
        </p:nvSpPr>
        <p:spPr>
          <a:xfrm>
            <a:off x="9225826" y="5581259"/>
            <a:ext cx="2231795" cy="31931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127000" marR="127000" indent="0" algn="r" fontAlgn="base" latinLnBrk="1">
              <a:lnSpc>
                <a:spcPct val="148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100" b="1" kern="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2023</a:t>
            </a:r>
            <a:r>
              <a:rPr lang="ko-KR" altLang="en-US" sz="1100" b="1" kern="0" dirty="0">
                <a:ln w="127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000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년         월          일</a:t>
            </a:r>
          </a:p>
        </p:txBody>
      </p:sp>
    </p:spTree>
    <p:extLst>
      <p:ext uri="{BB962C8B-B14F-4D97-AF65-F5344CB8AC3E}">
        <p14:creationId xmlns:p14="http://schemas.microsoft.com/office/powerpoint/2010/main" val="4183373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슬라이드 번호 개체 틀 26">
            <a:extLst>
              <a:ext uri="{FF2B5EF4-FFF2-40B4-BE49-F238E27FC236}">
                <a16:creationId xmlns:a16="http://schemas.microsoft.com/office/drawing/2014/main" id="{13EC8A4C-E517-4ACD-78D1-E3A6BA57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2" name="TextBox 8">
            <a:extLst>
              <a:ext uri="{FF2B5EF4-FFF2-40B4-BE49-F238E27FC236}">
                <a16:creationId xmlns:a16="http://schemas.microsoft.com/office/drawing/2014/main" id="{FBEBD006-F880-BBC9-6C5E-D9F771DDF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799" y="617720"/>
            <a:ext cx="432763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2023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창업혁신공간 동부권역 기술오디션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E5FF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사업계획서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353A61-9C13-8078-62D8-24A7C65A21C8}"/>
              </a:ext>
            </a:extLst>
          </p:cNvPr>
          <p:cNvSpPr txBox="1"/>
          <p:nvPr/>
        </p:nvSpPr>
        <p:spPr>
          <a:xfrm>
            <a:off x="200025" y="1342454"/>
            <a:ext cx="1873174" cy="263981"/>
          </a:xfrm>
          <a:prstGeom prst="roundRect">
            <a:avLst>
              <a:gd name="adj" fmla="val 50000"/>
            </a:avLst>
          </a:prstGeom>
          <a:gradFill>
            <a:gsLst>
              <a:gs pos="52300">
                <a:srgbClr val="00458A"/>
              </a:gs>
              <a:gs pos="0">
                <a:srgbClr val="0070C0"/>
              </a:gs>
              <a:gs pos="100000">
                <a:srgbClr val="001D58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ctr">
              <a:defRPr sz="800" spc="-80">
                <a:solidFill>
                  <a:schemeClr val="lt1"/>
                </a:solidFill>
                <a:latin typeface="Noto Sans KR Medium" panose="020B0600000000000000" pitchFamily="34" charset="-127"/>
                <a:ea typeface="Noto Sans KR Medium" panose="020B0600000000000000" pitchFamily="34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-30" normalizeH="0" baseline="0" noProof="0" dirty="0">
              <a:ln w="25400">
                <a:solidFill>
                  <a:prstClr val="white">
                    <a:alpha val="5000"/>
                  </a:prstClr>
                </a:solidFill>
              </a:ln>
              <a:solidFill>
                <a:prstClr val="white"/>
              </a:solidFill>
              <a:effectLst/>
              <a:uLnTx/>
              <a:uFillTx/>
              <a:latin typeface="나눔스퀘어_ac ExtraBold" panose="020B0600000101010101" pitchFamily="50" charset="-127"/>
              <a:ea typeface="나눔스퀘어_ac ExtraBold" panose="020B0600000101010101" pitchFamily="50" charset="-127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F22322-73D2-30D3-51FC-EF39A3BBE887}"/>
              </a:ext>
            </a:extLst>
          </p:cNvPr>
          <p:cNvSpPr txBox="1"/>
          <p:nvPr/>
        </p:nvSpPr>
        <p:spPr>
          <a:xfrm>
            <a:off x="415849" y="1339792"/>
            <a:ext cx="1441526" cy="26930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50" b="0" i="0" u="none" strike="noStrike" kern="1200" cap="none" normalizeH="0" baseline="0" noProof="0" dirty="0">
                <a:ln w="25400">
                  <a:solidFill>
                    <a:prstClr val="white">
                      <a:alpha val="5000"/>
                    </a:prst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_ac ExtraBold" panose="020B0600000101010101" pitchFamily="50" charset="-127"/>
                <a:ea typeface="나눔스퀘어_ac ExtraBold" panose="020B0600000101010101" pitchFamily="50" charset="-127"/>
                <a:cs typeface="+mn-cs"/>
              </a:rPr>
              <a:t>제품 및 서비스 소개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1DA033A1-B0FD-42E8-F41E-117964901890}"/>
              </a:ext>
            </a:extLst>
          </p:cNvPr>
          <p:cNvSpPr/>
          <p:nvPr/>
        </p:nvSpPr>
        <p:spPr>
          <a:xfrm>
            <a:off x="2071257" y="3100128"/>
            <a:ext cx="8049488" cy="981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제품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및 서비스를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개괄적으로 소개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하는 장표입니다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본 장표에 뒤이어 서술되는 모든 장표에 대한 맥락과 내용을 이해하는데 있어 중요한 첫 장표이므로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,</a:t>
            </a:r>
          </a:p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배경지식 없는 사람이 보아도 쉽게 이해할 수 있어야 합니다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0593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슬라이드 번호 개체 틀 26">
            <a:extLst>
              <a:ext uri="{FF2B5EF4-FFF2-40B4-BE49-F238E27FC236}">
                <a16:creationId xmlns:a16="http://schemas.microsoft.com/office/drawing/2014/main" id="{13EC8A4C-E517-4ACD-78D1-E3A6BA57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2" name="TextBox 8">
            <a:extLst>
              <a:ext uri="{FF2B5EF4-FFF2-40B4-BE49-F238E27FC236}">
                <a16:creationId xmlns:a16="http://schemas.microsoft.com/office/drawing/2014/main" id="{FBEBD006-F880-BBC9-6C5E-D9F771DDF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799" y="617720"/>
            <a:ext cx="432763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2023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창업혁신공간 동부권역 기술오디션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E5FF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사업계획서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70AAE1-B271-FAB2-8448-675AB323E7F4}"/>
              </a:ext>
            </a:extLst>
          </p:cNvPr>
          <p:cNvSpPr txBox="1"/>
          <p:nvPr/>
        </p:nvSpPr>
        <p:spPr>
          <a:xfrm>
            <a:off x="200025" y="1342454"/>
            <a:ext cx="1873174" cy="263981"/>
          </a:xfrm>
          <a:prstGeom prst="roundRect">
            <a:avLst>
              <a:gd name="adj" fmla="val 50000"/>
            </a:avLst>
          </a:prstGeom>
          <a:gradFill>
            <a:gsLst>
              <a:gs pos="52300">
                <a:srgbClr val="00458A"/>
              </a:gs>
              <a:gs pos="0">
                <a:srgbClr val="0070C0"/>
              </a:gs>
              <a:gs pos="100000">
                <a:srgbClr val="001D58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ctr">
              <a:defRPr sz="800" spc="-80">
                <a:solidFill>
                  <a:schemeClr val="lt1"/>
                </a:solidFill>
                <a:latin typeface="Noto Sans KR Medium" panose="020B0600000000000000" pitchFamily="34" charset="-127"/>
                <a:ea typeface="Noto Sans KR Medium" panose="020B0600000000000000" pitchFamily="34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-30" normalizeH="0" baseline="0" noProof="0" dirty="0">
              <a:ln w="25400">
                <a:solidFill>
                  <a:prstClr val="white">
                    <a:alpha val="5000"/>
                  </a:prstClr>
                </a:solidFill>
              </a:ln>
              <a:solidFill>
                <a:prstClr val="white"/>
              </a:solidFill>
              <a:effectLst/>
              <a:uLnTx/>
              <a:uFillTx/>
              <a:latin typeface="나눔스퀘어_ac ExtraBold" panose="020B0600000101010101" pitchFamily="50" charset="-127"/>
              <a:ea typeface="나눔스퀘어_ac ExtraBold" panose="020B0600000101010101" pitchFamily="50" charset="-127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41B713-4E32-E768-1D17-CD94D375F6FD}"/>
              </a:ext>
            </a:extLst>
          </p:cNvPr>
          <p:cNvSpPr txBox="1"/>
          <p:nvPr/>
        </p:nvSpPr>
        <p:spPr>
          <a:xfrm>
            <a:off x="415849" y="1339792"/>
            <a:ext cx="1441526" cy="26930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50" b="0" i="0" u="none" strike="noStrike" kern="1200" cap="none" normalizeH="0" baseline="0" noProof="0" dirty="0">
                <a:ln w="25400">
                  <a:solidFill>
                    <a:prstClr val="white">
                      <a:alpha val="5000"/>
                    </a:prst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_ac ExtraBold" panose="020B0600000101010101" pitchFamily="50" charset="-127"/>
                <a:ea typeface="나눔스퀘어_ac ExtraBold" panose="020B0600000101010101" pitchFamily="50" charset="-127"/>
                <a:cs typeface="+mn-cs"/>
              </a:rPr>
              <a:t>개발배경 및 필요성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6A820AFD-7B9B-9AE0-47E1-4E75D76F7CF4}"/>
              </a:ext>
            </a:extLst>
          </p:cNvPr>
          <p:cNvSpPr/>
          <p:nvPr/>
        </p:nvSpPr>
        <p:spPr>
          <a:xfrm>
            <a:off x="1781177" y="3100128"/>
            <a:ext cx="8629648" cy="981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앞서 소개한 제품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및 서비스를 개발하게 된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배경과 그 필요성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을 어필하는 장표입니다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보통 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IR Pitching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에서는 문제정의라는 장표로 많이 등장합니다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글로벌 환경 혹은 사회문제와 같은 외적동기가 있을 수 있고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,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창업자 내부로부터 기인한 내적동기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등 다양한 관점이 있을 수 있습니다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01025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슬라이드 번호 개체 틀 26">
            <a:extLst>
              <a:ext uri="{FF2B5EF4-FFF2-40B4-BE49-F238E27FC236}">
                <a16:creationId xmlns:a16="http://schemas.microsoft.com/office/drawing/2014/main" id="{13EC8A4C-E517-4ACD-78D1-E3A6BA57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2" name="TextBox 8">
            <a:extLst>
              <a:ext uri="{FF2B5EF4-FFF2-40B4-BE49-F238E27FC236}">
                <a16:creationId xmlns:a16="http://schemas.microsoft.com/office/drawing/2014/main" id="{FBEBD006-F880-BBC9-6C5E-D9F771DDF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799" y="617720"/>
            <a:ext cx="432763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2023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창업혁신공간 동부권역 기술오디션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E5FF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사업계획서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4BFC7C-2134-C818-F8FC-3FB2CAD83731}"/>
              </a:ext>
            </a:extLst>
          </p:cNvPr>
          <p:cNvSpPr txBox="1"/>
          <p:nvPr/>
        </p:nvSpPr>
        <p:spPr>
          <a:xfrm>
            <a:off x="200025" y="1342454"/>
            <a:ext cx="1873174" cy="263981"/>
          </a:xfrm>
          <a:prstGeom prst="roundRect">
            <a:avLst>
              <a:gd name="adj" fmla="val 50000"/>
            </a:avLst>
          </a:prstGeom>
          <a:gradFill>
            <a:gsLst>
              <a:gs pos="52300">
                <a:srgbClr val="00458A"/>
              </a:gs>
              <a:gs pos="0">
                <a:srgbClr val="0070C0"/>
              </a:gs>
              <a:gs pos="100000">
                <a:srgbClr val="001D58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ctr">
              <a:defRPr sz="800" spc="-80">
                <a:solidFill>
                  <a:schemeClr val="lt1"/>
                </a:solidFill>
                <a:latin typeface="Noto Sans KR Medium" panose="020B0600000000000000" pitchFamily="34" charset="-127"/>
                <a:ea typeface="Noto Sans KR Medium" panose="020B0600000000000000" pitchFamily="34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-30" normalizeH="0" baseline="0" noProof="0" dirty="0">
              <a:ln w="25400">
                <a:solidFill>
                  <a:prstClr val="white">
                    <a:alpha val="5000"/>
                  </a:prstClr>
                </a:solidFill>
              </a:ln>
              <a:solidFill>
                <a:prstClr val="white"/>
              </a:solidFill>
              <a:effectLst/>
              <a:uLnTx/>
              <a:uFillTx/>
              <a:latin typeface="나눔스퀘어_ac ExtraBold" panose="020B0600000101010101" pitchFamily="50" charset="-127"/>
              <a:ea typeface="나눔스퀘어_ac ExtraBold" panose="020B0600000101010101" pitchFamily="50" charset="-127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008933-CD1E-6E2B-3884-98384EF59D29}"/>
              </a:ext>
            </a:extLst>
          </p:cNvPr>
          <p:cNvSpPr txBox="1"/>
          <p:nvPr/>
        </p:nvSpPr>
        <p:spPr>
          <a:xfrm>
            <a:off x="415849" y="1339792"/>
            <a:ext cx="1441526" cy="26930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50" b="0" i="0" u="none" strike="noStrike" kern="1200" cap="none" normalizeH="0" baseline="0" noProof="0" dirty="0">
                <a:ln w="25400">
                  <a:solidFill>
                    <a:prstClr val="white">
                      <a:alpha val="5000"/>
                    </a:prst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_ac ExtraBold" panose="020B0600000101010101" pitchFamily="50" charset="-127"/>
                <a:ea typeface="나눔스퀘어_ac ExtraBold" panose="020B0600000101010101" pitchFamily="50" charset="-127"/>
                <a:cs typeface="+mn-cs"/>
              </a:rPr>
              <a:t>기술개발현황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C0DD802B-5F57-4D38-7667-FDFE8C6F156A}"/>
              </a:ext>
            </a:extLst>
          </p:cNvPr>
          <p:cNvSpPr/>
          <p:nvPr/>
        </p:nvSpPr>
        <p:spPr>
          <a:xfrm>
            <a:off x="2190752" y="3100128"/>
            <a:ext cx="7810498" cy="981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제품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및 서비스의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준비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/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개발수준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을 어필하는 장표입니다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보통 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IR Pitching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에서는 솔루션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(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해결방안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)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이라는 장표로 많이 등장합니다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앞서 제시한 배경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/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문제에 대한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해결방안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은 무엇이며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,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현재 어느 수준까지 개발되었는지 설명해주시면 됩니다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45244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슬라이드 번호 개체 틀 26">
            <a:extLst>
              <a:ext uri="{FF2B5EF4-FFF2-40B4-BE49-F238E27FC236}">
                <a16:creationId xmlns:a16="http://schemas.microsoft.com/office/drawing/2014/main" id="{13EC8A4C-E517-4ACD-78D1-E3A6BA57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2" name="TextBox 8">
            <a:extLst>
              <a:ext uri="{FF2B5EF4-FFF2-40B4-BE49-F238E27FC236}">
                <a16:creationId xmlns:a16="http://schemas.microsoft.com/office/drawing/2014/main" id="{FBEBD006-F880-BBC9-6C5E-D9F771DDF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799" y="617720"/>
            <a:ext cx="432763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2023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창업혁신공간 동부권역 기술오디션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E5FF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사업계획서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4BFC7C-2134-C818-F8FC-3FB2CAD83731}"/>
              </a:ext>
            </a:extLst>
          </p:cNvPr>
          <p:cNvSpPr txBox="1"/>
          <p:nvPr/>
        </p:nvSpPr>
        <p:spPr>
          <a:xfrm>
            <a:off x="200025" y="1342454"/>
            <a:ext cx="1873174" cy="263981"/>
          </a:xfrm>
          <a:prstGeom prst="roundRect">
            <a:avLst>
              <a:gd name="adj" fmla="val 50000"/>
            </a:avLst>
          </a:prstGeom>
          <a:gradFill>
            <a:gsLst>
              <a:gs pos="52300">
                <a:srgbClr val="00458A"/>
              </a:gs>
              <a:gs pos="0">
                <a:srgbClr val="0070C0"/>
              </a:gs>
              <a:gs pos="100000">
                <a:srgbClr val="001D58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ctr">
              <a:defRPr sz="800" spc="-80">
                <a:solidFill>
                  <a:schemeClr val="lt1"/>
                </a:solidFill>
                <a:latin typeface="Noto Sans KR Medium" panose="020B0600000000000000" pitchFamily="34" charset="-127"/>
                <a:ea typeface="Noto Sans KR Medium" panose="020B0600000000000000" pitchFamily="34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-30" normalizeH="0" baseline="0" noProof="0" dirty="0">
              <a:ln w="25400">
                <a:solidFill>
                  <a:prstClr val="white">
                    <a:alpha val="5000"/>
                  </a:prstClr>
                </a:solidFill>
              </a:ln>
              <a:solidFill>
                <a:prstClr val="white"/>
              </a:solidFill>
              <a:effectLst/>
              <a:uLnTx/>
              <a:uFillTx/>
              <a:latin typeface="나눔스퀘어_ac ExtraBold" panose="020B0600000101010101" pitchFamily="50" charset="-127"/>
              <a:ea typeface="나눔스퀘어_ac ExtraBold" panose="020B0600000101010101" pitchFamily="50" charset="-127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008933-CD1E-6E2B-3884-98384EF59D29}"/>
              </a:ext>
            </a:extLst>
          </p:cNvPr>
          <p:cNvSpPr txBox="1"/>
          <p:nvPr/>
        </p:nvSpPr>
        <p:spPr>
          <a:xfrm>
            <a:off x="415849" y="1339792"/>
            <a:ext cx="1441526" cy="26930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50" b="0" i="0" u="none" strike="noStrike" kern="1200" cap="none" normalizeH="0" baseline="0" noProof="0" dirty="0">
                <a:ln w="25400">
                  <a:solidFill>
                    <a:prstClr val="white">
                      <a:alpha val="5000"/>
                    </a:prst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_ac ExtraBold" panose="020B0600000101010101" pitchFamily="50" charset="-127"/>
                <a:ea typeface="나눔스퀘어_ac ExtraBold" panose="020B0600000101010101" pitchFamily="50" charset="-127"/>
                <a:cs typeface="+mn-cs"/>
              </a:rPr>
              <a:t>경쟁사 현황 및 비교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0D548EC-EA0C-EDA5-B21C-B3EA6EC191BA}"/>
              </a:ext>
            </a:extLst>
          </p:cNvPr>
          <p:cNvSpPr/>
          <p:nvPr/>
        </p:nvSpPr>
        <p:spPr>
          <a:xfrm>
            <a:off x="2190752" y="3100128"/>
            <a:ext cx="7810498" cy="981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직전 장표에서 솔루션은 무엇이고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,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어느 수준까지 개발되었는지 설명했다면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,</a:t>
            </a:r>
          </a:p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그러한 개발수준이 얼마만큼의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기술적 우위를 의미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하는지 경쟁사와의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비교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를 통해 설명하는 장표입니다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적정한 경쟁사가 없다면 기술적 우위를 들여다볼 수 있는 다른 지표와의 비교를 통해 서술하셔도 좋습니다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859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슬라이드 번호 개체 틀 26">
            <a:extLst>
              <a:ext uri="{FF2B5EF4-FFF2-40B4-BE49-F238E27FC236}">
                <a16:creationId xmlns:a16="http://schemas.microsoft.com/office/drawing/2014/main" id="{13EC8A4C-E517-4ACD-78D1-E3A6BA57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2" name="TextBox 8">
            <a:extLst>
              <a:ext uri="{FF2B5EF4-FFF2-40B4-BE49-F238E27FC236}">
                <a16:creationId xmlns:a16="http://schemas.microsoft.com/office/drawing/2014/main" id="{FBEBD006-F880-BBC9-6C5E-D9F771DDF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799" y="617720"/>
            <a:ext cx="432763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2023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창업혁신공간 동부권역 기술오디션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E5FF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사업계획서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3303AB-9B53-2176-FB1D-43C90B9280A4}"/>
              </a:ext>
            </a:extLst>
          </p:cNvPr>
          <p:cNvSpPr txBox="1"/>
          <p:nvPr/>
        </p:nvSpPr>
        <p:spPr>
          <a:xfrm>
            <a:off x="200025" y="1342454"/>
            <a:ext cx="1873174" cy="263981"/>
          </a:xfrm>
          <a:prstGeom prst="roundRect">
            <a:avLst>
              <a:gd name="adj" fmla="val 50000"/>
            </a:avLst>
          </a:prstGeom>
          <a:gradFill>
            <a:gsLst>
              <a:gs pos="52300">
                <a:srgbClr val="00458A"/>
              </a:gs>
              <a:gs pos="0">
                <a:srgbClr val="0070C0"/>
              </a:gs>
              <a:gs pos="100000">
                <a:srgbClr val="001D58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ctr">
              <a:defRPr sz="800" spc="-80">
                <a:solidFill>
                  <a:schemeClr val="lt1"/>
                </a:solidFill>
                <a:latin typeface="Noto Sans KR Medium" panose="020B0600000000000000" pitchFamily="34" charset="-127"/>
                <a:ea typeface="Noto Sans KR Medium" panose="020B0600000000000000" pitchFamily="34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-30" normalizeH="0" baseline="0" noProof="0" dirty="0">
              <a:ln w="25400">
                <a:solidFill>
                  <a:prstClr val="white">
                    <a:alpha val="5000"/>
                  </a:prstClr>
                </a:solidFill>
              </a:ln>
              <a:solidFill>
                <a:prstClr val="white"/>
              </a:solidFill>
              <a:effectLst/>
              <a:uLnTx/>
              <a:uFillTx/>
              <a:latin typeface="나눔스퀘어_ac ExtraBold" panose="020B0600000101010101" pitchFamily="50" charset="-127"/>
              <a:ea typeface="나눔스퀘어_ac ExtraBold" panose="020B0600000101010101" pitchFamily="50" charset="-127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C3BBE5-C1BC-F58A-462D-E69EAFF8ED30}"/>
              </a:ext>
            </a:extLst>
          </p:cNvPr>
          <p:cNvSpPr txBox="1"/>
          <p:nvPr/>
        </p:nvSpPr>
        <p:spPr>
          <a:xfrm>
            <a:off x="415849" y="1339792"/>
            <a:ext cx="1441526" cy="26930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50" b="0" i="0" u="none" strike="noStrike" kern="1200" cap="none" normalizeH="0" baseline="0" noProof="0" dirty="0">
                <a:ln w="25400">
                  <a:solidFill>
                    <a:prstClr val="white">
                      <a:alpha val="5000"/>
                    </a:prst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_ac ExtraBold" panose="020B0600000101010101" pitchFamily="50" charset="-127"/>
                <a:ea typeface="나눔스퀘어_ac ExtraBold" panose="020B0600000101010101" pitchFamily="50" charset="-127"/>
                <a:cs typeface="+mn-cs"/>
              </a:rPr>
              <a:t>시장규모 및 목표시장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E482C397-4663-843F-0C8B-3211D8AB8EA4}"/>
              </a:ext>
            </a:extLst>
          </p:cNvPr>
          <p:cNvSpPr/>
          <p:nvPr/>
        </p:nvSpPr>
        <p:spPr>
          <a:xfrm>
            <a:off x="2190752" y="3100128"/>
            <a:ext cx="7810498" cy="657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제품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및 서비스가 속하는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전체시장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의 규모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,</a:t>
            </a:r>
          </a:p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그리고 전체 시장 중에서도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목표시장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의 규모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및 여러가지 현황에 대한 분석 장표입니다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51378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슬라이드 번호 개체 틀 26">
            <a:extLst>
              <a:ext uri="{FF2B5EF4-FFF2-40B4-BE49-F238E27FC236}">
                <a16:creationId xmlns:a16="http://schemas.microsoft.com/office/drawing/2014/main" id="{13EC8A4C-E517-4ACD-78D1-E3A6BA57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2" name="TextBox 8">
            <a:extLst>
              <a:ext uri="{FF2B5EF4-FFF2-40B4-BE49-F238E27FC236}">
                <a16:creationId xmlns:a16="http://schemas.microsoft.com/office/drawing/2014/main" id="{FBEBD006-F880-BBC9-6C5E-D9F771DDF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799" y="617720"/>
            <a:ext cx="432763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2023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창업혁신공간 동부권역 기술오디션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E5FF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사업계획서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3303AB-9B53-2176-FB1D-43C90B9280A4}"/>
              </a:ext>
            </a:extLst>
          </p:cNvPr>
          <p:cNvSpPr txBox="1"/>
          <p:nvPr/>
        </p:nvSpPr>
        <p:spPr>
          <a:xfrm>
            <a:off x="200025" y="1342454"/>
            <a:ext cx="1873174" cy="263981"/>
          </a:xfrm>
          <a:prstGeom prst="roundRect">
            <a:avLst>
              <a:gd name="adj" fmla="val 50000"/>
            </a:avLst>
          </a:prstGeom>
          <a:gradFill>
            <a:gsLst>
              <a:gs pos="52300">
                <a:srgbClr val="00458A"/>
              </a:gs>
              <a:gs pos="0">
                <a:srgbClr val="0070C0"/>
              </a:gs>
              <a:gs pos="100000">
                <a:srgbClr val="001D58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ctr">
              <a:defRPr sz="800" spc="-80">
                <a:solidFill>
                  <a:schemeClr val="lt1"/>
                </a:solidFill>
                <a:latin typeface="Noto Sans KR Medium" panose="020B0600000000000000" pitchFamily="34" charset="-127"/>
                <a:ea typeface="Noto Sans KR Medium" panose="020B0600000000000000" pitchFamily="34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-30" normalizeH="0" baseline="0" noProof="0" dirty="0">
              <a:ln w="25400">
                <a:solidFill>
                  <a:prstClr val="white">
                    <a:alpha val="5000"/>
                  </a:prstClr>
                </a:solidFill>
              </a:ln>
              <a:solidFill>
                <a:prstClr val="white"/>
              </a:solidFill>
              <a:effectLst/>
              <a:uLnTx/>
              <a:uFillTx/>
              <a:latin typeface="나눔스퀘어_ac ExtraBold" panose="020B0600000101010101" pitchFamily="50" charset="-127"/>
              <a:ea typeface="나눔스퀘어_ac ExtraBold" panose="020B0600000101010101" pitchFamily="50" charset="-127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C3BBE5-C1BC-F58A-462D-E69EAFF8ED30}"/>
              </a:ext>
            </a:extLst>
          </p:cNvPr>
          <p:cNvSpPr txBox="1"/>
          <p:nvPr/>
        </p:nvSpPr>
        <p:spPr>
          <a:xfrm>
            <a:off x="415849" y="1339792"/>
            <a:ext cx="1441526" cy="26930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50" b="0" i="0" u="none" strike="noStrike" kern="1200" cap="none" normalizeH="0" baseline="0" noProof="0" dirty="0">
                <a:ln w="25400">
                  <a:solidFill>
                    <a:prstClr val="white">
                      <a:alpha val="5000"/>
                    </a:prst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_ac ExtraBold" panose="020B0600000101010101" pitchFamily="50" charset="-127"/>
                <a:ea typeface="나눔스퀘어_ac ExtraBold" panose="020B0600000101010101" pitchFamily="50" charset="-127"/>
                <a:cs typeface="+mn-cs"/>
              </a:rPr>
              <a:t>시장진입전략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D50901C2-E8B8-B247-6174-FCE216E0E899}"/>
              </a:ext>
            </a:extLst>
          </p:cNvPr>
          <p:cNvSpPr/>
          <p:nvPr/>
        </p:nvSpPr>
        <p:spPr>
          <a:xfrm>
            <a:off x="2190752" y="3100128"/>
            <a:ext cx="7810498" cy="657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앞서 제시한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시장에 어떻게 진입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할 수 있는지에 대한 전략을 기술하는 장표입니다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시장에 이미 진입했다면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주요수요처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매출현황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잠재수요처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 등을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기재해주시면 됩니다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75485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슬라이드 번호 개체 틀 26">
            <a:extLst>
              <a:ext uri="{FF2B5EF4-FFF2-40B4-BE49-F238E27FC236}">
                <a16:creationId xmlns:a16="http://schemas.microsoft.com/office/drawing/2014/main" id="{13EC8A4C-E517-4ACD-78D1-E3A6BA57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D7C8A-324B-4575-B469-B8609F664C33}" type="slidenum">
              <a:rPr lang="ko-KR" altLang="en-US" smtClean="0"/>
              <a:pPr/>
              <a:t>9</a:t>
            </a:fld>
            <a:endParaRPr lang="ko-KR" altLang="en-US"/>
          </a:p>
        </p:txBody>
      </p:sp>
      <p:sp>
        <p:nvSpPr>
          <p:cNvPr id="2" name="TextBox 8">
            <a:extLst>
              <a:ext uri="{FF2B5EF4-FFF2-40B4-BE49-F238E27FC236}">
                <a16:creationId xmlns:a16="http://schemas.microsoft.com/office/drawing/2014/main" id="{FBEBD006-F880-BBC9-6C5E-D9F771DDF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799" y="617720"/>
            <a:ext cx="432763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defTabSz="4572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2023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chemeClr val="bg1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창업혁신공간 동부권역 기술오디션 </a:t>
            </a:r>
            <a:r>
              <a:rPr lang="ko-KR" altLang="en-US" sz="1500" dirty="0">
                <a:ln w="25400">
                  <a:solidFill>
                    <a:schemeClr val="tx1">
                      <a:lumMod val="50000"/>
                      <a:lumOff val="50000"/>
                      <a:alpha val="3000"/>
                    </a:schemeClr>
                  </a:solidFill>
                </a:ln>
                <a:solidFill>
                  <a:srgbClr val="00E5FF"/>
                </a:solidFill>
                <a:latin typeface="나눔스퀘어_ac ExtraBold" panose="020B0600000101010101" pitchFamily="50" charset="-127"/>
                <a:ea typeface="나눔스퀘어_ac ExtraBold" panose="020B0600000101010101" pitchFamily="50" charset="-127"/>
              </a:rPr>
              <a:t>사업계획서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3303AB-9B53-2176-FB1D-43C90B9280A4}"/>
              </a:ext>
            </a:extLst>
          </p:cNvPr>
          <p:cNvSpPr txBox="1"/>
          <p:nvPr/>
        </p:nvSpPr>
        <p:spPr>
          <a:xfrm>
            <a:off x="200025" y="1342454"/>
            <a:ext cx="1873174" cy="263981"/>
          </a:xfrm>
          <a:prstGeom prst="roundRect">
            <a:avLst>
              <a:gd name="adj" fmla="val 50000"/>
            </a:avLst>
          </a:prstGeom>
          <a:gradFill>
            <a:gsLst>
              <a:gs pos="52300">
                <a:srgbClr val="00458A"/>
              </a:gs>
              <a:gs pos="0">
                <a:srgbClr val="0070C0"/>
              </a:gs>
              <a:gs pos="100000">
                <a:srgbClr val="001D58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algn="ctr">
              <a:defRPr sz="800" spc="-80">
                <a:solidFill>
                  <a:schemeClr val="lt1"/>
                </a:solidFill>
                <a:latin typeface="Noto Sans KR Medium" panose="020B0600000000000000" pitchFamily="34" charset="-127"/>
                <a:ea typeface="Noto Sans KR Medium" panose="020B0600000000000000" pitchFamily="34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1200" cap="none" spc="-30" normalizeH="0" baseline="0" noProof="0" dirty="0">
              <a:ln w="25400">
                <a:solidFill>
                  <a:prstClr val="white">
                    <a:alpha val="5000"/>
                  </a:prstClr>
                </a:solidFill>
              </a:ln>
              <a:solidFill>
                <a:prstClr val="white"/>
              </a:solidFill>
              <a:effectLst/>
              <a:uLnTx/>
              <a:uFillTx/>
              <a:latin typeface="나눔스퀘어_ac ExtraBold" panose="020B0600000101010101" pitchFamily="50" charset="-127"/>
              <a:ea typeface="나눔스퀘어_ac ExtraBold" panose="020B0600000101010101" pitchFamily="50" charset="-127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C3BBE5-C1BC-F58A-462D-E69EAFF8ED30}"/>
              </a:ext>
            </a:extLst>
          </p:cNvPr>
          <p:cNvSpPr txBox="1"/>
          <p:nvPr/>
        </p:nvSpPr>
        <p:spPr>
          <a:xfrm>
            <a:off x="415849" y="1339792"/>
            <a:ext cx="1441526" cy="26930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50" b="0" i="0" u="none" strike="noStrike" kern="1200" cap="none" normalizeH="0" baseline="0" noProof="0" dirty="0">
                <a:ln w="25400">
                  <a:solidFill>
                    <a:prstClr val="white">
                      <a:alpha val="5000"/>
                    </a:prst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_ac ExtraBold" panose="020B0600000101010101" pitchFamily="50" charset="-127"/>
                <a:ea typeface="나눔스퀘어_ac ExtraBold" panose="020B0600000101010101" pitchFamily="50" charset="-127"/>
                <a:cs typeface="+mn-cs"/>
              </a:rPr>
              <a:t>비즈니스 모델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D50901C2-E8B8-B247-6174-FCE216E0E899}"/>
              </a:ext>
            </a:extLst>
          </p:cNvPr>
          <p:cNvSpPr/>
          <p:nvPr/>
        </p:nvSpPr>
        <p:spPr>
          <a:xfrm>
            <a:off x="2190752" y="3100128"/>
            <a:ext cx="7810498" cy="333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500"/>
              </a:spcAft>
            </a:pP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진입한 시장안에서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어떠한 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highlight>
                  <a:srgbClr val="FFFF00"/>
                </a:highlight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비즈니스 모델</a:t>
            </a:r>
            <a:r>
              <a:rPr lang="ko-KR" altLang="en-US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로 수익을 낼 수 있는지 설득하는 장표입니다</a:t>
            </a:r>
            <a:r>
              <a:rPr lang="en-US" altLang="ko-KR" sz="1300" dirty="0">
                <a:ln w="12700">
                  <a:solidFill>
                    <a:schemeClr val="tx1">
                      <a:lumMod val="65000"/>
                      <a:lumOff val="35000"/>
                      <a:alpha val="3000"/>
                    </a:schemeClr>
                  </a:solidFill>
                </a:ln>
                <a:solidFill>
                  <a:srgbClr val="0000FF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4320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3715</TotalTime>
  <Words>551</Words>
  <Application>Microsoft Office PowerPoint</Application>
  <PresentationFormat>와이드스크린</PresentationFormat>
  <Paragraphs>102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20" baseType="lpstr">
      <vt:lpstr>나눔스퀘어_ac</vt:lpstr>
      <vt:lpstr>나눔스퀘어_ac Bold</vt:lpstr>
      <vt:lpstr>나눔스퀘어_ac ExtraBold</vt:lpstr>
      <vt:lpstr>나눔스퀘어_ac Light</vt:lpstr>
      <vt:lpstr>맑은 고딕</vt:lpstr>
      <vt:lpstr>조선일보명조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admin_K 유니콘브릿지</dc:creator>
  <cp:lastModifiedBy>Windows 사용자</cp:lastModifiedBy>
  <cp:revision>48</cp:revision>
  <dcterms:created xsi:type="dcterms:W3CDTF">2023-09-25T08:26:51Z</dcterms:created>
  <dcterms:modified xsi:type="dcterms:W3CDTF">2023-10-13T04:51:25Z</dcterms:modified>
</cp:coreProperties>
</file>