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73" r:id="rId11"/>
    <p:sldId id="274" r:id="rId12"/>
    <p:sldId id="275" r:id="rId13"/>
    <p:sldId id="266" r:id="rId14"/>
    <p:sldId id="265" r:id="rId15"/>
  </p:sldIdLst>
  <p:sldSz cx="12192000" cy="6858000"/>
  <p:notesSz cx="6858000" cy="9144000"/>
  <p:embeddedFontLst>
    <p:embeddedFont>
      <p:font typeface="Pretendard ExtraBold" panose="020B0600000101010101" charset="-127"/>
      <p:bold r:id="rId17"/>
    </p:embeddedFont>
    <p:embeddedFont>
      <p:font typeface="Pretendard Light" panose="020B0600000101010101" charset="-127"/>
      <p:regular r:id="rId18"/>
    </p:embeddedFont>
    <p:embeddedFont>
      <p:font typeface="Pretendard Medium" panose="020B0600000101010101" charset="-127"/>
      <p:regular r:id="rId19"/>
    </p:embeddedFont>
    <p:embeddedFont>
      <p:font typeface="Pretendard SemiBold" panose="020B0600000101010101" charset="-127"/>
      <p:bold r:id="rId20"/>
    </p:embeddedFont>
    <p:embeddedFont>
      <p:font typeface="맑은 고딕" panose="020B0503020000020004" pitchFamily="50" charset="-127"/>
      <p:regular r:id="rId21"/>
      <p:bold r:id="rId2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8991B7"/>
    <a:srgbClr val="6CA2C0"/>
    <a:srgbClr val="625787"/>
    <a:srgbClr val="2D9193"/>
    <a:srgbClr val="002774"/>
    <a:srgbClr val="44C3C6"/>
    <a:srgbClr val="6F4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6461" autoAdjust="0"/>
  </p:normalViewPr>
  <p:slideViewPr>
    <p:cSldViewPr snapToGrid="0">
      <p:cViewPr varScale="1">
        <p:scale>
          <a:sx n="94" d="100"/>
          <a:sy n="94" d="100"/>
        </p:scale>
        <p:origin x="1152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0685C5-09FD-433E-ACF3-ECAD24F16D59}" type="datetimeFigureOut">
              <a:rPr lang="ko-KR" altLang="en-US" smtClean="0"/>
              <a:t>2025-06-15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926F3-0674-48A7-B2AF-2592A96DFAE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017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853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43056">
              <a:buSzPct val="120000"/>
            </a:pPr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33697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C955D-2916-0547-6111-0DCAB1702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88107EE-8731-B300-C0CA-804D7461CB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23B03F1-5E78-EB88-FC59-861C7249C3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43056">
              <a:buSzPct val="120000"/>
            </a:pPr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052CE0F-48EE-4E9C-4509-3752F1CB73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88940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fontAlgn="base" latinLnBrk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1800" i="0" kern="0" spc="0" baseline="0" dirty="0">
              <a:solidFill>
                <a:srgbClr val="000000"/>
              </a:solidFill>
              <a:effectLst/>
              <a:latin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2128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i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3463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956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0101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9154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0"/>
            <a:endParaRPr lang="ko-KR" altLang="en-US" sz="105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094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43056">
              <a:buSzPct val="120000"/>
            </a:pPr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9921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43056">
              <a:buSzPct val="120000"/>
            </a:pPr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33697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43056">
              <a:buSzPct val="120000"/>
            </a:pPr>
            <a:endParaRPr lang="en-US" altLang="ko-KR" sz="1200" i="0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926F3-0674-48A7-B2AF-2592A96DFAE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4734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gradFill>
          <a:gsLst>
            <a:gs pos="0">
              <a:srgbClr val="6F4A86"/>
            </a:gs>
            <a:gs pos="100000">
              <a:srgbClr val="2D9193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순서도: 수동 입력 12">
            <a:extLst>
              <a:ext uri="{FF2B5EF4-FFF2-40B4-BE49-F238E27FC236}">
                <a16:creationId xmlns:a16="http://schemas.microsoft.com/office/drawing/2014/main" id="{4D0CD598-77B2-4007-9A8F-EECC289E0162}"/>
              </a:ext>
            </a:extLst>
          </p:cNvPr>
          <p:cNvSpPr/>
          <p:nvPr userDrawn="1"/>
        </p:nvSpPr>
        <p:spPr>
          <a:xfrm rot="5400000" flipH="1">
            <a:off x="1080258" y="-1082734"/>
            <a:ext cx="3425006" cy="558552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0 w 10000"/>
              <a:gd name="connsiteY3" fmla="*/ 10230 h 10230"/>
              <a:gd name="connsiteX4" fmla="*/ 0 w 10000"/>
              <a:gd name="connsiteY4" fmla="*/ 2230 h 1023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1449 w 10000"/>
              <a:gd name="connsiteY3" fmla="*/ 10207 h 10230"/>
              <a:gd name="connsiteX4" fmla="*/ 0 w 10000"/>
              <a:gd name="connsiteY4" fmla="*/ 2230 h 1023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2100 w 10000"/>
              <a:gd name="connsiteY3" fmla="*/ 10207 h 10230"/>
              <a:gd name="connsiteX4" fmla="*/ 0 w 10000"/>
              <a:gd name="connsiteY4" fmla="*/ 2230 h 10230"/>
              <a:gd name="connsiteX0" fmla="*/ 562 w 10562"/>
              <a:gd name="connsiteY0" fmla="*/ 2230 h 10230"/>
              <a:gd name="connsiteX1" fmla="*/ 10562 w 10562"/>
              <a:gd name="connsiteY1" fmla="*/ 230 h 10230"/>
              <a:gd name="connsiteX2" fmla="*/ 10562 w 10562"/>
              <a:gd name="connsiteY2" fmla="*/ 10230 h 10230"/>
              <a:gd name="connsiteX3" fmla="*/ 2662 w 10562"/>
              <a:gd name="connsiteY3" fmla="*/ 10207 h 10230"/>
              <a:gd name="connsiteX4" fmla="*/ 562 w 10562"/>
              <a:gd name="connsiteY4" fmla="*/ 2230 h 10230"/>
              <a:gd name="connsiteX0" fmla="*/ 3515 w 9582"/>
              <a:gd name="connsiteY0" fmla="*/ 3093 h 10178"/>
              <a:gd name="connsiteX1" fmla="*/ 9582 w 9582"/>
              <a:gd name="connsiteY1" fmla="*/ 178 h 10178"/>
              <a:gd name="connsiteX2" fmla="*/ 9582 w 9582"/>
              <a:gd name="connsiteY2" fmla="*/ 10178 h 10178"/>
              <a:gd name="connsiteX3" fmla="*/ 1682 w 9582"/>
              <a:gd name="connsiteY3" fmla="*/ 10155 h 10178"/>
              <a:gd name="connsiteX4" fmla="*/ 3515 w 9582"/>
              <a:gd name="connsiteY4" fmla="*/ 3093 h 10178"/>
              <a:gd name="connsiteX0" fmla="*/ 2701 w 10206"/>
              <a:gd name="connsiteY0" fmla="*/ 3125 h 9996"/>
              <a:gd name="connsiteX1" fmla="*/ 10206 w 10206"/>
              <a:gd name="connsiteY1" fmla="*/ 171 h 9996"/>
              <a:gd name="connsiteX2" fmla="*/ 10206 w 10206"/>
              <a:gd name="connsiteY2" fmla="*/ 9996 h 9996"/>
              <a:gd name="connsiteX3" fmla="*/ 1961 w 10206"/>
              <a:gd name="connsiteY3" fmla="*/ 9973 h 9996"/>
              <a:gd name="connsiteX4" fmla="*/ 2701 w 10206"/>
              <a:gd name="connsiteY4" fmla="*/ 3125 h 9996"/>
              <a:gd name="connsiteX0" fmla="*/ 2646 w 10000"/>
              <a:gd name="connsiteY0" fmla="*/ 3201 h 10075"/>
              <a:gd name="connsiteX1" fmla="*/ 10000 w 10000"/>
              <a:gd name="connsiteY1" fmla="*/ 246 h 10075"/>
              <a:gd name="connsiteX2" fmla="*/ 10000 w 10000"/>
              <a:gd name="connsiteY2" fmla="*/ 10075 h 10075"/>
              <a:gd name="connsiteX3" fmla="*/ 1921 w 10000"/>
              <a:gd name="connsiteY3" fmla="*/ 10052 h 10075"/>
              <a:gd name="connsiteX4" fmla="*/ 2646 w 10000"/>
              <a:gd name="connsiteY4" fmla="*/ 3201 h 10075"/>
              <a:gd name="connsiteX0" fmla="*/ 3210 w 10564"/>
              <a:gd name="connsiteY0" fmla="*/ 3201 h 10075"/>
              <a:gd name="connsiteX1" fmla="*/ 10564 w 10564"/>
              <a:gd name="connsiteY1" fmla="*/ 246 h 10075"/>
              <a:gd name="connsiteX2" fmla="*/ 10564 w 10564"/>
              <a:gd name="connsiteY2" fmla="*/ 10075 h 10075"/>
              <a:gd name="connsiteX3" fmla="*/ 2485 w 10564"/>
              <a:gd name="connsiteY3" fmla="*/ 10052 h 10075"/>
              <a:gd name="connsiteX4" fmla="*/ 3210 w 10564"/>
              <a:gd name="connsiteY4" fmla="*/ 3201 h 10075"/>
              <a:gd name="connsiteX0" fmla="*/ 3249 w 10603"/>
              <a:gd name="connsiteY0" fmla="*/ 3201 h 10075"/>
              <a:gd name="connsiteX1" fmla="*/ 10603 w 10603"/>
              <a:gd name="connsiteY1" fmla="*/ 246 h 10075"/>
              <a:gd name="connsiteX2" fmla="*/ 10603 w 10603"/>
              <a:gd name="connsiteY2" fmla="*/ 10075 h 10075"/>
              <a:gd name="connsiteX3" fmla="*/ 2524 w 10603"/>
              <a:gd name="connsiteY3" fmla="*/ 10052 h 10075"/>
              <a:gd name="connsiteX4" fmla="*/ 3249 w 10603"/>
              <a:gd name="connsiteY4" fmla="*/ 3201 h 10075"/>
              <a:gd name="connsiteX0" fmla="*/ 3249 w 10603"/>
              <a:gd name="connsiteY0" fmla="*/ 3178 h 10052"/>
              <a:gd name="connsiteX1" fmla="*/ 10603 w 10603"/>
              <a:gd name="connsiteY1" fmla="*/ 223 h 10052"/>
              <a:gd name="connsiteX2" fmla="*/ 10603 w 10603"/>
              <a:gd name="connsiteY2" fmla="*/ 10052 h 10052"/>
              <a:gd name="connsiteX3" fmla="*/ 2524 w 10603"/>
              <a:gd name="connsiteY3" fmla="*/ 10029 h 10052"/>
              <a:gd name="connsiteX4" fmla="*/ 3249 w 10603"/>
              <a:gd name="connsiteY4" fmla="*/ 3178 h 10052"/>
              <a:gd name="connsiteX0" fmla="*/ 3249 w 10603"/>
              <a:gd name="connsiteY0" fmla="*/ 3032 h 9906"/>
              <a:gd name="connsiteX1" fmla="*/ 10603 w 10603"/>
              <a:gd name="connsiteY1" fmla="*/ 77 h 9906"/>
              <a:gd name="connsiteX2" fmla="*/ 10603 w 10603"/>
              <a:gd name="connsiteY2" fmla="*/ 9906 h 9906"/>
              <a:gd name="connsiteX3" fmla="*/ 2524 w 10603"/>
              <a:gd name="connsiteY3" fmla="*/ 9883 h 9906"/>
              <a:gd name="connsiteX4" fmla="*/ 3249 w 10603"/>
              <a:gd name="connsiteY4" fmla="*/ 3032 h 9906"/>
              <a:gd name="connsiteX0" fmla="*/ 3064 w 10000"/>
              <a:gd name="connsiteY0" fmla="*/ 3077 h 10016"/>
              <a:gd name="connsiteX1" fmla="*/ 10000 w 10000"/>
              <a:gd name="connsiteY1" fmla="*/ 94 h 10016"/>
              <a:gd name="connsiteX2" fmla="*/ 10000 w 10000"/>
              <a:gd name="connsiteY2" fmla="*/ 10016 h 10016"/>
              <a:gd name="connsiteX3" fmla="*/ 2380 w 10000"/>
              <a:gd name="connsiteY3" fmla="*/ 9993 h 10016"/>
              <a:gd name="connsiteX4" fmla="*/ 3064 w 10000"/>
              <a:gd name="connsiteY4" fmla="*/ 3077 h 10016"/>
              <a:gd name="connsiteX0" fmla="*/ 3064 w 10000"/>
              <a:gd name="connsiteY0" fmla="*/ 3051 h 9990"/>
              <a:gd name="connsiteX1" fmla="*/ 10000 w 10000"/>
              <a:gd name="connsiteY1" fmla="*/ 68 h 9990"/>
              <a:gd name="connsiteX2" fmla="*/ 10000 w 10000"/>
              <a:gd name="connsiteY2" fmla="*/ 9990 h 9990"/>
              <a:gd name="connsiteX3" fmla="*/ 2380 w 10000"/>
              <a:gd name="connsiteY3" fmla="*/ 9967 h 9990"/>
              <a:gd name="connsiteX4" fmla="*/ 3064 w 10000"/>
              <a:gd name="connsiteY4" fmla="*/ 3051 h 9990"/>
              <a:gd name="connsiteX0" fmla="*/ 3184 w 9949"/>
              <a:gd name="connsiteY0" fmla="*/ 3232 h 9996"/>
              <a:gd name="connsiteX1" fmla="*/ 9949 w 9949"/>
              <a:gd name="connsiteY1" fmla="*/ 64 h 9996"/>
              <a:gd name="connsiteX2" fmla="*/ 9949 w 9949"/>
              <a:gd name="connsiteY2" fmla="*/ 9996 h 9996"/>
              <a:gd name="connsiteX3" fmla="*/ 2329 w 9949"/>
              <a:gd name="connsiteY3" fmla="*/ 9973 h 9996"/>
              <a:gd name="connsiteX4" fmla="*/ 3184 w 9949"/>
              <a:gd name="connsiteY4" fmla="*/ 3232 h 9996"/>
              <a:gd name="connsiteX0" fmla="*/ 3280 w 10080"/>
              <a:gd name="connsiteY0" fmla="*/ 3233 h 10000"/>
              <a:gd name="connsiteX1" fmla="*/ 10080 w 10080"/>
              <a:gd name="connsiteY1" fmla="*/ 64 h 10000"/>
              <a:gd name="connsiteX2" fmla="*/ 10080 w 10080"/>
              <a:gd name="connsiteY2" fmla="*/ 10000 h 10000"/>
              <a:gd name="connsiteX3" fmla="*/ 2421 w 10080"/>
              <a:gd name="connsiteY3" fmla="*/ 9977 h 10000"/>
              <a:gd name="connsiteX4" fmla="*/ 3280 w 10080"/>
              <a:gd name="connsiteY4" fmla="*/ 3233 h 10000"/>
              <a:gd name="connsiteX0" fmla="*/ 3261 w 10061"/>
              <a:gd name="connsiteY0" fmla="*/ 3233 h 10000"/>
              <a:gd name="connsiteX1" fmla="*/ 10061 w 10061"/>
              <a:gd name="connsiteY1" fmla="*/ 64 h 10000"/>
              <a:gd name="connsiteX2" fmla="*/ 10061 w 10061"/>
              <a:gd name="connsiteY2" fmla="*/ 10000 h 10000"/>
              <a:gd name="connsiteX3" fmla="*/ 2430 w 10061"/>
              <a:gd name="connsiteY3" fmla="*/ 10000 h 10000"/>
              <a:gd name="connsiteX4" fmla="*/ 3261 w 10061"/>
              <a:gd name="connsiteY4" fmla="*/ 323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1" h="10000">
                <a:moveTo>
                  <a:pt x="3261" y="3233"/>
                </a:moveTo>
                <a:cubicBezTo>
                  <a:pt x="6234" y="1889"/>
                  <a:pt x="7804" y="-410"/>
                  <a:pt x="10061" y="64"/>
                </a:cubicBezTo>
                <a:lnTo>
                  <a:pt x="10061" y="10000"/>
                </a:lnTo>
                <a:lnTo>
                  <a:pt x="2430" y="10000"/>
                </a:lnTo>
                <a:cubicBezTo>
                  <a:pt x="-2317" y="8017"/>
                  <a:pt x="960" y="4466"/>
                  <a:pt x="3261" y="3233"/>
                </a:cubicBezTo>
                <a:close/>
              </a:path>
            </a:pathLst>
          </a:custGeom>
          <a:gradFill flip="none" rotWithShape="1">
            <a:gsLst>
              <a:gs pos="82000">
                <a:srgbClr val="6CA2C0">
                  <a:alpha val="59000"/>
                </a:srgbClr>
              </a:gs>
              <a:gs pos="52180">
                <a:srgbClr val="829CBB">
                  <a:alpha val="47000"/>
                </a:srgbClr>
              </a:gs>
              <a:gs pos="12000">
                <a:srgbClr val="625787">
                  <a:alpha val="4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직각 삼각형 10">
            <a:extLst>
              <a:ext uri="{FF2B5EF4-FFF2-40B4-BE49-F238E27FC236}">
                <a16:creationId xmlns:a16="http://schemas.microsoft.com/office/drawing/2014/main" id="{32EFD7C9-3A63-4CBA-BB04-FBB23E624A6E}"/>
              </a:ext>
            </a:extLst>
          </p:cNvPr>
          <p:cNvSpPr/>
          <p:nvPr userDrawn="1"/>
        </p:nvSpPr>
        <p:spPr>
          <a:xfrm flipH="1">
            <a:off x="9151105" y="3727072"/>
            <a:ext cx="3033790" cy="3130928"/>
          </a:xfrm>
          <a:custGeom>
            <a:avLst/>
            <a:gdLst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31045"/>
              <a:gd name="connsiteY0" fmla="*/ 3124200 h 3124200"/>
              <a:gd name="connsiteX1" fmla="*/ 0 w 3031045"/>
              <a:gd name="connsiteY1" fmla="*/ 0 h 3124200"/>
              <a:gd name="connsiteX2" fmla="*/ 3028949 w 3031045"/>
              <a:gd name="connsiteY2" fmla="*/ 3124200 h 3124200"/>
              <a:gd name="connsiteX3" fmla="*/ 0 w 3031045"/>
              <a:gd name="connsiteY3" fmla="*/ 3124200 h 3124200"/>
              <a:gd name="connsiteX0" fmla="*/ 0 w 3033706"/>
              <a:gd name="connsiteY0" fmla="*/ 3124200 h 3124200"/>
              <a:gd name="connsiteX1" fmla="*/ 0 w 3033706"/>
              <a:gd name="connsiteY1" fmla="*/ 0 h 3124200"/>
              <a:gd name="connsiteX2" fmla="*/ 3028949 w 3033706"/>
              <a:gd name="connsiteY2" fmla="*/ 3124200 h 3124200"/>
              <a:gd name="connsiteX3" fmla="*/ 0 w 3033706"/>
              <a:gd name="connsiteY3" fmla="*/ 3124200 h 3124200"/>
              <a:gd name="connsiteX0" fmla="*/ 0 w 3030948"/>
              <a:gd name="connsiteY0" fmla="*/ 3130733 h 3130733"/>
              <a:gd name="connsiteX1" fmla="*/ 0 w 3030948"/>
              <a:gd name="connsiteY1" fmla="*/ 6533 h 3130733"/>
              <a:gd name="connsiteX2" fmla="*/ 3028949 w 3030948"/>
              <a:gd name="connsiteY2" fmla="*/ 3130733 h 3130733"/>
              <a:gd name="connsiteX3" fmla="*/ 0 w 3030948"/>
              <a:gd name="connsiteY3" fmla="*/ 3130733 h 3130733"/>
              <a:gd name="connsiteX0" fmla="*/ 0 w 3044185"/>
              <a:gd name="connsiteY0" fmla="*/ 3130733 h 3130733"/>
              <a:gd name="connsiteX1" fmla="*/ 0 w 3044185"/>
              <a:gd name="connsiteY1" fmla="*/ 6533 h 3130733"/>
              <a:gd name="connsiteX2" fmla="*/ 3028949 w 3044185"/>
              <a:gd name="connsiteY2" fmla="*/ 3130733 h 3130733"/>
              <a:gd name="connsiteX3" fmla="*/ 0 w 3044185"/>
              <a:gd name="connsiteY3" fmla="*/ 3130733 h 3130733"/>
              <a:gd name="connsiteX0" fmla="*/ 0 w 3028949"/>
              <a:gd name="connsiteY0" fmla="*/ 3133009 h 3133009"/>
              <a:gd name="connsiteX1" fmla="*/ 0 w 3028949"/>
              <a:gd name="connsiteY1" fmla="*/ 8809 h 3133009"/>
              <a:gd name="connsiteX2" fmla="*/ 3028949 w 3028949"/>
              <a:gd name="connsiteY2" fmla="*/ 3133009 h 3133009"/>
              <a:gd name="connsiteX3" fmla="*/ 0 w 3028949"/>
              <a:gd name="connsiteY3" fmla="*/ 3133009 h 3133009"/>
              <a:gd name="connsiteX0" fmla="*/ 0 w 3032026"/>
              <a:gd name="connsiteY0" fmla="*/ 3130634 h 3130634"/>
              <a:gd name="connsiteX1" fmla="*/ 0 w 3032026"/>
              <a:gd name="connsiteY1" fmla="*/ 6434 h 3130634"/>
              <a:gd name="connsiteX2" fmla="*/ 3028949 w 3032026"/>
              <a:gd name="connsiteY2" fmla="*/ 3130634 h 3130634"/>
              <a:gd name="connsiteX3" fmla="*/ 0 w 3032026"/>
              <a:gd name="connsiteY3" fmla="*/ 3130634 h 3130634"/>
              <a:gd name="connsiteX0" fmla="*/ 0 w 3033790"/>
              <a:gd name="connsiteY0" fmla="*/ 3130928 h 3130928"/>
              <a:gd name="connsiteX1" fmla="*/ 0 w 3033790"/>
              <a:gd name="connsiteY1" fmla="*/ 6728 h 3130928"/>
              <a:gd name="connsiteX2" fmla="*/ 3028949 w 3033790"/>
              <a:gd name="connsiteY2" fmla="*/ 3130928 h 3130928"/>
              <a:gd name="connsiteX3" fmla="*/ 0 w 3033790"/>
              <a:gd name="connsiteY3" fmla="*/ 3130928 h 31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3790" h="3130928">
                <a:moveTo>
                  <a:pt x="0" y="3130928"/>
                </a:moveTo>
                <a:lnTo>
                  <a:pt x="0" y="6728"/>
                </a:lnTo>
                <a:cubicBezTo>
                  <a:pt x="984250" y="-161547"/>
                  <a:pt x="3149599" y="2880103"/>
                  <a:pt x="3028949" y="3130928"/>
                </a:cubicBezTo>
                <a:lnTo>
                  <a:pt x="0" y="3130928"/>
                </a:lnTo>
                <a:close/>
              </a:path>
            </a:pathLst>
          </a:custGeom>
          <a:gradFill flip="none" rotWithShape="1">
            <a:gsLst>
              <a:gs pos="82000">
                <a:srgbClr val="5A81A7"/>
              </a:gs>
              <a:gs pos="41000">
                <a:srgbClr val="5975A2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8B68FD1B-3122-4087-8992-0D5FAC68F0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3BB06919-2E92-46EA-94CE-FB5A32632F9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16383" y="2060695"/>
            <a:ext cx="9593341" cy="955643"/>
          </a:xfrm>
        </p:spPr>
        <p:txBody>
          <a:bodyPr anchor="ctr">
            <a:normAutofit/>
          </a:bodyPr>
          <a:lstStyle>
            <a:lvl1pPr algn="l">
              <a:defRPr sz="4400" b="1" spc="-100" baseline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/>
              <a:t>개발 아이템명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8622DFD-BCEC-4496-B7A9-3E2177E8D5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56123" y="3444750"/>
            <a:ext cx="2592372" cy="365125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기업명</a:t>
            </a: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DA1F2016-D71D-4590-81C1-7D6166AD1E4F}"/>
              </a:ext>
            </a:extLst>
          </p:cNvPr>
          <p:cNvCxnSpPr>
            <a:cxnSpLocks/>
          </p:cNvCxnSpPr>
          <p:nvPr userDrawn="1"/>
        </p:nvCxnSpPr>
        <p:spPr>
          <a:xfrm>
            <a:off x="1284404" y="1727519"/>
            <a:ext cx="0" cy="1263419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99E23E1-497B-4F1A-9C07-119B5AEC7C09}"/>
              </a:ext>
            </a:extLst>
          </p:cNvPr>
          <p:cNvSpPr txBox="1"/>
          <p:nvPr userDrawn="1"/>
        </p:nvSpPr>
        <p:spPr>
          <a:xfrm>
            <a:off x="1294894" y="1689419"/>
            <a:ext cx="32191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400" kern="0" spc="-8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청년창업기업 기술고도 </a:t>
            </a:r>
            <a:r>
              <a:rPr lang="ko-KR" altLang="en-US" sz="1400" kern="0" spc="-80" dirty="0" err="1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사업화자금</a:t>
            </a:r>
            <a:r>
              <a:rPr lang="ko-KR" altLang="en-US" sz="1400" kern="0" spc="-8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지원</a:t>
            </a:r>
          </a:p>
        </p:txBody>
      </p:sp>
      <p:sp>
        <p:nvSpPr>
          <p:cNvPr id="18" name="원호 17">
            <a:extLst>
              <a:ext uri="{FF2B5EF4-FFF2-40B4-BE49-F238E27FC236}">
                <a16:creationId xmlns:a16="http://schemas.microsoft.com/office/drawing/2014/main" id="{977EB674-71CC-4772-88BF-D8E0BFF34201}"/>
              </a:ext>
            </a:extLst>
          </p:cNvPr>
          <p:cNvSpPr/>
          <p:nvPr userDrawn="1"/>
        </p:nvSpPr>
        <p:spPr>
          <a:xfrm rot="10800000">
            <a:off x="11009724" y="-1081211"/>
            <a:ext cx="2364552" cy="2162421"/>
          </a:xfrm>
          <a:prstGeom prst="arc">
            <a:avLst/>
          </a:prstGeom>
          <a:ln w="212725" cap="sq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내용 개체 틀 23">
            <a:extLst>
              <a:ext uri="{FF2B5EF4-FFF2-40B4-BE49-F238E27FC236}">
                <a16:creationId xmlns:a16="http://schemas.microsoft.com/office/drawing/2014/main" id="{77E0AA9A-8F8A-4CEE-999D-29737618C00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417336" y="5403783"/>
            <a:ext cx="2592388" cy="274641"/>
          </a:xfrm>
        </p:spPr>
        <p:txBody>
          <a:bodyPr>
            <a:normAutofit/>
          </a:bodyPr>
          <a:lstStyle>
            <a:lvl1pPr marL="0" indent="0" algn="r">
              <a:buNone/>
              <a:defRPr lang="ko-KR" altLang="en-US" sz="1400" kern="0" spc="-8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제출일자</a:t>
            </a:r>
          </a:p>
        </p:txBody>
      </p:sp>
    </p:spTree>
    <p:extLst>
      <p:ext uri="{BB962C8B-B14F-4D97-AF65-F5344CB8AC3E}">
        <p14:creationId xmlns:p14="http://schemas.microsoft.com/office/powerpoint/2010/main" val="3768308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52F2A1-084A-4421-B8B7-62D03AF2A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1768188-F179-49A9-9A58-17F16B4BC5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A854DFE-CB53-4DE4-AFD9-70726CB03F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A73738A-BB6A-4F0D-8C55-43E983FEB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527-D456-45BC-A59E-ECF2FA8E14F6}" type="datetime1">
              <a:rPr lang="ko-KR" altLang="en-US" smtClean="0"/>
              <a:t>2025-06-15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11A320E-7DA3-414C-9079-45DAC1EAA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57B8053-5270-4272-BF39-867A392D7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661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6DB742-6C11-4B28-ABF0-E336FF907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65C6FC9-D3E5-40AB-BA11-67C1BDAE2F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55E9943-8976-46E8-A6AB-B4756FCB5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E58D4-7F1F-4427-BF1A-4D47595ECEC5}" type="datetime1">
              <a:rPr lang="ko-KR" altLang="en-US" smtClean="0"/>
              <a:t>2025-06-15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E1989E2-7BB9-4342-A59B-7594C6D84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3A51ADA-D4FB-47F5-AF07-4C9BC46F6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6605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F6503AA-3691-49E8-95E3-FD540F5203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A63E50F-CCE8-4228-9A4C-DEA9FA8E34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319405-A0B7-4B5E-97C3-BCD62F577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A8E68-599C-4694-940E-113529C938B9}" type="datetime1">
              <a:rPr lang="ko-KR" altLang="en-US" smtClean="0"/>
              <a:t>2025-06-15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93C1FF-975E-4780-A851-03DA92279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F7B8A17-46C0-4C29-8D19-F098B584C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1370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순서도: 수동 입력 12">
            <a:extLst>
              <a:ext uri="{FF2B5EF4-FFF2-40B4-BE49-F238E27FC236}">
                <a16:creationId xmlns:a16="http://schemas.microsoft.com/office/drawing/2014/main" id="{0423E528-CD02-4398-8EF2-AA67FBF949F6}"/>
              </a:ext>
            </a:extLst>
          </p:cNvPr>
          <p:cNvSpPr/>
          <p:nvPr userDrawn="1"/>
        </p:nvSpPr>
        <p:spPr>
          <a:xfrm rot="16200000">
            <a:off x="7686734" y="-1082734"/>
            <a:ext cx="3425006" cy="558552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0 w 10000"/>
              <a:gd name="connsiteY3" fmla="*/ 10230 h 10230"/>
              <a:gd name="connsiteX4" fmla="*/ 0 w 10000"/>
              <a:gd name="connsiteY4" fmla="*/ 2230 h 1023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1449 w 10000"/>
              <a:gd name="connsiteY3" fmla="*/ 10207 h 10230"/>
              <a:gd name="connsiteX4" fmla="*/ 0 w 10000"/>
              <a:gd name="connsiteY4" fmla="*/ 2230 h 1023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2100 w 10000"/>
              <a:gd name="connsiteY3" fmla="*/ 10207 h 10230"/>
              <a:gd name="connsiteX4" fmla="*/ 0 w 10000"/>
              <a:gd name="connsiteY4" fmla="*/ 2230 h 10230"/>
              <a:gd name="connsiteX0" fmla="*/ 562 w 10562"/>
              <a:gd name="connsiteY0" fmla="*/ 2230 h 10230"/>
              <a:gd name="connsiteX1" fmla="*/ 10562 w 10562"/>
              <a:gd name="connsiteY1" fmla="*/ 230 h 10230"/>
              <a:gd name="connsiteX2" fmla="*/ 10562 w 10562"/>
              <a:gd name="connsiteY2" fmla="*/ 10230 h 10230"/>
              <a:gd name="connsiteX3" fmla="*/ 2662 w 10562"/>
              <a:gd name="connsiteY3" fmla="*/ 10207 h 10230"/>
              <a:gd name="connsiteX4" fmla="*/ 562 w 10562"/>
              <a:gd name="connsiteY4" fmla="*/ 2230 h 10230"/>
              <a:gd name="connsiteX0" fmla="*/ 3515 w 9582"/>
              <a:gd name="connsiteY0" fmla="*/ 3093 h 10178"/>
              <a:gd name="connsiteX1" fmla="*/ 9582 w 9582"/>
              <a:gd name="connsiteY1" fmla="*/ 178 h 10178"/>
              <a:gd name="connsiteX2" fmla="*/ 9582 w 9582"/>
              <a:gd name="connsiteY2" fmla="*/ 10178 h 10178"/>
              <a:gd name="connsiteX3" fmla="*/ 1682 w 9582"/>
              <a:gd name="connsiteY3" fmla="*/ 10155 h 10178"/>
              <a:gd name="connsiteX4" fmla="*/ 3515 w 9582"/>
              <a:gd name="connsiteY4" fmla="*/ 3093 h 10178"/>
              <a:gd name="connsiteX0" fmla="*/ 2701 w 10206"/>
              <a:gd name="connsiteY0" fmla="*/ 3125 h 9996"/>
              <a:gd name="connsiteX1" fmla="*/ 10206 w 10206"/>
              <a:gd name="connsiteY1" fmla="*/ 171 h 9996"/>
              <a:gd name="connsiteX2" fmla="*/ 10206 w 10206"/>
              <a:gd name="connsiteY2" fmla="*/ 9996 h 9996"/>
              <a:gd name="connsiteX3" fmla="*/ 1961 w 10206"/>
              <a:gd name="connsiteY3" fmla="*/ 9973 h 9996"/>
              <a:gd name="connsiteX4" fmla="*/ 2701 w 10206"/>
              <a:gd name="connsiteY4" fmla="*/ 3125 h 9996"/>
              <a:gd name="connsiteX0" fmla="*/ 2646 w 10000"/>
              <a:gd name="connsiteY0" fmla="*/ 3201 h 10075"/>
              <a:gd name="connsiteX1" fmla="*/ 10000 w 10000"/>
              <a:gd name="connsiteY1" fmla="*/ 246 h 10075"/>
              <a:gd name="connsiteX2" fmla="*/ 10000 w 10000"/>
              <a:gd name="connsiteY2" fmla="*/ 10075 h 10075"/>
              <a:gd name="connsiteX3" fmla="*/ 1921 w 10000"/>
              <a:gd name="connsiteY3" fmla="*/ 10052 h 10075"/>
              <a:gd name="connsiteX4" fmla="*/ 2646 w 10000"/>
              <a:gd name="connsiteY4" fmla="*/ 3201 h 10075"/>
              <a:gd name="connsiteX0" fmla="*/ 3210 w 10564"/>
              <a:gd name="connsiteY0" fmla="*/ 3201 h 10075"/>
              <a:gd name="connsiteX1" fmla="*/ 10564 w 10564"/>
              <a:gd name="connsiteY1" fmla="*/ 246 h 10075"/>
              <a:gd name="connsiteX2" fmla="*/ 10564 w 10564"/>
              <a:gd name="connsiteY2" fmla="*/ 10075 h 10075"/>
              <a:gd name="connsiteX3" fmla="*/ 2485 w 10564"/>
              <a:gd name="connsiteY3" fmla="*/ 10052 h 10075"/>
              <a:gd name="connsiteX4" fmla="*/ 3210 w 10564"/>
              <a:gd name="connsiteY4" fmla="*/ 3201 h 10075"/>
              <a:gd name="connsiteX0" fmla="*/ 3249 w 10603"/>
              <a:gd name="connsiteY0" fmla="*/ 3201 h 10075"/>
              <a:gd name="connsiteX1" fmla="*/ 10603 w 10603"/>
              <a:gd name="connsiteY1" fmla="*/ 246 h 10075"/>
              <a:gd name="connsiteX2" fmla="*/ 10603 w 10603"/>
              <a:gd name="connsiteY2" fmla="*/ 10075 h 10075"/>
              <a:gd name="connsiteX3" fmla="*/ 2524 w 10603"/>
              <a:gd name="connsiteY3" fmla="*/ 10052 h 10075"/>
              <a:gd name="connsiteX4" fmla="*/ 3249 w 10603"/>
              <a:gd name="connsiteY4" fmla="*/ 3201 h 10075"/>
              <a:gd name="connsiteX0" fmla="*/ 3249 w 10603"/>
              <a:gd name="connsiteY0" fmla="*/ 3178 h 10052"/>
              <a:gd name="connsiteX1" fmla="*/ 10603 w 10603"/>
              <a:gd name="connsiteY1" fmla="*/ 223 h 10052"/>
              <a:gd name="connsiteX2" fmla="*/ 10603 w 10603"/>
              <a:gd name="connsiteY2" fmla="*/ 10052 h 10052"/>
              <a:gd name="connsiteX3" fmla="*/ 2524 w 10603"/>
              <a:gd name="connsiteY3" fmla="*/ 10029 h 10052"/>
              <a:gd name="connsiteX4" fmla="*/ 3249 w 10603"/>
              <a:gd name="connsiteY4" fmla="*/ 3178 h 10052"/>
              <a:gd name="connsiteX0" fmla="*/ 3249 w 10603"/>
              <a:gd name="connsiteY0" fmla="*/ 3032 h 9906"/>
              <a:gd name="connsiteX1" fmla="*/ 10603 w 10603"/>
              <a:gd name="connsiteY1" fmla="*/ 77 h 9906"/>
              <a:gd name="connsiteX2" fmla="*/ 10603 w 10603"/>
              <a:gd name="connsiteY2" fmla="*/ 9906 h 9906"/>
              <a:gd name="connsiteX3" fmla="*/ 2524 w 10603"/>
              <a:gd name="connsiteY3" fmla="*/ 9883 h 9906"/>
              <a:gd name="connsiteX4" fmla="*/ 3249 w 10603"/>
              <a:gd name="connsiteY4" fmla="*/ 3032 h 9906"/>
              <a:gd name="connsiteX0" fmla="*/ 3064 w 10000"/>
              <a:gd name="connsiteY0" fmla="*/ 3077 h 10016"/>
              <a:gd name="connsiteX1" fmla="*/ 10000 w 10000"/>
              <a:gd name="connsiteY1" fmla="*/ 94 h 10016"/>
              <a:gd name="connsiteX2" fmla="*/ 10000 w 10000"/>
              <a:gd name="connsiteY2" fmla="*/ 10016 h 10016"/>
              <a:gd name="connsiteX3" fmla="*/ 2380 w 10000"/>
              <a:gd name="connsiteY3" fmla="*/ 9993 h 10016"/>
              <a:gd name="connsiteX4" fmla="*/ 3064 w 10000"/>
              <a:gd name="connsiteY4" fmla="*/ 3077 h 10016"/>
              <a:gd name="connsiteX0" fmla="*/ 3064 w 10000"/>
              <a:gd name="connsiteY0" fmla="*/ 3051 h 9990"/>
              <a:gd name="connsiteX1" fmla="*/ 10000 w 10000"/>
              <a:gd name="connsiteY1" fmla="*/ 68 h 9990"/>
              <a:gd name="connsiteX2" fmla="*/ 10000 w 10000"/>
              <a:gd name="connsiteY2" fmla="*/ 9990 h 9990"/>
              <a:gd name="connsiteX3" fmla="*/ 2380 w 10000"/>
              <a:gd name="connsiteY3" fmla="*/ 9967 h 9990"/>
              <a:gd name="connsiteX4" fmla="*/ 3064 w 10000"/>
              <a:gd name="connsiteY4" fmla="*/ 3051 h 9990"/>
              <a:gd name="connsiteX0" fmla="*/ 3184 w 9949"/>
              <a:gd name="connsiteY0" fmla="*/ 3232 h 9996"/>
              <a:gd name="connsiteX1" fmla="*/ 9949 w 9949"/>
              <a:gd name="connsiteY1" fmla="*/ 64 h 9996"/>
              <a:gd name="connsiteX2" fmla="*/ 9949 w 9949"/>
              <a:gd name="connsiteY2" fmla="*/ 9996 h 9996"/>
              <a:gd name="connsiteX3" fmla="*/ 2329 w 9949"/>
              <a:gd name="connsiteY3" fmla="*/ 9973 h 9996"/>
              <a:gd name="connsiteX4" fmla="*/ 3184 w 9949"/>
              <a:gd name="connsiteY4" fmla="*/ 3232 h 9996"/>
              <a:gd name="connsiteX0" fmla="*/ 3280 w 10080"/>
              <a:gd name="connsiteY0" fmla="*/ 3233 h 10000"/>
              <a:gd name="connsiteX1" fmla="*/ 10080 w 10080"/>
              <a:gd name="connsiteY1" fmla="*/ 64 h 10000"/>
              <a:gd name="connsiteX2" fmla="*/ 10080 w 10080"/>
              <a:gd name="connsiteY2" fmla="*/ 10000 h 10000"/>
              <a:gd name="connsiteX3" fmla="*/ 2421 w 10080"/>
              <a:gd name="connsiteY3" fmla="*/ 9977 h 10000"/>
              <a:gd name="connsiteX4" fmla="*/ 3280 w 10080"/>
              <a:gd name="connsiteY4" fmla="*/ 3233 h 10000"/>
              <a:gd name="connsiteX0" fmla="*/ 3261 w 10061"/>
              <a:gd name="connsiteY0" fmla="*/ 3233 h 10000"/>
              <a:gd name="connsiteX1" fmla="*/ 10061 w 10061"/>
              <a:gd name="connsiteY1" fmla="*/ 64 h 10000"/>
              <a:gd name="connsiteX2" fmla="*/ 10061 w 10061"/>
              <a:gd name="connsiteY2" fmla="*/ 10000 h 10000"/>
              <a:gd name="connsiteX3" fmla="*/ 2430 w 10061"/>
              <a:gd name="connsiteY3" fmla="*/ 10000 h 10000"/>
              <a:gd name="connsiteX4" fmla="*/ 3261 w 10061"/>
              <a:gd name="connsiteY4" fmla="*/ 323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1" h="10000">
                <a:moveTo>
                  <a:pt x="3261" y="3233"/>
                </a:moveTo>
                <a:cubicBezTo>
                  <a:pt x="6234" y="1889"/>
                  <a:pt x="7804" y="-410"/>
                  <a:pt x="10061" y="64"/>
                </a:cubicBezTo>
                <a:lnTo>
                  <a:pt x="10061" y="10000"/>
                </a:lnTo>
                <a:lnTo>
                  <a:pt x="2430" y="10000"/>
                </a:lnTo>
                <a:cubicBezTo>
                  <a:pt x="-2317" y="8017"/>
                  <a:pt x="960" y="4466"/>
                  <a:pt x="3261" y="3233"/>
                </a:cubicBezTo>
                <a:close/>
              </a:path>
            </a:pathLst>
          </a:custGeom>
          <a:gradFill flip="none" rotWithShape="1">
            <a:gsLst>
              <a:gs pos="82000">
                <a:srgbClr val="6CA2C0"/>
              </a:gs>
              <a:gs pos="52180">
                <a:srgbClr val="829CBB"/>
              </a:gs>
              <a:gs pos="12000">
                <a:srgbClr val="948AB4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8A91545-A50A-4057-B359-775863D56238}"/>
              </a:ext>
            </a:extLst>
          </p:cNvPr>
          <p:cNvSpPr/>
          <p:nvPr userDrawn="1"/>
        </p:nvSpPr>
        <p:spPr>
          <a:xfrm>
            <a:off x="1133474" y="395289"/>
            <a:ext cx="10690226" cy="6234376"/>
          </a:xfrm>
          <a:prstGeom prst="roundRect">
            <a:avLst>
              <a:gd name="adj" fmla="val 408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64BC126-87E5-45EF-8C39-844185E13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AA73A66-13D3-462C-B2B2-7609F3C00E13}" type="datetime1">
              <a:rPr lang="ko-KR" altLang="en-US" smtClean="0"/>
              <a:pPr/>
              <a:t>2025-06-15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1F90890-8D70-4E74-A223-95AF4EFB5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ABE5FD5-90EF-4E79-B744-96BACF638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5C282764-C238-4769-B066-38ACF7389C7F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7" name="사각형: 둥근 위쪽 모서리 16">
            <a:extLst>
              <a:ext uri="{FF2B5EF4-FFF2-40B4-BE49-F238E27FC236}">
                <a16:creationId xmlns:a16="http://schemas.microsoft.com/office/drawing/2014/main" id="{8E3823DB-A9D9-4478-9306-5796BBA651E3}"/>
              </a:ext>
            </a:extLst>
          </p:cNvPr>
          <p:cNvSpPr/>
          <p:nvPr userDrawn="1"/>
        </p:nvSpPr>
        <p:spPr>
          <a:xfrm rot="5400000">
            <a:off x="-2674280" y="3069565"/>
            <a:ext cx="6234377" cy="885828"/>
          </a:xfrm>
          <a:prstGeom prst="round2SameRect">
            <a:avLst/>
          </a:prstGeom>
          <a:gradFill flip="none" rotWithShape="1">
            <a:gsLst>
              <a:gs pos="67000">
                <a:srgbClr val="6CA2C0"/>
              </a:gs>
              <a:gs pos="0">
                <a:srgbClr val="948AB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9FDCDB40-FD05-4409-848A-F1958A2A1E72}"/>
              </a:ext>
            </a:extLst>
          </p:cNvPr>
          <p:cNvCxnSpPr>
            <a:cxnSpLocks/>
          </p:cNvCxnSpPr>
          <p:nvPr userDrawn="1"/>
        </p:nvCxnSpPr>
        <p:spPr>
          <a:xfrm>
            <a:off x="1493043" y="1073150"/>
            <a:ext cx="9907589" cy="0"/>
          </a:xfrm>
          <a:prstGeom prst="line">
            <a:avLst/>
          </a:prstGeom>
          <a:ln w="22225">
            <a:solidFill>
              <a:srgbClr val="EDEC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98FB24C7-4195-4E36-B5DA-6C771628B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>
            <a:normAutofit/>
          </a:bodyPr>
          <a:lstStyle>
            <a:lvl1pPr>
              <a:defRPr lang="ko-KR" altLang="en-US" sz="1800" b="1" kern="1200" spc="-100" baseline="0" dirty="0">
                <a:solidFill>
                  <a:srgbClr val="514A7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1" name="텍스트 개체 틀 30">
            <a:extLst>
              <a:ext uri="{FF2B5EF4-FFF2-40B4-BE49-F238E27FC236}">
                <a16:creationId xmlns:a16="http://schemas.microsoft.com/office/drawing/2014/main" id="{74884708-1C6E-4DF3-9E6C-4FB2800C56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25600" y="1359885"/>
            <a:ext cx="9775032" cy="353023"/>
          </a:xfrm>
        </p:spPr>
        <p:txBody>
          <a:bodyPr>
            <a:normAutofit/>
          </a:bodyPr>
          <a:lstStyle>
            <a:lvl1pPr marL="228600" indent="-228600">
              <a:buFont typeface="Pretendard Light" panose="02000403000000020004" pitchFamily="2" charset="-127"/>
              <a:buChar char=""/>
              <a:defRPr lang="ko-KR" altLang="en-US" sz="1400" kern="12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내용을 입력하세요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3422735-3E85-43FB-8570-C21F6B76663D}"/>
              </a:ext>
            </a:extLst>
          </p:cNvPr>
          <p:cNvSpPr txBox="1"/>
          <p:nvPr userDrawn="1"/>
        </p:nvSpPr>
        <p:spPr>
          <a:xfrm>
            <a:off x="9410860" y="111320"/>
            <a:ext cx="24128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050" kern="0" spc="-8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+mn-ea"/>
                <a:cs typeface="+mn-cs"/>
              </a:rPr>
              <a:t>청년창업기업 기술고도 </a:t>
            </a:r>
            <a:r>
              <a:rPr lang="ko-KR" altLang="en-US" sz="1050" kern="0" spc="-80" dirty="0" err="1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+mn-ea"/>
                <a:cs typeface="+mn-cs"/>
              </a:rPr>
              <a:t>사업화자금</a:t>
            </a:r>
            <a:r>
              <a:rPr lang="ko-KR" altLang="en-US" sz="1050" kern="0" spc="-80" dirty="0">
                <a:ln>
                  <a:solidFill>
                    <a:prstClr val="black">
                      <a:lumMod val="50000"/>
                      <a:lumOff val="50000"/>
                      <a:alpha val="0"/>
                    </a:prst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+mn-ea"/>
                <a:cs typeface="+mn-cs"/>
              </a:rPr>
              <a:t> 지원</a:t>
            </a:r>
          </a:p>
        </p:txBody>
      </p:sp>
      <p:sp>
        <p:nvSpPr>
          <p:cNvPr id="34" name="내용 개체 틀 33">
            <a:extLst>
              <a:ext uri="{FF2B5EF4-FFF2-40B4-BE49-F238E27FC236}">
                <a16:creationId xmlns:a16="http://schemas.microsoft.com/office/drawing/2014/main" id="{106E6109-16B0-4CFD-8AE9-F681A5B0415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-6" y="6097585"/>
            <a:ext cx="885829" cy="36512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ko-KR" altLang="en-US" dirty="0"/>
              <a:t>기업명</a:t>
            </a:r>
          </a:p>
        </p:txBody>
      </p:sp>
    </p:spTree>
    <p:extLst>
      <p:ext uri="{BB962C8B-B14F-4D97-AF65-F5344CB8AC3E}">
        <p14:creationId xmlns:p14="http://schemas.microsoft.com/office/powerpoint/2010/main" val="1096482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FB24C7-4195-4E36-B5DA-6C771628B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F3F7446-A66D-46F5-8E8D-E9D23EE93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64BC126-87E5-45EF-8C39-844185E13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4B4F7-F67F-4846-AA40-3D96E101B638}" type="datetime1">
              <a:rPr lang="ko-KR" altLang="en-US" smtClean="0"/>
              <a:t>2025-06-15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1F90890-8D70-4E74-A223-95AF4EFB5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ABE5FD5-90EF-4E79-B744-96BACF638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183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53C5553-F6BF-4049-9338-39DC3E210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7C3FE9A-811D-4C21-85DC-4F7ECADE5B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F93382D-38A3-426B-BA45-F7D09C252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5715E-548F-4B49-BB0E-B77B3C9E8D12}" type="datetime1">
              <a:rPr lang="ko-KR" altLang="en-US" smtClean="0"/>
              <a:t>2025-06-15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1E5877D-2A67-4C5C-99D8-7CCE9C8D9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7240865-30F8-49D0-A2C7-6335639B0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2436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44BA5-E03E-451D-ABAC-30FF685CA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558641E-6302-4778-9AA5-448A17E0E2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2FD425B-5016-4E81-B6CD-D067B8A9A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FC228BD-641F-41F3-B3F6-057DB2A81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8DAC3-1322-45EA-B5D1-4270FC2A7DD9}" type="datetime1">
              <a:rPr lang="ko-KR" altLang="en-US" smtClean="0"/>
              <a:t>2025-06-15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131D420-A7B4-486F-B333-DD178957E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3B64B4C-5C98-42A4-ADCD-1CBB79CBE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816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AA99EF1-44CC-4E41-8E62-3B75BF6C1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12F10A-43AE-4B1D-9181-0D7B2A1095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62A22E7-F226-4591-9E90-57DD85C08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EC965EA-A0B8-4D74-A2F6-B9398C5992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F173055-3D32-4D6F-981C-2D60E3D00A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AFAA7A1-A945-4FCA-A97B-6C6E957ED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BF842-63DD-46AD-B4EE-FCA244247DC3}" type="datetime1">
              <a:rPr lang="ko-KR" altLang="en-US" smtClean="0"/>
              <a:t>2025-06-15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BE54BA0-287F-4F42-A2BB-D198FA085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BBCA82E-AF4D-4C5F-A1B0-C213469FA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2347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gradFill>
          <a:gsLst>
            <a:gs pos="0">
              <a:srgbClr val="6F4A86"/>
            </a:gs>
            <a:gs pos="100000">
              <a:srgbClr val="2D9193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A8E44B0-2F37-40E7-ADB8-46B46C176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7A20F49F-76EA-4F86-8499-E54D5CADB935}" type="datetime1">
              <a:rPr lang="ko-KR" altLang="en-US" smtClean="0"/>
              <a:pPr/>
              <a:t>2025-06-15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7479FCC-302D-4741-B025-168826EDC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23567A5-1E5E-4E5C-9F4C-5C327ED7D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5C282764-C238-4769-B066-38ACF7389C7F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순서도: 수동 입력 12">
            <a:extLst>
              <a:ext uri="{FF2B5EF4-FFF2-40B4-BE49-F238E27FC236}">
                <a16:creationId xmlns:a16="http://schemas.microsoft.com/office/drawing/2014/main" id="{3A1B99E0-0C9B-47CA-A3AA-5DFABEA45F88}"/>
              </a:ext>
            </a:extLst>
          </p:cNvPr>
          <p:cNvSpPr/>
          <p:nvPr userDrawn="1"/>
        </p:nvSpPr>
        <p:spPr>
          <a:xfrm rot="5400000" flipH="1">
            <a:off x="1080258" y="-1082734"/>
            <a:ext cx="3425006" cy="5585525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0 w 10000"/>
              <a:gd name="connsiteY3" fmla="*/ 10230 h 10230"/>
              <a:gd name="connsiteX4" fmla="*/ 0 w 10000"/>
              <a:gd name="connsiteY4" fmla="*/ 2230 h 1023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1449 w 10000"/>
              <a:gd name="connsiteY3" fmla="*/ 10207 h 10230"/>
              <a:gd name="connsiteX4" fmla="*/ 0 w 10000"/>
              <a:gd name="connsiteY4" fmla="*/ 2230 h 10230"/>
              <a:gd name="connsiteX0" fmla="*/ 0 w 10000"/>
              <a:gd name="connsiteY0" fmla="*/ 2230 h 10230"/>
              <a:gd name="connsiteX1" fmla="*/ 10000 w 10000"/>
              <a:gd name="connsiteY1" fmla="*/ 230 h 10230"/>
              <a:gd name="connsiteX2" fmla="*/ 10000 w 10000"/>
              <a:gd name="connsiteY2" fmla="*/ 10230 h 10230"/>
              <a:gd name="connsiteX3" fmla="*/ 2100 w 10000"/>
              <a:gd name="connsiteY3" fmla="*/ 10207 h 10230"/>
              <a:gd name="connsiteX4" fmla="*/ 0 w 10000"/>
              <a:gd name="connsiteY4" fmla="*/ 2230 h 10230"/>
              <a:gd name="connsiteX0" fmla="*/ 562 w 10562"/>
              <a:gd name="connsiteY0" fmla="*/ 2230 h 10230"/>
              <a:gd name="connsiteX1" fmla="*/ 10562 w 10562"/>
              <a:gd name="connsiteY1" fmla="*/ 230 h 10230"/>
              <a:gd name="connsiteX2" fmla="*/ 10562 w 10562"/>
              <a:gd name="connsiteY2" fmla="*/ 10230 h 10230"/>
              <a:gd name="connsiteX3" fmla="*/ 2662 w 10562"/>
              <a:gd name="connsiteY3" fmla="*/ 10207 h 10230"/>
              <a:gd name="connsiteX4" fmla="*/ 562 w 10562"/>
              <a:gd name="connsiteY4" fmla="*/ 2230 h 10230"/>
              <a:gd name="connsiteX0" fmla="*/ 3515 w 9582"/>
              <a:gd name="connsiteY0" fmla="*/ 3093 h 10178"/>
              <a:gd name="connsiteX1" fmla="*/ 9582 w 9582"/>
              <a:gd name="connsiteY1" fmla="*/ 178 h 10178"/>
              <a:gd name="connsiteX2" fmla="*/ 9582 w 9582"/>
              <a:gd name="connsiteY2" fmla="*/ 10178 h 10178"/>
              <a:gd name="connsiteX3" fmla="*/ 1682 w 9582"/>
              <a:gd name="connsiteY3" fmla="*/ 10155 h 10178"/>
              <a:gd name="connsiteX4" fmla="*/ 3515 w 9582"/>
              <a:gd name="connsiteY4" fmla="*/ 3093 h 10178"/>
              <a:gd name="connsiteX0" fmla="*/ 2701 w 10206"/>
              <a:gd name="connsiteY0" fmla="*/ 3125 h 9996"/>
              <a:gd name="connsiteX1" fmla="*/ 10206 w 10206"/>
              <a:gd name="connsiteY1" fmla="*/ 171 h 9996"/>
              <a:gd name="connsiteX2" fmla="*/ 10206 w 10206"/>
              <a:gd name="connsiteY2" fmla="*/ 9996 h 9996"/>
              <a:gd name="connsiteX3" fmla="*/ 1961 w 10206"/>
              <a:gd name="connsiteY3" fmla="*/ 9973 h 9996"/>
              <a:gd name="connsiteX4" fmla="*/ 2701 w 10206"/>
              <a:gd name="connsiteY4" fmla="*/ 3125 h 9996"/>
              <a:gd name="connsiteX0" fmla="*/ 2646 w 10000"/>
              <a:gd name="connsiteY0" fmla="*/ 3201 h 10075"/>
              <a:gd name="connsiteX1" fmla="*/ 10000 w 10000"/>
              <a:gd name="connsiteY1" fmla="*/ 246 h 10075"/>
              <a:gd name="connsiteX2" fmla="*/ 10000 w 10000"/>
              <a:gd name="connsiteY2" fmla="*/ 10075 h 10075"/>
              <a:gd name="connsiteX3" fmla="*/ 1921 w 10000"/>
              <a:gd name="connsiteY3" fmla="*/ 10052 h 10075"/>
              <a:gd name="connsiteX4" fmla="*/ 2646 w 10000"/>
              <a:gd name="connsiteY4" fmla="*/ 3201 h 10075"/>
              <a:gd name="connsiteX0" fmla="*/ 3210 w 10564"/>
              <a:gd name="connsiteY0" fmla="*/ 3201 h 10075"/>
              <a:gd name="connsiteX1" fmla="*/ 10564 w 10564"/>
              <a:gd name="connsiteY1" fmla="*/ 246 h 10075"/>
              <a:gd name="connsiteX2" fmla="*/ 10564 w 10564"/>
              <a:gd name="connsiteY2" fmla="*/ 10075 h 10075"/>
              <a:gd name="connsiteX3" fmla="*/ 2485 w 10564"/>
              <a:gd name="connsiteY3" fmla="*/ 10052 h 10075"/>
              <a:gd name="connsiteX4" fmla="*/ 3210 w 10564"/>
              <a:gd name="connsiteY4" fmla="*/ 3201 h 10075"/>
              <a:gd name="connsiteX0" fmla="*/ 3249 w 10603"/>
              <a:gd name="connsiteY0" fmla="*/ 3201 h 10075"/>
              <a:gd name="connsiteX1" fmla="*/ 10603 w 10603"/>
              <a:gd name="connsiteY1" fmla="*/ 246 h 10075"/>
              <a:gd name="connsiteX2" fmla="*/ 10603 w 10603"/>
              <a:gd name="connsiteY2" fmla="*/ 10075 h 10075"/>
              <a:gd name="connsiteX3" fmla="*/ 2524 w 10603"/>
              <a:gd name="connsiteY3" fmla="*/ 10052 h 10075"/>
              <a:gd name="connsiteX4" fmla="*/ 3249 w 10603"/>
              <a:gd name="connsiteY4" fmla="*/ 3201 h 10075"/>
              <a:gd name="connsiteX0" fmla="*/ 3249 w 10603"/>
              <a:gd name="connsiteY0" fmla="*/ 3178 h 10052"/>
              <a:gd name="connsiteX1" fmla="*/ 10603 w 10603"/>
              <a:gd name="connsiteY1" fmla="*/ 223 h 10052"/>
              <a:gd name="connsiteX2" fmla="*/ 10603 w 10603"/>
              <a:gd name="connsiteY2" fmla="*/ 10052 h 10052"/>
              <a:gd name="connsiteX3" fmla="*/ 2524 w 10603"/>
              <a:gd name="connsiteY3" fmla="*/ 10029 h 10052"/>
              <a:gd name="connsiteX4" fmla="*/ 3249 w 10603"/>
              <a:gd name="connsiteY4" fmla="*/ 3178 h 10052"/>
              <a:gd name="connsiteX0" fmla="*/ 3249 w 10603"/>
              <a:gd name="connsiteY0" fmla="*/ 3032 h 9906"/>
              <a:gd name="connsiteX1" fmla="*/ 10603 w 10603"/>
              <a:gd name="connsiteY1" fmla="*/ 77 h 9906"/>
              <a:gd name="connsiteX2" fmla="*/ 10603 w 10603"/>
              <a:gd name="connsiteY2" fmla="*/ 9906 h 9906"/>
              <a:gd name="connsiteX3" fmla="*/ 2524 w 10603"/>
              <a:gd name="connsiteY3" fmla="*/ 9883 h 9906"/>
              <a:gd name="connsiteX4" fmla="*/ 3249 w 10603"/>
              <a:gd name="connsiteY4" fmla="*/ 3032 h 9906"/>
              <a:gd name="connsiteX0" fmla="*/ 3064 w 10000"/>
              <a:gd name="connsiteY0" fmla="*/ 3077 h 10016"/>
              <a:gd name="connsiteX1" fmla="*/ 10000 w 10000"/>
              <a:gd name="connsiteY1" fmla="*/ 94 h 10016"/>
              <a:gd name="connsiteX2" fmla="*/ 10000 w 10000"/>
              <a:gd name="connsiteY2" fmla="*/ 10016 h 10016"/>
              <a:gd name="connsiteX3" fmla="*/ 2380 w 10000"/>
              <a:gd name="connsiteY3" fmla="*/ 9993 h 10016"/>
              <a:gd name="connsiteX4" fmla="*/ 3064 w 10000"/>
              <a:gd name="connsiteY4" fmla="*/ 3077 h 10016"/>
              <a:gd name="connsiteX0" fmla="*/ 3064 w 10000"/>
              <a:gd name="connsiteY0" fmla="*/ 3051 h 9990"/>
              <a:gd name="connsiteX1" fmla="*/ 10000 w 10000"/>
              <a:gd name="connsiteY1" fmla="*/ 68 h 9990"/>
              <a:gd name="connsiteX2" fmla="*/ 10000 w 10000"/>
              <a:gd name="connsiteY2" fmla="*/ 9990 h 9990"/>
              <a:gd name="connsiteX3" fmla="*/ 2380 w 10000"/>
              <a:gd name="connsiteY3" fmla="*/ 9967 h 9990"/>
              <a:gd name="connsiteX4" fmla="*/ 3064 w 10000"/>
              <a:gd name="connsiteY4" fmla="*/ 3051 h 9990"/>
              <a:gd name="connsiteX0" fmla="*/ 3184 w 9949"/>
              <a:gd name="connsiteY0" fmla="*/ 3232 h 9996"/>
              <a:gd name="connsiteX1" fmla="*/ 9949 w 9949"/>
              <a:gd name="connsiteY1" fmla="*/ 64 h 9996"/>
              <a:gd name="connsiteX2" fmla="*/ 9949 w 9949"/>
              <a:gd name="connsiteY2" fmla="*/ 9996 h 9996"/>
              <a:gd name="connsiteX3" fmla="*/ 2329 w 9949"/>
              <a:gd name="connsiteY3" fmla="*/ 9973 h 9996"/>
              <a:gd name="connsiteX4" fmla="*/ 3184 w 9949"/>
              <a:gd name="connsiteY4" fmla="*/ 3232 h 9996"/>
              <a:gd name="connsiteX0" fmla="*/ 3280 w 10080"/>
              <a:gd name="connsiteY0" fmla="*/ 3233 h 10000"/>
              <a:gd name="connsiteX1" fmla="*/ 10080 w 10080"/>
              <a:gd name="connsiteY1" fmla="*/ 64 h 10000"/>
              <a:gd name="connsiteX2" fmla="*/ 10080 w 10080"/>
              <a:gd name="connsiteY2" fmla="*/ 10000 h 10000"/>
              <a:gd name="connsiteX3" fmla="*/ 2421 w 10080"/>
              <a:gd name="connsiteY3" fmla="*/ 9977 h 10000"/>
              <a:gd name="connsiteX4" fmla="*/ 3280 w 10080"/>
              <a:gd name="connsiteY4" fmla="*/ 3233 h 10000"/>
              <a:gd name="connsiteX0" fmla="*/ 3261 w 10061"/>
              <a:gd name="connsiteY0" fmla="*/ 3233 h 10000"/>
              <a:gd name="connsiteX1" fmla="*/ 10061 w 10061"/>
              <a:gd name="connsiteY1" fmla="*/ 64 h 10000"/>
              <a:gd name="connsiteX2" fmla="*/ 10061 w 10061"/>
              <a:gd name="connsiteY2" fmla="*/ 10000 h 10000"/>
              <a:gd name="connsiteX3" fmla="*/ 2430 w 10061"/>
              <a:gd name="connsiteY3" fmla="*/ 10000 h 10000"/>
              <a:gd name="connsiteX4" fmla="*/ 3261 w 10061"/>
              <a:gd name="connsiteY4" fmla="*/ 323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1" h="10000">
                <a:moveTo>
                  <a:pt x="3261" y="3233"/>
                </a:moveTo>
                <a:cubicBezTo>
                  <a:pt x="6234" y="1889"/>
                  <a:pt x="7804" y="-410"/>
                  <a:pt x="10061" y="64"/>
                </a:cubicBezTo>
                <a:lnTo>
                  <a:pt x="10061" y="10000"/>
                </a:lnTo>
                <a:lnTo>
                  <a:pt x="2430" y="10000"/>
                </a:lnTo>
                <a:cubicBezTo>
                  <a:pt x="-2317" y="8017"/>
                  <a:pt x="960" y="4466"/>
                  <a:pt x="3261" y="3233"/>
                </a:cubicBezTo>
                <a:close/>
              </a:path>
            </a:pathLst>
          </a:custGeom>
          <a:gradFill flip="none" rotWithShape="1">
            <a:gsLst>
              <a:gs pos="82000">
                <a:srgbClr val="6CA2C0">
                  <a:alpha val="59000"/>
                </a:srgbClr>
              </a:gs>
              <a:gs pos="52180">
                <a:srgbClr val="829CBB">
                  <a:alpha val="47000"/>
                </a:srgbClr>
              </a:gs>
              <a:gs pos="12000">
                <a:srgbClr val="625787">
                  <a:alpha val="4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각 삼각형 10">
            <a:extLst>
              <a:ext uri="{FF2B5EF4-FFF2-40B4-BE49-F238E27FC236}">
                <a16:creationId xmlns:a16="http://schemas.microsoft.com/office/drawing/2014/main" id="{B5AF1329-D5FF-48E2-8104-07F425FFF391}"/>
              </a:ext>
            </a:extLst>
          </p:cNvPr>
          <p:cNvSpPr/>
          <p:nvPr userDrawn="1"/>
        </p:nvSpPr>
        <p:spPr>
          <a:xfrm flipH="1">
            <a:off x="9151105" y="3727072"/>
            <a:ext cx="3033790" cy="3130928"/>
          </a:xfrm>
          <a:custGeom>
            <a:avLst/>
            <a:gdLst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28949"/>
              <a:gd name="connsiteY0" fmla="*/ 3124200 h 3124200"/>
              <a:gd name="connsiteX1" fmla="*/ 0 w 3028949"/>
              <a:gd name="connsiteY1" fmla="*/ 0 h 3124200"/>
              <a:gd name="connsiteX2" fmla="*/ 3028949 w 3028949"/>
              <a:gd name="connsiteY2" fmla="*/ 3124200 h 3124200"/>
              <a:gd name="connsiteX3" fmla="*/ 0 w 3028949"/>
              <a:gd name="connsiteY3" fmla="*/ 3124200 h 3124200"/>
              <a:gd name="connsiteX0" fmla="*/ 0 w 3031045"/>
              <a:gd name="connsiteY0" fmla="*/ 3124200 h 3124200"/>
              <a:gd name="connsiteX1" fmla="*/ 0 w 3031045"/>
              <a:gd name="connsiteY1" fmla="*/ 0 h 3124200"/>
              <a:gd name="connsiteX2" fmla="*/ 3028949 w 3031045"/>
              <a:gd name="connsiteY2" fmla="*/ 3124200 h 3124200"/>
              <a:gd name="connsiteX3" fmla="*/ 0 w 3031045"/>
              <a:gd name="connsiteY3" fmla="*/ 3124200 h 3124200"/>
              <a:gd name="connsiteX0" fmla="*/ 0 w 3033706"/>
              <a:gd name="connsiteY0" fmla="*/ 3124200 h 3124200"/>
              <a:gd name="connsiteX1" fmla="*/ 0 w 3033706"/>
              <a:gd name="connsiteY1" fmla="*/ 0 h 3124200"/>
              <a:gd name="connsiteX2" fmla="*/ 3028949 w 3033706"/>
              <a:gd name="connsiteY2" fmla="*/ 3124200 h 3124200"/>
              <a:gd name="connsiteX3" fmla="*/ 0 w 3033706"/>
              <a:gd name="connsiteY3" fmla="*/ 3124200 h 3124200"/>
              <a:gd name="connsiteX0" fmla="*/ 0 w 3030948"/>
              <a:gd name="connsiteY0" fmla="*/ 3130733 h 3130733"/>
              <a:gd name="connsiteX1" fmla="*/ 0 w 3030948"/>
              <a:gd name="connsiteY1" fmla="*/ 6533 h 3130733"/>
              <a:gd name="connsiteX2" fmla="*/ 3028949 w 3030948"/>
              <a:gd name="connsiteY2" fmla="*/ 3130733 h 3130733"/>
              <a:gd name="connsiteX3" fmla="*/ 0 w 3030948"/>
              <a:gd name="connsiteY3" fmla="*/ 3130733 h 3130733"/>
              <a:gd name="connsiteX0" fmla="*/ 0 w 3044185"/>
              <a:gd name="connsiteY0" fmla="*/ 3130733 h 3130733"/>
              <a:gd name="connsiteX1" fmla="*/ 0 w 3044185"/>
              <a:gd name="connsiteY1" fmla="*/ 6533 h 3130733"/>
              <a:gd name="connsiteX2" fmla="*/ 3028949 w 3044185"/>
              <a:gd name="connsiteY2" fmla="*/ 3130733 h 3130733"/>
              <a:gd name="connsiteX3" fmla="*/ 0 w 3044185"/>
              <a:gd name="connsiteY3" fmla="*/ 3130733 h 3130733"/>
              <a:gd name="connsiteX0" fmla="*/ 0 w 3028949"/>
              <a:gd name="connsiteY0" fmla="*/ 3133009 h 3133009"/>
              <a:gd name="connsiteX1" fmla="*/ 0 w 3028949"/>
              <a:gd name="connsiteY1" fmla="*/ 8809 h 3133009"/>
              <a:gd name="connsiteX2" fmla="*/ 3028949 w 3028949"/>
              <a:gd name="connsiteY2" fmla="*/ 3133009 h 3133009"/>
              <a:gd name="connsiteX3" fmla="*/ 0 w 3028949"/>
              <a:gd name="connsiteY3" fmla="*/ 3133009 h 3133009"/>
              <a:gd name="connsiteX0" fmla="*/ 0 w 3032026"/>
              <a:gd name="connsiteY0" fmla="*/ 3130634 h 3130634"/>
              <a:gd name="connsiteX1" fmla="*/ 0 w 3032026"/>
              <a:gd name="connsiteY1" fmla="*/ 6434 h 3130634"/>
              <a:gd name="connsiteX2" fmla="*/ 3028949 w 3032026"/>
              <a:gd name="connsiteY2" fmla="*/ 3130634 h 3130634"/>
              <a:gd name="connsiteX3" fmla="*/ 0 w 3032026"/>
              <a:gd name="connsiteY3" fmla="*/ 3130634 h 3130634"/>
              <a:gd name="connsiteX0" fmla="*/ 0 w 3033790"/>
              <a:gd name="connsiteY0" fmla="*/ 3130928 h 3130928"/>
              <a:gd name="connsiteX1" fmla="*/ 0 w 3033790"/>
              <a:gd name="connsiteY1" fmla="*/ 6728 h 3130928"/>
              <a:gd name="connsiteX2" fmla="*/ 3028949 w 3033790"/>
              <a:gd name="connsiteY2" fmla="*/ 3130928 h 3130928"/>
              <a:gd name="connsiteX3" fmla="*/ 0 w 3033790"/>
              <a:gd name="connsiteY3" fmla="*/ 3130928 h 31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3790" h="3130928">
                <a:moveTo>
                  <a:pt x="0" y="3130928"/>
                </a:moveTo>
                <a:lnTo>
                  <a:pt x="0" y="6728"/>
                </a:lnTo>
                <a:cubicBezTo>
                  <a:pt x="984250" y="-161547"/>
                  <a:pt x="3149599" y="2880103"/>
                  <a:pt x="3028949" y="3130928"/>
                </a:cubicBezTo>
                <a:lnTo>
                  <a:pt x="0" y="3130928"/>
                </a:lnTo>
                <a:close/>
              </a:path>
            </a:pathLst>
          </a:custGeom>
          <a:gradFill flip="none" rotWithShape="1">
            <a:gsLst>
              <a:gs pos="82000">
                <a:srgbClr val="5A81A7"/>
              </a:gs>
              <a:gs pos="41000">
                <a:srgbClr val="5975A2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051A5D8-7DA8-4C05-9C76-217A38CB27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원호 12">
            <a:extLst>
              <a:ext uri="{FF2B5EF4-FFF2-40B4-BE49-F238E27FC236}">
                <a16:creationId xmlns:a16="http://schemas.microsoft.com/office/drawing/2014/main" id="{C1BE8F37-B567-41A5-86DD-3F6CD1FD967B}"/>
              </a:ext>
            </a:extLst>
          </p:cNvPr>
          <p:cNvSpPr/>
          <p:nvPr userDrawn="1"/>
        </p:nvSpPr>
        <p:spPr>
          <a:xfrm rot="10800000">
            <a:off x="11009724" y="-1081211"/>
            <a:ext cx="2364552" cy="2162421"/>
          </a:xfrm>
          <a:prstGeom prst="arc">
            <a:avLst/>
          </a:prstGeom>
          <a:ln w="212725" cap="sq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CD8F0D-B610-42D7-B37B-DF7239621FCA}"/>
              </a:ext>
            </a:extLst>
          </p:cNvPr>
          <p:cNvSpPr txBox="1"/>
          <p:nvPr userDrawn="1"/>
        </p:nvSpPr>
        <p:spPr>
          <a:xfrm>
            <a:off x="4383836" y="2213404"/>
            <a:ext cx="3424334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ko-KR" altLang="en-US" sz="4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감사합니다</a:t>
            </a:r>
            <a:r>
              <a:rPr lang="en-US" altLang="ko-KR" sz="4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48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내용 개체 틀 21">
            <a:extLst>
              <a:ext uri="{FF2B5EF4-FFF2-40B4-BE49-F238E27FC236}">
                <a16:creationId xmlns:a16="http://schemas.microsoft.com/office/drawing/2014/main" id="{A9445343-F5A9-441E-ADB6-B1C4D79404E6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768850" y="3346450"/>
            <a:ext cx="2654300" cy="400050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ko-KR" altLang="en-US" dirty="0"/>
              <a:t>기업명</a:t>
            </a:r>
          </a:p>
        </p:txBody>
      </p:sp>
    </p:spTree>
    <p:extLst>
      <p:ext uri="{BB962C8B-B14F-4D97-AF65-F5344CB8AC3E}">
        <p14:creationId xmlns:p14="http://schemas.microsoft.com/office/powerpoint/2010/main" val="3205860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2293F2A-6A67-40C2-9D7D-C746D85D3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6C6A3-A44E-495A-B1C0-CF7ABBF8DCA9}" type="datetime1">
              <a:rPr lang="ko-KR" altLang="en-US" smtClean="0"/>
              <a:t>2025-06-15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395449A-A83C-4B31-B75D-276EB73CF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BFAC91F-0878-4504-B458-80C2AE451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950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285EFBA-CDB8-46CB-8F24-EC2C4F348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4AC63BA-86F5-4860-AD87-CCB87E54C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28D142-0705-46D1-8951-4C52F317FB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F2D907C-F4F8-427C-9F9D-E9A68E3BD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5CCF-9FE2-4F0E-9B47-35C2235182CB}" type="datetime1">
              <a:rPr lang="ko-KR" altLang="en-US" smtClean="0"/>
              <a:t>2025-06-15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7107716-FEC9-412D-B90B-AE6E979B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0721CC8-A24B-4570-8304-7BA0DCC6E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7365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AD5E5B5-589E-4B65-9F5B-1AF7A7A4F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C910E31-5C1F-4264-BD8E-4255471729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9135D30-BA60-423E-86BD-1C5DF4A8B1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EBD63-3314-41A9-A0D8-E6B6EDB06533}" type="datetime1">
              <a:rPr lang="ko-KR" altLang="en-US" smtClean="0"/>
              <a:t>2025-06-15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B40EC3B-4A8D-400A-9B0F-4CF42B2F5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6E6809C-2ABD-4B54-BDC4-015EE5223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82764-C238-4769-B066-38ACF7389C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4447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>
            <a:extLst>
              <a:ext uri="{FF2B5EF4-FFF2-40B4-BE49-F238E27FC236}">
                <a16:creationId xmlns:a16="http://schemas.microsoft.com/office/drawing/2014/main" id="{F1C533D7-484F-4268-9E50-D853DF0815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6" name="부제목 15">
            <a:extLst>
              <a:ext uri="{FF2B5EF4-FFF2-40B4-BE49-F238E27FC236}">
                <a16:creationId xmlns:a16="http://schemas.microsoft.com/office/drawing/2014/main" id="{CF67DB96-81F8-4869-BEF6-40C68BE066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7" name="내용 개체 틀 16">
            <a:extLst>
              <a:ext uri="{FF2B5EF4-FFF2-40B4-BE49-F238E27FC236}">
                <a16:creationId xmlns:a16="http://schemas.microsoft.com/office/drawing/2014/main" id="{1C4187C6-20AB-448C-BEBF-C5349DDDFB5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D50CF2-3899-4C58-94DB-55298C98EB3F}"/>
              </a:ext>
            </a:extLst>
          </p:cNvPr>
          <p:cNvSpPr txBox="1"/>
          <p:nvPr/>
        </p:nvSpPr>
        <p:spPr>
          <a:xfrm>
            <a:off x="4343097" y="4500665"/>
            <a:ext cx="33682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i="1" spc="-80">
                <a:solidFill>
                  <a:schemeClr val="accent1">
                    <a:lumMod val="40000"/>
                    <a:lumOff val="60000"/>
                  </a:schemeClr>
                </a:solidFill>
              </a:rPr>
              <a:t>※ </a:t>
            </a:r>
            <a:r>
              <a:rPr lang="ko-KR" altLang="en-US" sz="1600" i="1" spc="-80">
                <a:solidFill>
                  <a:schemeClr val="accent1">
                    <a:lumMod val="40000"/>
                    <a:lumOff val="60000"/>
                  </a:schemeClr>
                </a:solidFill>
              </a:rPr>
              <a:t>전체 분량은 </a:t>
            </a:r>
            <a:r>
              <a:rPr lang="en-US" altLang="ko-KR" sz="1600" i="1" spc="-80">
                <a:solidFill>
                  <a:schemeClr val="accent1">
                    <a:lumMod val="40000"/>
                    <a:lumOff val="60000"/>
                  </a:schemeClr>
                </a:solidFill>
              </a:rPr>
              <a:t>20</a:t>
            </a:r>
            <a:r>
              <a:rPr lang="ko-KR" altLang="en-US" sz="1600" i="1" spc="-80">
                <a:solidFill>
                  <a:schemeClr val="accent1">
                    <a:lumMod val="40000"/>
                    <a:lumOff val="60000"/>
                  </a:schemeClr>
                </a:solidFill>
              </a:rPr>
              <a:t>페이지 이내로 작성</a:t>
            </a:r>
          </a:p>
        </p:txBody>
      </p:sp>
    </p:spTree>
    <p:extLst>
      <p:ext uri="{BB962C8B-B14F-4D97-AF65-F5344CB8AC3E}">
        <p14:creationId xmlns:p14="http://schemas.microsoft.com/office/powerpoint/2010/main" val="471843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04171D-6E2E-48E6-BE23-6A7EBC1F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>
            <a:normAutofit/>
          </a:bodyPr>
          <a:lstStyle/>
          <a:p>
            <a:r>
              <a:rPr lang="en-US" altLang="ko-KR"/>
              <a:t>3-4. </a:t>
            </a:r>
            <a:r>
              <a:rPr lang="ko-KR" altLang="en-US" dirty="0"/>
              <a:t>추진일정 및 자금 운용계획</a:t>
            </a:r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06B51D50-E2FD-4D6F-8927-137434B1627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4C3E1E-C116-4171-9B2C-D3F0F7DC12CF}"/>
              </a:ext>
            </a:extLst>
          </p:cNvPr>
          <p:cNvSpPr txBox="1"/>
          <p:nvPr/>
        </p:nvSpPr>
        <p:spPr>
          <a:xfrm>
            <a:off x="1750355" y="1369542"/>
            <a:ext cx="3566361" cy="2529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en-US" altLang="ko-KR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6CA2C0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STEP 1. </a:t>
            </a:r>
            <a:r>
              <a:rPr lang="ko-KR" altLang="en-US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투자유치 희망금액 및 자금활용 계획</a:t>
            </a:r>
            <a:endParaRPr lang="id-ID" altLang="ko-KR" sz="1600" spc="-2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Medium" panose="02000603000000020004" pitchFamily="50" charset="-127"/>
              <a:ea typeface="Pretendard Medium" panose="02000603000000020004" pitchFamily="50" charset="-127"/>
              <a:cs typeface="Pretendard Medium" panose="02000603000000020004" pitchFamily="50" charset="-127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F32D3512-7C58-4566-A0EB-834151A0C00C}"/>
              </a:ext>
            </a:extLst>
          </p:cNvPr>
          <p:cNvSpPr/>
          <p:nvPr/>
        </p:nvSpPr>
        <p:spPr>
          <a:xfrm>
            <a:off x="3324352" y="2683143"/>
            <a:ext cx="4659461" cy="104428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C0C0C">
                <a:lumMod val="10000"/>
                <a:lumOff val="9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920BF801-732C-4717-9DEA-3E9C34B0DF38}"/>
              </a:ext>
            </a:extLst>
          </p:cNvPr>
          <p:cNvSpPr/>
          <p:nvPr/>
        </p:nvSpPr>
        <p:spPr>
          <a:xfrm>
            <a:off x="3324352" y="3811841"/>
            <a:ext cx="4659461" cy="104428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C0C0C">
                <a:lumMod val="10000"/>
                <a:lumOff val="9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01AC4F94-A869-4700-BA15-33E762AB4E1A}"/>
              </a:ext>
            </a:extLst>
          </p:cNvPr>
          <p:cNvSpPr/>
          <p:nvPr/>
        </p:nvSpPr>
        <p:spPr>
          <a:xfrm>
            <a:off x="3324352" y="4919193"/>
            <a:ext cx="4659461" cy="104428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C0C0C">
                <a:lumMod val="10000"/>
                <a:lumOff val="9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A47C5F47-E413-473D-97CD-BA9DB880A89E}"/>
              </a:ext>
            </a:extLst>
          </p:cNvPr>
          <p:cNvSpPr/>
          <p:nvPr/>
        </p:nvSpPr>
        <p:spPr>
          <a:xfrm>
            <a:off x="7192598" y="2313013"/>
            <a:ext cx="3390792" cy="3517833"/>
          </a:xfrm>
          <a:prstGeom prst="ellipse">
            <a:avLst/>
          </a:prstGeom>
          <a:solidFill>
            <a:srgbClr val="0C0C0C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317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630BFCA6-2E8A-4A42-BE60-A6482C1557D3}"/>
              </a:ext>
            </a:extLst>
          </p:cNvPr>
          <p:cNvSpPr/>
          <p:nvPr/>
        </p:nvSpPr>
        <p:spPr>
          <a:xfrm>
            <a:off x="1999416" y="2683143"/>
            <a:ext cx="1240414" cy="1044287"/>
          </a:xfrm>
          <a:prstGeom prst="rect">
            <a:avLst/>
          </a:prstGeom>
          <a:solidFill>
            <a:srgbClr val="0C0C0C">
              <a:lumMod val="10000"/>
              <a:lumOff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0C51F66E-C145-45E0-B37A-925570FA7B3E}"/>
              </a:ext>
            </a:extLst>
          </p:cNvPr>
          <p:cNvSpPr/>
          <p:nvPr/>
        </p:nvSpPr>
        <p:spPr>
          <a:xfrm>
            <a:off x="1999416" y="3811841"/>
            <a:ext cx="1240414" cy="1044287"/>
          </a:xfrm>
          <a:prstGeom prst="rect">
            <a:avLst/>
          </a:prstGeom>
          <a:solidFill>
            <a:srgbClr val="0C0C0C">
              <a:lumMod val="10000"/>
              <a:lumOff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28EB7C9C-B469-4F93-ABC5-D8DF0E946DC0}"/>
              </a:ext>
            </a:extLst>
          </p:cNvPr>
          <p:cNvSpPr/>
          <p:nvPr/>
        </p:nvSpPr>
        <p:spPr>
          <a:xfrm>
            <a:off x="1999416" y="4919194"/>
            <a:ext cx="1240414" cy="1044287"/>
          </a:xfrm>
          <a:prstGeom prst="rect">
            <a:avLst/>
          </a:prstGeom>
          <a:solidFill>
            <a:srgbClr val="0C0C0C">
              <a:lumMod val="10000"/>
              <a:lumOff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50" name="직사각형 49">
            <a:extLst>
              <a:ext uri="{FF2B5EF4-FFF2-40B4-BE49-F238E27FC236}">
                <a16:creationId xmlns:a16="http://schemas.microsoft.com/office/drawing/2014/main" id="{07A644B8-94B6-486D-9B57-E219BCD89593}"/>
              </a:ext>
            </a:extLst>
          </p:cNvPr>
          <p:cNvSpPr/>
          <p:nvPr/>
        </p:nvSpPr>
        <p:spPr>
          <a:xfrm>
            <a:off x="1998858" y="2155560"/>
            <a:ext cx="1240414" cy="443172"/>
          </a:xfrm>
          <a:prstGeom prst="rect">
            <a:avLst/>
          </a:prstGeom>
          <a:solidFill>
            <a:srgbClr val="4D69A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685C64E4-7F64-447A-BEFB-5D592A124046}"/>
              </a:ext>
            </a:extLst>
          </p:cNvPr>
          <p:cNvSpPr/>
          <p:nvPr/>
        </p:nvSpPr>
        <p:spPr>
          <a:xfrm>
            <a:off x="3324352" y="2158876"/>
            <a:ext cx="4659461" cy="443173"/>
          </a:xfrm>
          <a:prstGeom prst="rect">
            <a:avLst/>
          </a:prstGeom>
          <a:solidFill>
            <a:srgbClr val="4D69A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52" name="타원 51">
            <a:extLst>
              <a:ext uri="{FF2B5EF4-FFF2-40B4-BE49-F238E27FC236}">
                <a16:creationId xmlns:a16="http://schemas.microsoft.com/office/drawing/2014/main" id="{297D529A-4CAD-4E4C-BBA0-0B846BFC9C78}"/>
              </a:ext>
            </a:extLst>
          </p:cNvPr>
          <p:cNvSpPr/>
          <p:nvPr/>
        </p:nvSpPr>
        <p:spPr>
          <a:xfrm>
            <a:off x="7502743" y="2512813"/>
            <a:ext cx="3268924" cy="3250480"/>
          </a:xfrm>
          <a:prstGeom prst="ellipse">
            <a:avLst/>
          </a:prstGeom>
          <a:solidFill>
            <a:srgbClr val="FFFFFF"/>
          </a:solidFill>
          <a:ln w="146050" cap="flat" cmpd="sng" algn="ctr">
            <a:solidFill>
              <a:srgbClr val="4D6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retendard Light"/>
              <a:ea typeface="Pretendard Light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41D1EE8-E501-4142-B9D2-1619206F3AD3}"/>
              </a:ext>
            </a:extLst>
          </p:cNvPr>
          <p:cNvSpPr txBox="1"/>
          <p:nvPr/>
        </p:nvSpPr>
        <p:spPr>
          <a:xfrm>
            <a:off x="2238809" y="3017799"/>
            <a:ext cx="733855" cy="3768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ko-KR" altLang="en-US" b="1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항목 </a:t>
            </a:r>
            <a:r>
              <a:rPr lang="en-US" altLang="ko-KR" b="1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1</a:t>
            </a:r>
            <a:endParaRPr lang="en-US" altLang="ko-KR" b="1" spc="-2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Medium" panose="02000603000000020004" pitchFamily="2" charset="-127"/>
              <a:ea typeface="Pretendard Medium" panose="02000603000000020004" pitchFamily="2" charset="-127"/>
              <a:cs typeface="Pretendard Medium" panose="02000603000000020004" pitchFamily="2" charset="-127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1B017F6-47BC-438E-AB67-297804FA8FE0}"/>
              </a:ext>
            </a:extLst>
          </p:cNvPr>
          <p:cNvSpPr txBox="1"/>
          <p:nvPr/>
        </p:nvSpPr>
        <p:spPr>
          <a:xfrm>
            <a:off x="2238809" y="4146497"/>
            <a:ext cx="765915" cy="3768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ko-KR" altLang="en-US" b="1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항목 </a:t>
            </a:r>
            <a:r>
              <a:rPr lang="en-US" altLang="ko-KR" b="1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2</a:t>
            </a:r>
            <a:endParaRPr lang="en-US" altLang="ko-KR" b="1" spc="-2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Medium" panose="02000603000000020004" pitchFamily="2" charset="-127"/>
              <a:ea typeface="Pretendard Medium" panose="02000603000000020004" pitchFamily="2" charset="-127"/>
              <a:cs typeface="Pretendard Medium" panose="02000603000000020004" pitchFamily="2" charset="-12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1654D8A-C1B3-4BA7-A546-3676DD253DCF}"/>
              </a:ext>
            </a:extLst>
          </p:cNvPr>
          <p:cNvSpPr txBox="1"/>
          <p:nvPr/>
        </p:nvSpPr>
        <p:spPr>
          <a:xfrm>
            <a:off x="2238809" y="5253849"/>
            <a:ext cx="772327" cy="3768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ko-KR" altLang="en-US" b="1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항목 </a:t>
            </a:r>
            <a:r>
              <a:rPr lang="en-US" altLang="ko-KR" b="1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3</a:t>
            </a:r>
            <a:endParaRPr lang="en-US" altLang="ko-KR" b="1" spc="-2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Medium" panose="02000603000000020004" pitchFamily="2" charset="-127"/>
              <a:ea typeface="Pretendard Medium" panose="02000603000000020004" pitchFamily="2" charset="-127"/>
              <a:cs typeface="Pretendard Medium" panose="02000603000000020004" pitchFamily="2" charset="-127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F86D589-0BEF-4821-9FCC-73309AB250A0}"/>
              </a:ext>
            </a:extLst>
          </p:cNvPr>
          <p:cNvSpPr txBox="1"/>
          <p:nvPr/>
        </p:nvSpPr>
        <p:spPr>
          <a:xfrm>
            <a:off x="2208352" y="2220340"/>
            <a:ext cx="796372" cy="313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ko-KR" altLang="en-US" sz="1400" spc="-20" dirty="0">
                <a:ln>
                  <a:solidFill>
                    <a:srgbClr val="0C0C0C">
                      <a:alpha val="0"/>
                    </a:srgbClr>
                  </a:solidFill>
                </a:ln>
                <a:solidFill>
                  <a:srgbClr val="FFFFFF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투자항목</a:t>
            </a:r>
            <a:endParaRPr lang="en-US" altLang="ko-KR" sz="1400" spc="-20" dirty="0">
              <a:ln>
                <a:solidFill>
                  <a:srgbClr val="0C0C0C">
                    <a:alpha val="0"/>
                  </a:srgbClr>
                </a:solidFill>
              </a:ln>
              <a:solidFill>
                <a:srgbClr val="FFFFFF"/>
              </a:solidFill>
              <a:latin typeface="Pretendard Medium" panose="02000603000000020004" pitchFamily="2" charset="-127"/>
              <a:ea typeface="Pretendard Medium" panose="02000603000000020004" pitchFamily="2" charset="-127"/>
              <a:cs typeface="Pretendard Medium" panose="02000603000000020004" pitchFamily="2" charset="-127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0B99231-0752-429F-B0C0-8A9F0753599D}"/>
              </a:ext>
            </a:extLst>
          </p:cNvPr>
          <p:cNvSpPr txBox="1"/>
          <p:nvPr/>
        </p:nvSpPr>
        <p:spPr>
          <a:xfrm>
            <a:off x="5346061" y="2226610"/>
            <a:ext cx="892552" cy="300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ko-KR" altLang="en-US" sz="1400" spc="-20" dirty="0">
                <a:ln>
                  <a:solidFill>
                    <a:srgbClr val="0C0C0C">
                      <a:alpha val="0"/>
                    </a:srgbClr>
                  </a:solidFill>
                </a:ln>
                <a:solidFill>
                  <a:srgbClr val="FFFFFF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세부내용</a:t>
            </a:r>
            <a:endParaRPr lang="en-US" altLang="ko-KR" sz="1400" spc="-20" dirty="0">
              <a:ln>
                <a:solidFill>
                  <a:srgbClr val="0C0C0C">
                    <a:alpha val="0"/>
                  </a:srgbClr>
                </a:solidFill>
              </a:ln>
              <a:solidFill>
                <a:srgbClr val="FFFFFF"/>
              </a:solidFill>
              <a:latin typeface="Pretendard Medium" panose="02000603000000020004" pitchFamily="2" charset="-127"/>
              <a:ea typeface="Pretendard Medium" panose="02000603000000020004" pitchFamily="2" charset="-127"/>
              <a:cs typeface="Pretendard Medium" panose="02000603000000020004" pitchFamily="2" charset="-127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5B50717-9B25-4372-991E-138DF70C0576}"/>
              </a:ext>
            </a:extLst>
          </p:cNvPr>
          <p:cNvSpPr txBox="1"/>
          <p:nvPr/>
        </p:nvSpPr>
        <p:spPr>
          <a:xfrm>
            <a:off x="3394702" y="3017799"/>
            <a:ext cx="4361886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향후 투자유치 성공 시 자금 활용 계획에 대한 상세 내용 기술</a:t>
            </a:r>
            <a:endParaRPr lang="id-ID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327D887-3E1D-45E3-96B8-63E0F8AFE6D0}"/>
              </a:ext>
            </a:extLst>
          </p:cNvPr>
          <p:cNvSpPr txBox="1"/>
          <p:nvPr/>
        </p:nvSpPr>
        <p:spPr>
          <a:xfrm>
            <a:off x="8020455" y="3526403"/>
            <a:ext cx="2380780" cy="3897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ko-KR" altLang="en-US" sz="2000" spc="-2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4D69A9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투자유치 희망 금액</a:t>
            </a:r>
            <a:endParaRPr lang="en-US" altLang="ko-KR" sz="2000" spc="-2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4D69A9"/>
              </a:solidFill>
              <a:latin typeface="Pretendard Medium" panose="02000603000000020004" pitchFamily="2" charset="-127"/>
              <a:ea typeface="Pretendard Medium" panose="02000603000000020004" pitchFamily="2" charset="-127"/>
              <a:cs typeface="Pretendard Medium" panose="02000603000000020004" pitchFamily="2" charset="-127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7108B59-FD8A-4A30-B6BA-D317C7A4C48B}"/>
              </a:ext>
            </a:extLst>
          </p:cNvPr>
          <p:cNvSpPr txBox="1"/>
          <p:nvPr/>
        </p:nvSpPr>
        <p:spPr>
          <a:xfrm>
            <a:off x="8474043" y="3887231"/>
            <a:ext cx="1326325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4800" spc="-3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/>
                <a:ea typeface="Pretendard ExtraBold"/>
                <a:cs typeface="Pretendard Black" panose="02000A03000000020004" pitchFamily="50" charset="-127"/>
              </a:rPr>
              <a:t>00</a:t>
            </a:r>
            <a:r>
              <a:rPr lang="ko-KR" altLang="en-US" sz="3600" spc="-3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ExtraBold"/>
                <a:ea typeface="Pretendard ExtraBold"/>
                <a:cs typeface="Pretendard Black" panose="02000A03000000020004" pitchFamily="50" charset="-127"/>
              </a:rPr>
              <a:t> 원</a:t>
            </a:r>
            <a:endParaRPr lang="en-US" altLang="ko-KR" sz="4800" spc="-3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ExtraBold"/>
              <a:ea typeface="Pretendard ExtraBold"/>
              <a:cs typeface="Pretendard Black" panose="02000A03000000020004" pitchFamily="50" charset="-127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D1E321C-C72D-4995-A5FD-AC66AE44CE64}"/>
              </a:ext>
            </a:extLst>
          </p:cNvPr>
          <p:cNvSpPr txBox="1"/>
          <p:nvPr/>
        </p:nvSpPr>
        <p:spPr>
          <a:xfrm>
            <a:off x="8421611" y="4652479"/>
            <a:ext cx="1465466" cy="3097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0000</a:t>
            </a: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년까지 유치 목표</a:t>
            </a:r>
            <a:endParaRPr lang="en-US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cxnSp>
        <p:nvCxnSpPr>
          <p:cNvPr id="64" name="직선 연결선 63">
            <a:extLst>
              <a:ext uri="{FF2B5EF4-FFF2-40B4-BE49-F238E27FC236}">
                <a16:creationId xmlns:a16="http://schemas.microsoft.com/office/drawing/2014/main" id="{471FABF6-98EC-439B-87A9-DDD7580BEEC2}"/>
              </a:ext>
            </a:extLst>
          </p:cNvPr>
          <p:cNvCxnSpPr>
            <a:cxnSpLocks/>
          </p:cNvCxnSpPr>
          <p:nvPr/>
        </p:nvCxnSpPr>
        <p:spPr>
          <a:xfrm>
            <a:off x="8200558" y="4594348"/>
            <a:ext cx="1873295" cy="0"/>
          </a:xfrm>
          <a:prstGeom prst="line">
            <a:avLst/>
          </a:prstGeom>
          <a:noFill/>
          <a:ln w="12700" cap="flat" cmpd="sng" algn="ctr">
            <a:solidFill>
              <a:srgbClr val="4D69A9"/>
            </a:solidFill>
            <a:prstDash val="solid"/>
            <a:miter lim="800000"/>
          </a:ln>
          <a:effectLst/>
        </p:spPr>
      </p:cxnSp>
      <p:pic>
        <p:nvPicPr>
          <p:cNvPr id="65" name="그래픽 64">
            <a:extLst>
              <a:ext uri="{FF2B5EF4-FFF2-40B4-BE49-F238E27FC236}">
                <a16:creationId xmlns:a16="http://schemas.microsoft.com/office/drawing/2014/main" id="{78364AD2-DD10-4980-BFC3-1AF712AF85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917401" y="3084090"/>
            <a:ext cx="439608" cy="43960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4FBAB80-5F62-4EBC-8AD4-F80407DB7274}"/>
              </a:ext>
            </a:extLst>
          </p:cNvPr>
          <p:cNvSpPr txBox="1"/>
          <p:nvPr/>
        </p:nvSpPr>
        <p:spPr>
          <a:xfrm>
            <a:off x="2083937" y="3345970"/>
            <a:ext cx="1150562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(</a:t>
            </a: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예시</a:t>
            </a: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) </a:t>
            </a: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인건비</a:t>
            </a:r>
            <a:endParaRPr lang="id-ID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1A34162-32F8-4A1B-AB1E-CF9779CD2163}"/>
              </a:ext>
            </a:extLst>
          </p:cNvPr>
          <p:cNvSpPr txBox="1"/>
          <p:nvPr/>
        </p:nvSpPr>
        <p:spPr>
          <a:xfrm>
            <a:off x="2015961" y="4524601"/>
            <a:ext cx="1163820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(</a:t>
            </a: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예시</a:t>
            </a: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) </a:t>
            </a: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시설비</a:t>
            </a:r>
            <a:endParaRPr lang="id-ID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FFB75BF-AEC8-4F05-B19E-026B12AF1237}"/>
              </a:ext>
            </a:extLst>
          </p:cNvPr>
          <p:cNvSpPr txBox="1"/>
          <p:nvPr/>
        </p:nvSpPr>
        <p:spPr>
          <a:xfrm>
            <a:off x="2015961" y="5614021"/>
            <a:ext cx="1218538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(</a:t>
            </a: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예시</a:t>
            </a:r>
            <a:r>
              <a: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) </a:t>
            </a: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마케팅비</a:t>
            </a:r>
            <a:endParaRPr lang="id-ID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5B5F592-9EFB-469A-BCE0-1BDBED62EDDC}"/>
              </a:ext>
            </a:extLst>
          </p:cNvPr>
          <p:cNvSpPr txBox="1"/>
          <p:nvPr/>
        </p:nvSpPr>
        <p:spPr>
          <a:xfrm>
            <a:off x="3394282" y="4227194"/>
            <a:ext cx="4361886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향후 투자유치 성공 시 자금 활용 계획에 대한 상세 내용 기술</a:t>
            </a:r>
            <a:endParaRPr lang="id-ID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82CC12E-D637-47ED-821D-9B3A341B0FE9}"/>
              </a:ext>
            </a:extLst>
          </p:cNvPr>
          <p:cNvSpPr txBox="1"/>
          <p:nvPr/>
        </p:nvSpPr>
        <p:spPr>
          <a:xfrm>
            <a:off x="3394702" y="5321482"/>
            <a:ext cx="4361886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ko-KR" altLang="en-US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>
                    <a:lumMod val="75000"/>
                    <a:lumOff val="2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향후 투자유치 성공 시 자금 활용 계획에 대한 상세 내용 기술</a:t>
            </a:r>
            <a:endParaRPr lang="id-ID" altLang="ko-KR" sz="1200" spc="-5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>
                  <a:lumMod val="75000"/>
                  <a:lumOff val="25000"/>
                </a:srgbClr>
              </a:solidFill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1762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04171D-6E2E-48E6-BE23-6A7EBC1F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>
            <a:normAutofit/>
          </a:bodyPr>
          <a:lstStyle/>
          <a:p>
            <a:r>
              <a:rPr lang="en-US" altLang="ko-KR" dirty="0"/>
              <a:t>3-4. </a:t>
            </a:r>
            <a:r>
              <a:rPr lang="ko-KR" altLang="en-US" dirty="0"/>
              <a:t>추진일정 및 자금 운용계획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4C3E1E-C116-4171-9B2C-D3F0F7DC12CF}"/>
              </a:ext>
            </a:extLst>
          </p:cNvPr>
          <p:cNvSpPr txBox="1"/>
          <p:nvPr/>
        </p:nvSpPr>
        <p:spPr>
          <a:xfrm>
            <a:off x="1750355" y="1369542"/>
            <a:ext cx="4239943" cy="2529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en-US" altLang="ko-KR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6CA2C0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STEP 2. </a:t>
            </a:r>
            <a:r>
              <a:rPr lang="ko-KR" altLang="en-US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청년창업기업 기술고도 </a:t>
            </a:r>
            <a:r>
              <a:rPr lang="ko-KR" altLang="en-US" sz="1600" spc="-20" dirty="0" err="1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사업화자금</a:t>
            </a:r>
            <a:r>
              <a:rPr lang="en-US" altLang="ko-KR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 </a:t>
            </a:r>
            <a:r>
              <a:rPr lang="ko-KR" altLang="en-US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추진일정</a:t>
            </a:r>
            <a:endParaRPr lang="id-ID" altLang="ko-KR" sz="1600" spc="-2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Medium" panose="02000603000000020004" pitchFamily="50" charset="-127"/>
              <a:ea typeface="Pretendard Medium" panose="02000603000000020004" pitchFamily="50" charset="-127"/>
              <a:cs typeface="Pretendard Medium" panose="02000603000000020004" pitchFamily="50" charset="-127"/>
            </a:endParaRPr>
          </a:p>
        </p:txBody>
      </p:sp>
      <p:graphicFrame>
        <p:nvGraphicFramePr>
          <p:cNvPr id="13" name="표 3">
            <a:extLst>
              <a:ext uri="{FF2B5EF4-FFF2-40B4-BE49-F238E27FC236}">
                <a16:creationId xmlns:a16="http://schemas.microsoft.com/office/drawing/2014/main" id="{E0C35E1E-1002-4FDB-93F5-BEDABA5394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986301"/>
              </p:ext>
            </p:extLst>
          </p:nvPr>
        </p:nvGraphicFramePr>
        <p:xfrm>
          <a:off x="1701664" y="1792841"/>
          <a:ext cx="9067949" cy="3950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1616">
                  <a:extLst>
                    <a:ext uri="{9D8B030D-6E8A-4147-A177-3AD203B41FA5}">
                      <a16:colId xmlns:a16="http://schemas.microsoft.com/office/drawing/2014/main" val="2715054911"/>
                    </a:ext>
                  </a:extLst>
                </a:gridCol>
                <a:gridCol w="487909">
                  <a:extLst>
                    <a:ext uri="{9D8B030D-6E8A-4147-A177-3AD203B41FA5}">
                      <a16:colId xmlns:a16="http://schemas.microsoft.com/office/drawing/2014/main" val="82976778"/>
                    </a:ext>
                  </a:extLst>
                </a:gridCol>
                <a:gridCol w="487909">
                  <a:extLst>
                    <a:ext uri="{9D8B030D-6E8A-4147-A177-3AD203B41FA5}">
                      <a16:colId xmlns:a16="http://schemas.microsoft.com/office/drawing/2014/main" val="1879601760"/>
                    </a:ext>
                  </a:extLst>
                </a:gridCol>
                <a:gridCol w="487909">
                  <a:extLst>
                    <a:ext uri="{9D8B030D-6E8A-4147-A177-3AD203B41FA5}">
                      <a16:colId xmlns:a16="http://schemas.microsoft.com/office/drawing/2014/main" val="4254631295"/>
                    </a:ext>
                  </a:extLst>
                </a:gridCol>
                <a:gridCol w="487909">
                  <a:extLst>
                    <a:ext uri="{9D8B030D-6E8A-4147-A177-3AD203B41FA5}">
                      <a16:colId xmlns:a16="http://schemas.microsoft.com/office/drawing/2014/main" val="3692414951"/>
                    </a:ext>
                  </a:extLst>
                </a:gridCol>
                <a:gridCol w="487909">
                  <a:extLst>
                    <a:ext uri="{9D8B030D-6E8A-4147-A177-3AD203B41FA5}">
                      <a16:colId xmlns:a16="http://schemas.microsoft.com/office/drawing/2014/main" val="45313011"/>
                    </a:ext>
                  </a:extLst>
                </a:gridCol>
                <a:gridCol w="487909">
                  <a:extLst>
                    <a:ext uri="{9D8B030D-6E8A-4147-A177-3AD203B41FA5}">
                      <a16:colId xmlns:a16="http://schemas.microsoft.com/office/drawing/2014/main" val="1844854023"/>
                    </a:ext>
                  </a:extLst>
                </a:gridCol>
                <a:gridCol w="487909">
                  <a:extLst>
                    <a:ext uri="{9D8B030D-6E8A-4147-A177-3AD203B41FA5}">
                      <a16:colId xmlns:a16="http://schemas.microsoft.com/office/drawing/2014/main" val="1635801228"/>
                    </a:ext>
                  </a:extLst>
                </a:gridCol>
                <a:gridCol w="487909">
                  <a:extLst>
                    <a:ext uri="{9D8B030D-6E8A-4147-A177-3AD203B41FA5}">
                      <a16:colId xmlns:a16="http://schemas.microsoft.com/office/drawing/2014/main" val="1504224835"/>
                    </a:ext>
                  </a:extLst>
                </a:gridCol>
                <a:gridCol w="487909">
                  <a:extLst>
                    <a:ext uri="{9D8B030D-6E8A-4147-A177-3AD203B41FA5}">
                      <a16:colId xmlns:a16="http://schemas.microsoft.com/office/drawing/2014/main" val="1001017764"/>
                    </a:ext>
                  </a:extLst>
                </a:gridCol>
                <a:gridCol w="487909">
                  <a:extLst>
                    <a:ext uri="{9D8B030D-6E8A-4147-A177-3AD203B41FA5}">
                      <a16:colId xmlns:a16="http://schemas.microsoft.com/office/drawing/2014/main" val="3932557448"/>
                    </a:ext>
                  </a:extLst>
                </a:gridCol>
                <a:gridCol w="487909">
                  <a:extLst>
                    <a:ext uri="{9D8B030D-6E8A-4147-A177-3AD203B41FA5}">
                      <a16:colId xmlns:a16="http://schemas.microsoft.com/office/drawing/2014/main" val="4164569834"/>
                    </a:ext>
                  </a:extLst>
                </a:gridCol>
                <a:gridCol w="487909">
                  <a:extLst>
                    <a:ext uri="{9D8B030D-6E8A-4147-A177-3AD203B41FA5}">
                      <a16:colId xmlns:a16="http://schemas.microsoft.com/office/drawing/2014/main" val="2632941893"/>
                    </a:ext>
                  </a:extLst>
                </a:gridCol>
                <a:gridCol w="1531425">
                  <a:extLst>
                    <a:ext uri="{9D8B030D-6E8A-4147-A177-3AD203B41FA5}">
                      <a16:colId xmlns:a16="http://schemas.microsoft.com/office/drawing/2014/main" val="3343492869"/>
                    </a:ext>
                  </a:extLst>
                </a:gridCol>
              </a:tblGrid>
              <a:tr h="30244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추진내용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사업기간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단위 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: </a:t>
                      </a:r>
                      <a:r>
                        <a:rPr lang="ko-KR" altLang="en-US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월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)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공급기관</a:t>
                      </a:r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(</a:t>
                      </a:r>
                      <a:r>
                        <a:rPr lang="ko-KR" altLang="en-US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업</a:t>
                      </a:r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)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4524939"/>
                  </a:ext>
                </a:extLst>
              </a:tr>
              <a:tr h="32163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M1</a:t>
                      </a:r>
                      <a:endParaRPr lang="ko-KR" altLang="en-US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M2</a:t>
                      </a:r>
                      <a:endParaRPr lang="ko-KR" altLang="en-US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M3</a:t>
                      </a:r>
                      <a:endParaRPr lang="ko-KR" altLang="en-US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M4</a:t>
                      </a:r>
                      <a:endParaRPr lang="ko-KR" altLang="en-US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0862699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시장조사</a:t>
                      </a:r>
                      <a:r>
                        <a:rPr lang="en-US" altLang="ko-KR" sz="1200" i="1">
                          <a:solidFill>
                            <a:srgbClr val="6F6FFF"/>
                          </a:solidFill>
                          <a:latin typeface="+mn-lt"/>
                        </a:rPr>
                        <a:t>, </a:t>
                      </a:r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기획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860365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콘셉트 확정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61996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>
                          <a:solidFill>
                            <a:srgbClr val="6F6FFF"/>
                          </a:solidFill>
                          <a:latin typeface="+mn-lt"/>
                        </a:rPr>
                        <a:t>----</a:t>
                      </a:r>
                      <a:endParaRPr lang="ko-KR" altLang="en-US" sz="1200" i="1" dirty="0">
                        <a:solidFill>
                          <a:srgbClr val="6F6FFF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8325759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디자인 컨셉 확정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4138822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>
                          <a:solidFill>
                            <a:srgbClr val="6F6FFF"/>
                          </a:solidFill>
                          <a:latin typeface="+mn-lt"/>
                        </a:rPr>
                        <a:t>-</a:t>
                      </a:r>
                      <a:endParaRPr lang="ko-KR" altLang="en-US" sz="1200" i="1">
                        <a:solidFill>
                          <a:srgbClr val="6F6FFF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548993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시안 확정</a:t>
                      </a:r>
                      <a:endParaRPr lang="ko-KR" altLang="en-US" sz="1200" i="1" dirty="0">
                        <a:solidFill>
                          <a:srgbClr val="6F6FFF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0988131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>
                          <a:solidFill>
                            <a:srgbClr val="6F6FFF"/>
                          </a:solidFill>
                          <a:latin typeface="+mn-lt"/>
                        </a:rPr>
                        <a:t>-</a:t>
                      </a:r>
                      <a:endParaRPr lang="ko-KR" altLang="en-US" sz="1200" i="1">
                        <a:solidFill>
                          <a:srgbClr val="6F6FFF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535048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디자인 완료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983482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>
                          <a:solidFill>
                            <a:srgbClr val="6F6FFF"/>
                          </a:solidFill>
                          <a:latin typeface="+mn-lt"/>
                        </a:rPr>
                        <a:t>-----</a:t>
                      </a:r>
                      <a:endParaRPr lang="ko-KR" altLang="en-US" sz="1200" i="1" dirty="0">
                        <a:solidFill>
                          <a:srgbClr val="6F6FFF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761875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>
                          <a:solidFill>
                            <a:srgbClr val="6F6FFF"/>
                          </a:solidFill>
                          <a:latin typeface="+mn-lt"/>
                        </a:rPr>
                        <a:t>시안 확정</a:t>
                      </a:r>
                      <a:endParaRPr lang="ko-KR" altLang="en-US" sz="1200" i="1" dirty="0">
                        <a:solidFill>
                          <a:srgbClr val="6F6FFF"/>
                        </a:solidFill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639363"/>
                  </a:ext>
                </a:extLst>
              </a:tr>
              <a:tr h="3024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 dirty="0">
                          <a:solidFill>
                            <a:srgbClr val="6F6FFF"/>
                          </a:solidFill>
                          <a:latin typeface="+mn-lt"/>
                        </a:rPr>
                        <a:t>시제품 제작 완료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406351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01664" y="5798592"/>
            <a:ext cx="6792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>
                <a:solidFill>
                  <a:srgbClr val="0000FF"/>
                </a:solidFill>
              </a:rPr>
              <a:t>※ </a:t>
            </a:r>
            <a:r>
              <a:rPr lang="ko-KR" altLang="en-US" sz="1200" i="1" dirty="0">
                <a:solidFill>
                  <a:srgbClr val="0000FF"/>
                </a:solidFill>
              </a:rPr>
              <a:t>과제추진 계획에 대해 단계별 추진일정 작성</a:t>
            </a:r>
            <a:r>
              <a:rPr lang="en-US" altLang="ko-KR" sz="1200" i="1" dirty="0">
                <a:solidFill>
                  <a:srgbClr val="0000FF"/>
                </a:solidFill>
              </a:rPr>
              <a:t>, </a:t>
            </a:r>
            <a:r>
              <a:rPr lang="ko-KR" altLang="en-US" sz="1200" i="1" dirty="0">
                <a:solidFill>
                  <a:srgbClr val="0000FF"/>
                </a:solidFill>
              </a:rPr>
              <a:t>수행주체</a:t>
            </a:r>
            <a:r>
              <a:rPr lang="en-US" altLang="ko-KR" sz="1200" i="1" dirty="0">
                <a:solidFill>
                  <a:srgbClr val="0000FF"/>
                </a:solidFill>
              </a:rPr>
              <a:t>(</a:t>
            </a:r>
            <a:r>
              <a:rPr lang="ko-KR" altLang="en-US" sz="1200" i="1" dirty="0">
                <a:solidFill>
                  <a:srgbClr val="0000FF"/>
                </a:solidFill>
              </a:rPr>
              <a:t>공급기관</a:t>
            </a:r>
            <a:r>
              <a:rPr lang="en-US" altLang="ko-KR" sz="1200" i="1" dirty="0">
                <a:solidFill>
                  <a:srgbClr val="0000FF"/>
                </a:solidFill>
              </a:rPr>
              <a:t>(</a:t>
            </a:r>
            <a:r>
              <a:rPr lang="ko-KR" altLang="en-US" sz="1200" i="1" dirty="0">
                <a:solidFill>
                  <a:srgbClr val="0000FF"/>
                </a:solidFill>
              </a:rPr>
              <a:t>업</a:t>
            </a:r>
            <a:r>
              <a:rPr lang="en-US" altLang="ko-KR" sz="1200" i="1" dirty="0">
                <a:solidFill>
                  <a:srgbClr val="0000FF"/>
                </a:solidFill>
              </a:rPr>
              <a:t>), </a:t>
            </a:r>
            <a:r>
              <a:rPr lang="ko-KR" altLang="en-US" sz="1200" i="1" dirty="0">
                <a:solidFill>
                  <a:srgbClr val="0000FF"/>
                </a:solidFill>
              </a:rPr>
              <a:t>또는 자체수행</a:t>
            </a:r>
            <a:r>
              <a:rPr lang="en-US" altLang="ko-KR" sz="1200" i="1" dirty="0">
                <a:solidFill>
                  <a:srgbClr val="0000FF"/>
                </a:solidFill>
              </a:rPr>
              <a:t>) </a:t>
            </a:r>
            <a:r>
              <a:rPr lang="ko-KR" altLang="en-US" sz="1200" i="1" dirty="0">
                <a:solidFill>
                  <a:srgbClr val="0000FF"/>
                </a:solidFill>
              </a:rPr>
              <a:t>명시</a:t>
            </a:r>
          </a:p>
        </p:txBody>
      </p:sp>
      <p:sp>
        <p:nvSpPr>
          <p:cNvPr id="5" name="내용 개체 틀 12">
            <a:extLst>
              <a:ext uri="{FF2B5EF4-FFF2-40B4-BE49-F238E27FC236}">
                <a16:creationId xmlns:a16="http://schemas.microsoft.com/office/drawing/2014/main" id="{2B45DA61-CD24-668E-21BE-702F019C7DE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6" y="6097585"/>
            <a:ext cx="885829" cy="365125"/>
          </a:xfrm>
        </p:spPr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11074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A6299C-D80E-7D4A-B421-DCF285292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2806541-DE5C-5F5B-E532-18DC0930A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04117D-B5C3-D8E4-8662-1A4DA30A3EC0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sp>
        <p:nvSpPr>
          <p:cNvPr id="5" name="내용 개체 틀 12">
            <a:extLst>
              <a:ext uri="{FF2B5EF4-FFF2-40B4-BE49-F238E27FC236}">
                <a16:creationId xmlns:a16="http://schemas.microsoft.com/office/drawing/2014/main" id="{80940892-D1AF-300A-1215-4DEFBAF46C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-6" y="6097585"/>
            <a:ext cx="885829" cy="365125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19" name="제목 1">
            <a:extLst>
              <a:ext uri="{FF2B5EF4-FFF2-40B4-BE49-F238E27FC236}">
                <a16:creationId xmlns:a16="http://schemas.microsoft.com/office/drawing/2014/main" id="{A2C97751-CB32-57B8-7B27-F442EEFFF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>
            <a:normAutofit/>
          </a:bodyPr>
          <a:lstStyle/>
          <a:p>
            <a:r>
              <a:rPr lang="en-US" altLang="ko-KR" dirty="0"/>
              <a:t>3-4. </a:t>
            </a:r>
            <a:r>
              <a:rPr lang="ko-KR" altLang="en-US" dirty="0"/>
              <a:t>추진일정 및 자금 운용계획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2DADE9-FE4F-52B9-0768-E36CF00A64C5}"/>
              </a:ext>
            </a:extLst>
          </p:cNvPr>
          <p:cNvSpPr txBox="1"/>
          <p:nvPr/>
        </p:nvSpPr>
        <p:spPr>
          <a:xfrm>
            <a:off x="1750355" y="1369542"/>
            <a:ext cx="4829207" cy="2529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en-US" altLang="ko-KR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6CA2C0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rPr>
              <a:t>STEP 3. </a:t>
            </a:r>
            <a:r>
              <a:rPr lang="ko-KR" altLang="en-US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청년창업기업 기술고도 </a:t>
            </a:r>
            <a:r>
              <a:rPr lang="ko-KR" altLang="en-US" sz="1600" spc="-20" dirty="0" err="1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사업화자금</a:t>
            </a:r>
            <a:r>
              <a:rPr lang="ko-KR" altLang="en-US" sz="1600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C0C0C"/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 사업비 사용계획</a:t>
            </a:r>
            <a:endParaRPr lang="id-ID" altLang="ko-KR" sz="1600" spc="-2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0C0C0C"/>
              </a:solidFill>
              <a:latin typeface="Pretendard Medium" panose="02000603000000020004" pitchFamily="50" charset="-127"/>
              <a:ea typeface="Pretendard Medium" panose="02000603000000020004" pitchFamily="50" charset="-127"/>
              <a:cs typeface="Pretendard Medium" panose="02000603000000020004" pitchFamily="50" charset="-127"/>
            </a:endParaRPr>
          </a:p>
        </p:txBody>
      </p:sp>
      <p:graphicFrame>
        <p:nvGraphicFramePr>
          <p:cNvPr id="22" name="내용 개체 틀 6">
            <a:extLst>
              <a:ext uri="{FF2B5EF4-FFF2-40B4-BE49-F238E27FC236}">
                <a16:creationId xmlns:a16="http://schemas.microsoft.com/office/drawing/2014/main" id="{1ED6DD7C-F86C-109B-5579-6F2E136E9768}"/>
              </a:ext>
            </a:extLst>
          </p:cNvPr>
          <p:cNvGraphicFramePr>
            <a:graphicFrameLocks/>
          </p:cNvGraphicFramePr>
          <p:nvPr/>
        </p:nvGraphicFramePr>
        <p:xfrm>
          <a:off x="2017051" y="5020263"/>
          <a:ext cx="8447747" cy="9815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6472">
                  <a:extLst>
                    <a:ext uri="{9D8B030D-6E8A-4147-A177-3AD203B41FA5}">
                      <a16:colId xmlns:a16="http://schemas.microsoft.com/office/drawing/2014/main" val="2913052087"/>
                    </a:ext>
                  </a:extLst>
                </a:gridCol>
                <a:gridCol w="6931275">
                  <a:extLst>
                    <a:ext uri="{9D8B030D-6E8A-4147-A177-3AD203B41FA5}">
                      <a16:colId xmlns:a16="http://schemas.microsoft.com/office/drawing/2014/main" val="1267383939"/>
                    </a:ext>
                  </a:extLst>
                </a:gridCol>
              </a:tblGrid>
              <a:tr h="25882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작성방법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ko-KR" altLang="en-US" sz="1200" b="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삭제 후 제출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7055526"/>
                  </a:ext>
                </a:extLst>
              </a:tr>
              <a:tr h="707261"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※ </a:t>
                      </a:r>
                      <a:r>
                        <a:rPr lang="ko-KR" altLang="en-US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견적서 첨부 필수</a:t>
                      </a:r>
                      <a:r>
                        <a:rPr lang="en-US" altLang="ko-KR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세부내역 확인이 가능해야 함</a:t>
                      </a:r>
                      <a:r>
                        <a:rPr lang="en-US" altLang="ko-KR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인건비 및 간접비 계상 불가</a:t>
                      </a:r>
                      <a:r>
                        <a:rPr lang="en-US" altLang="ko-KR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), </a:t>
                      </a:r>
                      <a:r>
                        <a:rPr lang="ko-KR" altLang="en-US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공급기겁</a:t>
                      </a:r>
                      <a:r>
                        <a:rPr lang="en-US" altLang="ko-KR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기관</a:t>
                      </a:r>
                      <a:r>
                        <a:rPr lang="en-US" altLang="ko-KR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이 복수일 경우 공급기업별로 견적서 첨부</a:t>
                      </a:r>
                      <a:endParaRPr lang="en-US" altLang="ko-KR" sz="1200" i="1" kern="120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r>
                        <a:rPr lang="en-US" altLang="ko-KR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※ </a:t>
                      </a:r>
                      <a:r>
                        <a:rPr lang="ko-KR" altLang="en-US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사업비 구성은 부가가치세</a:t>
                      </a:r>
                      <a:r>
                        <a:rPr lang="en-US" altLang="ko-KR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(VAT) </a:t>
                      </a:r>
                      <a:r>
                        <a:rPr lang="ko-KR" altLang="en-US" sz="1200" i="1" kern="120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제외하고 공급가액만 작성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814532"/>
                  </a:ext>
                </a:extLst>
              </a:tr>
            </a:tbl>
          </a:graphicData>
        </a:graphic>
      </p:graphicFrame>
      <p:graphicFrame>
        <p:nvGraphicFramePr>
          <p:cNvPr id="23" name="표 3">
            <a:extLst>
              <a:ext uri="{FF2B5EF4-FFF2-40B4-BE49-F238E27FC236}">
                <a16:creationId xmlns:a16="http://schemas.microsoft.com/office/drawing/2014/main" id="{76851255-FA4C-8517-33F5-3D3F872A5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517659"/>
              </p:ext>
            </p:extLst>
          </p:nvPr>
        </p:nvGraphicFramePr>
        <p:xfrm>
          <a:off x="1750355" y="1988130"/>
          <a:ext cx="8714443" cy="2943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5445">
                  <a:extLst>
                    <a:ext uri="{9D8B030D-6E8A-4147-A177-3AD203B41FA5}">
                      <a16:colId xmlns:a16="http://schemas.microsoft.com/office/drawing/2014/main" val="2715054911"/>
                    </a:ext>
                  </a:extLst>
                </a:gridCol>
                <a:gridCol w="2167774">
                  <a:extLst>
                    <a:ext uri="{9D8B030D-6E8A-4147-A177-3AD203B41FA5}">
                      <a16:colId xmlns:a16="http://schemas.microsoft.com/office/drawing/2014/main" val="82976778"/>
                    </a:ext>
                  </a:extLst>
                </a:gridCol>
                <a:gridCol w="1690408">
                  <a:extLst>
                    <a:ext uri="{9D8B030D-6E8A-4147-A177-3AD203B41FA5}">
                      <a16:colId xmlns:a16="http://schemas.microsoft.com/office/drawing/2014/main" val="4254631295"/>
                    </a:ext>
                  </a:extLst>
                </a:gridCol>
                <a:gridCol w="1690408">
                  <a:extLst>
                    <a:ext uri="{9D8B030D-6E8A-4147-A177-3AD203B41FA5}">
                      <a16:colId xmlns:a16="http://schemas.microsoft.com/office/drawing/2014/main" val="1642338538"/>
                    </a:ext>
                  </a:extLst>
                </a:gridCol>
                <a:gridCol w="1690408">
                  <a:extLst>
                    <a:ext uri="{9D8B030D-6E8A-4147-A177-3AD203B41FA5}">
                      <a16:colId xmlns:a16="http://schemas.microsoft.com/office/drawing/2014/main" val="3699992105"/>
                    </a:ext>
                  </a:extLst>
                </a:gridCol>
              </a:tblGrid>
              <a:tr h="4640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지원분야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36000" marR="36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산출근거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지원금액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(A)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기업부담금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(B)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총사업비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(A+B)</a:t>
                      </a:r>
                      <a:endParaRPr lang="ko-KR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4524939"/>
                  </a:ext>
                </a:extLst>
              </a:tr>
              <a:tr h="5966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사업계획서</a:t>
                      </a:r>
                    </a:p>
                  </a:txBody>
                  <a:tcPr marL="36000" marR="36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사업계획서</a:t>
                      </a:r>
                      <a:endParaRPr lang="en-US" altLang="ko-KR" sz="1200" i="1" kern="120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5,000 </a:t>
                      </a:r>
                      <a:r>
                        <a:rPr lang="ko-KR" altLang="en-US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천원</a:t>
                      </a:r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*1</a:t>
                      </a:r>
                      <a:r>
                        <a:rPr lang="ko-KR" altLang="en-US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식 </a:t>
                      </a:r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= 5,000</a:t>
                      </a:r>
                      <a:r>
                        <a:rPr lang="ko-KR" altLang="en-US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천원</a:t>
                      </a:r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5,000</a:t>
                      </a:r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500</a:t>
                      </a:r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5,500</a:t>
                      </a:r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860365"/>
                  </a:ext>
                </a:extLst>
              </a:tr>
              <a:tr h="37662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시제품 제작</a:t>
                      </a:r>
                    </a:p>
                  </a:txBody>
                  <a:tcPr marL="36000" marR="36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ko-KR" altLang="en-US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제품가공</a:t>
                      </a:r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5,000</a:t>
                      </a:r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500</a:t>
                      </a:r>
                      <a:endParaRPr lang="ko-KR" altLang="en-US" sz="1200" i="1" kern="120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 kern="120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5,500</a:t>
                      </a:r>
                      <a:endParaRPr lang="ko-KR" altLang="en-US" sz="1200" i="1" kern="120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61996"/>
                  </a:ext>
                </a:extLst>
              </a:tr>
              <a:tr h="3766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디자인</a:t>
                      </a:r>
                    </a:p>
                  </a:txBody>
                  <a:tcPr marL="36000" marR="36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936233"/>
                  </a:ext>
                </a:extLst>
              </a:tr>
              <a:tr h="37662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추가</a:t>
                      </a:r>
                      <a:r>
                        <a:rPr lang="en-US" altLang="ko-KR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978579"/>
                  </a:ext>
                </a:extLst>
              </a:tr>
              <a:tr h="3766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추가</a:t>
                      </a:r>
                      <a:r>
                        <a:rPr lang="en-US" altLang="ko-KR" sz="1200" i="1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5348432"/>
                  </a:ext>
                </a:extLst>
              </a:tr>
              <a:tr h="37662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i="0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합 계</a:t>
                      </a:r>
                      <a:r>
                        <a:rPr lang="en-US" altLang="ko-KR" sz="1200" b="1" i="0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(VAT </a:t>
                      </a:r>
                      <a:r>
                        <a:rPr lang="ko-KR" altLang="en-US" sz="1200" b="1" i="0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별도</a:t>
                      </a:r>
                      <a:r>
                        <a:rPr lang="en-US" altLang="ko-KR" sz="1200" b="1" i="0" kern="1200" dirty="0">
                          <a:solidFill>
                            <a:srgbClr val="6F6FFF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b="1" i="0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i="1" kern="1200" dirty="0">
                        <a:solidFill>
                          <a:srgbClr val="6F6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7905746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E2909141-E57F-7323-D4A9-5D90D0939AE0}"/>
              </a:ext>
            </a:extLst>
          </p:cNvPr>
          <p:cNvSpPr txBox="1"/>
          <p:nvPr/>
        </p:nvSpPr>
        <p:spPr>
          <a:xfrm>
            <a:off x="9501296" y="1704346"/>
            <a:ext cx="98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/>
              <a:t>(</a:t>
            </a:r>
            <a:r>
              <a:rPr lang="ko-KR" altLang="en-US" sz="1200" dirty="0"/>
              <a:t>단위 </a:t>
            </a:r>
            <a:r>
              <a:rPr lang="en-US" altLang="ko-KR" sz="1200" dirty="0"/>
              <a:t>: </a:t>
            </a:r>
            <a:r>
              <a:rPr lang="ko-KR" altLang="en-US" sz="1200" dirty="0"/>
              <a:t>천원</a:t>
            </a:r>
            <a:r>
              <a:rPr lang="en-US" altLang="ko-KR" sz="1200" dirty="0"/>
              <a:t>)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834629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96575BF-A8BF-4310-9D05-4970679E7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4-1</a:t>
            </a:r>
            <a:r>
              <a:rPr lang="en-US" altLang="ko-KR"/>
              <a:t>.</a:t>
            </a:r>
            <a:r>
              <a:rPr lang="ko-KR" altLang="en-US"/>
              <a:t> 비전</a:t>
            </a:r>
            <a:endParaRPr lang="ko-KR" altLang="en-US" dirty="0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9A1C3ECC-5766-484E-BE40-31DE4E17CB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6354D792-3370-458D-B6A1-29896F47430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04</a:t>
            </a:r>
          </a:p>
          <a:p>
            <a:pPr algn="ctr"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VISION</a:t>
            </a:r>
            <a:endParaRPr lang="ko-KR" altLang="en-US" sz="1200" b="1" spc="0" baseline="0" dirty="0">
              <a:solidFill>
                <a:schemeClr val="bg1"/>
              </a:solidFill>
              <a:latin typeface="+mj-lt"/>
              <a:ea typeface="Mapo한아름" panose="02000500000000000000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D7A1CC-1F63-4C41-AC29-A8395667ECDE}"/>
              </a:ext>
            </a:extLst>
          </p:cNvPr>
          <p:cNvSpPr txBox="1"/>
          <p:nvPr/>
        </p:nvSpPr>
        <p:spPr>
          <a:xfrm>
            <a:off x="3043136" y="3245955"/>
            <a:ext cx="6099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i="1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3399"/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기업 중장기 비전</a:t>
            </a:r>
            <a:r>
              <a:rPr lang="en-US" altLang="ko-KR" i="1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3399"/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 / Identity </a:t>
            </a:r>
            <a:r>
              <a:rPr lang="ko-KR" altLang="en-US" i="1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3399"/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에 대하여 자유롭게 작성</a:t>
            </a:r>
          </a:p>
        </p:txBody>
      </p:sp>
    </p:spTree>
    <p:extLst>
      <p:ext uri="{BB962C8B-B14F-4D97-AF65-F5344CB8AC3E}">
        <p14:creationId xmlns:p14="http://schemas.microsoft.com/office/powerpoint/2010/main" val="29284423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9">
            <a:extLst>
              <a:ext uri="{FF2B5EF4-FFF2-40B4-BE49-F238E27FC236}">
                <a16:creationId xmlns:a16="http://schemas.microsoft.com/office/drawing/2014/main" id="{D39CFC63-5669-45BC-9320-59B12DE0A56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506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DD286D02-2521-4849-8135-E0834E608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1-1.</a:t>
            </a:r>
            <a:r>
              <a:rPr lang="ko-KR" altLang="en-US" dirty="0"/>
              <a:t> 아이템의 배경 및 필요성</a:t>
            </a:r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05A9847E-6155-4C81-A037-6C4CD12531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내용 개체 틀 11">
            <a:extLst>
              <a:ext uri="{FF2B5EF4-FFF2-40B4-BE49-F238E27FC236}">
                <a16:creationId xmlns:a16="http://schemas.microsoft.com/office/drawing/2014/main" id="{8FC4D757-A9FD-44DA-BFD1-957AAEC32CB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5223B3-1CCB-41FA-A2A9-D441D49D7736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01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문제인식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8AF32D3F-87B4-4704-9027-8BD28A17CEF5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8546C727-2CE6-4839-A715-CC3B241A3F59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C549D984-F43E-4F9B-B884-747C3FC10855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266ACB5-6039-437E-B5A1-593E42A38917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155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사업아이템을 개발하게 된 사회적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/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시장적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/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기술적 배경</a:t>
              </a:r>
            </a:p>
            <a:p>
              <a:pPr latinLnBrk="0">
                <a:lnSpc>
                  <a:spcPct val="130000"/>
                </a:lnSpc>
              </a:pP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*나의 사업아이템을 잘 부각시킬 수 있는 관점에서 접근하여 강조</a:t>
              </a:r>
            </a:p>
            <a:p>
              <a:pPr latinLnBrk="0">
                <a:lnSpc>
                  <a:spcPct val="130000"/>
                </a:lnSpc>
              </a:pPr>
              <a:endParaRPr lang="ko-KR" altLang="en-US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사회적 관점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사회문제 해결에 기여하는 기술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or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메가트렌드에 따르는 기술 등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 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시장성 관점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최근 인기가 많거나 수요가 증가하고 있는 기술 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기술적 관점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기존의 기술적 문제를 해결하는 경우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or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해당 아이템을 개발할 수 있는 기술적 기반이 조성된 경우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(AI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기술 융복합 등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</a:t>
              </a:r>
              <a:endParaRPr lang="en-US" altLang="ko-KR" sz="1200" spc="-5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9FADB71-0EE7-4515-8520-1B4DAB26CDA8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445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1AD2570C-31F4-4DA8-89A9-9BAFEB58E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1-2. </a:t>
            </a:r>
            <a:r>
              <a:rPr lang="ko-KR" altLang="en-US" dirty="0"/>
              <a:t>아이템의 목표 시장</a:t>
            </a:r>
            <a:r>
              <a:rPr lang="en-US" altLang="ko-KR" dirty="0"/>
              <a:t>(</a:t>
            </a:r>
            <a:r>
              <a:rPr lang="ko-KR" altLang="en-US" dirty="0"/>
              <a:t>고객</a:t>
            </a:r>
            <a:r>
              <a:rPr lang="en-US" altLang="ko-KR" dirty="0"/>
              <a:t>) </a:t>
            </a:r>
            <a:r>
              <a:rPr lang="ko-KR" altLang="en-US" dirty="0"/>
              <a:t>현황</a:t>
            </a:r>
          </a:p>
        </p:txBody>
      </p:sp>
      <p:sp>
        <p:nvSpPr>
          <p:cNvPr id="14" name="텍스트 개체 틀 13">
            <a:extLst>
              <a:ext uri="{FF2B5EF4-FFF2-40B4-BE49-F238E27FC236}">
                <a16:creationId xmlns:a16="http://schemas.microsoft.com/office/drawing/2014/main" id="{8FAB3186-3215-4BE8-880D-62CDBFE6CF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5" name="내용 개체 틀 14">
            <a:extLst>
              <a:ext uri="{FF2B5EF4-FFF2-40B4-BE49-F238E27FC236}">
                <a16:creationId xmlns:a16="http://schemas.microsoft.com/office/drawing/2014/main" id="{D56ED5D2-5642-4046-B921-A202F41C442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01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문제인식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4195D80-04F1-4A29-AD2E-F9CCC0DD6D55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31FB931D-AB34-4C89-9874-A392CF528936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089D5D72-A270-4C94-BF60-A415EC8A6709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15D0906-EB20-448E-ABD0-D7487A8FA6AA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1149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진입한 또는 진출하고자 하는 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에 대한 설정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  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규모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경쟁 강도 등 주요현황과 요구사항에 대한 조사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분석 결과</a:t>
              </a:r>
              <a:b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</a:b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목표시장의 규모가 사업을 추진하기에 충분히 크고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향후에도 충분한 성장성이 있음을 나타내는 것이 중요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15C50A6-55A8-449E-AA75-2E20EEC18E00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3443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B4B8348-ECD2-4592-94CB-607B273A7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2-1. </a:t>
            </a:r>
            <a:r>
              <a:rPr lang="ko-KR" altLang="en-US" dirty="0"/>
              <a:t>비즈니스 모델 소개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A62CF07B-DBBA-4D6B-9E4C-C1F738AD63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4EA99EF6-62C6-4917-91E7-12DCF6CBE28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02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가치제안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86E6A43C-CE2B-4087-9D2B-C802FA4FD15D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D99720B6-F8EE-4DB2-A26E-D6C3AA0F4273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32251C17-AC79-453F-979D-17780E5DCD81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1E98EB7-9754-4DD2-AD03-9E2F5B472635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829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제품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서비스의 수익 창출을 위한 비즈니스 모델 소개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제조업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- 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무엇을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누구에게 얼마에 파는지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  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서비스업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내가 제공하는 서비스가 무엇이며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이용자는 누구이며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어떻게 수익을 창출하는지를 도식화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740D643-1702-4DD3-8108-49C071AE1A45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8387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96575BF-A8BF-4310-9D05-4970679E7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2-2</a:t>
            </a:r>
            <a:r>
              <a:rPr lang="en-US" altLang="ko-KR"/>
              <a:t>. </a:t>
            </a:r>
            <a:r>
              <a:rPr lang="ko-KR" altLang="en-US"/>
              <a:t>사업화 실현 </a:t>
            </a:r>
            <a:r>
              <a:rPr lang="ko-KR" altLang="en-US" dirty="0"/>
              <a:t>및 구체화 전략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5301A31C-2A04-4907-85DD-E81538DD25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B6A3D5D6-145D-4AEC-AEAE-B2CCBFC7808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02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가치제안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378F3F7-5C9C-46D4-9E7E-61407CD563E7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4DF32728-0CA9-4CAA-B756-097E8C665CD4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4B8B24AE-9049-4E58-BC30-DAC0F286F73B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B8D83E6-EF35-4B10-AB3A-C6040A504FEB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906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제품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의 요구사항 분석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문제점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에 대한 개발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개선 방안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추가 기술개발 계획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해당 시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3.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보유역량 기반 경쟁사 대비 제품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·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 차별성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경쟁력 확보방안 등 기술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BE08682-E5B1-4EFF-B172-26A815C2EC78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0810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20F79202-FC33-4B9C-B26E-4B044841B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3-1. </a:t>
            </a:r>
            <a:r>
              <a:rPr lang="ko-KR" altLang="en-US" dirty="0"/>
              <a:t>기업 구성 및 보유역량</a:t>
            </a:r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B5A0886E-0C06-40B1-88CB-B718A5F318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4" name="내용 개체 틀 13">
            <a:extLst>
              <a:ext uri="{FF2B5EF4-FFF2-40B4-BE49-F238E27FC236}">
                <a16:creationId xmlns:a16="http://schemas.microsoft.com/office/drawing/2014/main" id="{948D8D94-A4C6-4ED1-8B7F-C6F998DDD29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3B5B71B1-E2DB-4F0C-BE1D-83BA074D8594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2778EC1D-F3DD-4CFC-B6BB-8CD11A2E1C29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34B958FF-2787-4331-82C0-5A880650D235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E0504BA-AA26-4B10-9149-3028191D9D66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866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보유 인력 현황 및 추가 인력 고용계획</a:t>
              </a:r>
              <a:b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</a:b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스타트업은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man power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가 중요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현재 인력의 전문성을 강조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,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추가 인력에 대해서는 포지션과 역할을 구체적으로 제시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지식재산권 보유 현황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5DA9F4C-5975-4F06-86D0-F71769F34153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3422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20F79202-FC33-4B9C-B26E-4B044841B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/>
          <a:lstStyle/>
          <a:p>
            <a:r>
              <a:rPr lang="en-US" altLang="ko-KR" dirty="0"/>
              <a:t>3-2. </a:t>
            </a:r>
            <a:r>
              <a:rPr lang="ko-KR" altLang="en-US"/>
              <a:t>사업화 추진 </a:t>
            </a:r>
            <a:r>
              <a:rPr lang="ko-KR" altLang="en-US" dirty="0"/>
              <a:t>현황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DCDB2B1-E215-426A-9AE0-F830A70ED7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6ECBCF0-6466-4831-8807-675EB693F1F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C8736E58-A725-4316-BCA0-560722595538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5F387B7F-D01D-408E-8147-3C0257929D3F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39DECDB3-8807-4936-9017-D29191E794A8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BE9455B-8A4A-4B71-A5D9-7B0C1A4A8467}"/>
                </a:ext>
              </a:extLst>
            </p:cNvPr>
            <p:cNvSpPr txBox="1"/>
            <p:nvPr/>
          </p:nvSpPr>
          <p:spPr>
            <a:xfrm>
              <a:off x="2780201" y="3189927"/>
              <a:ext cx="7421507" cy="1106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제품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or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서비스의 사업화 진행 현황</a:t>
              </a:r>
              <a:b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</a:b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kumimoji="0" lang="ko-KR" altLang="en-US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사업화 진행이 안된 상태일수록 투자자에게는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모험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지금까지의 성과를 최대한 의미있게 나타내기</a:t>
              </a:r>
              <a:endParaRPr lang="en-US" altLang="ko-KR" sz="12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1200" cap="none" spc="-50" normalizeH="0" baseline="0" noProof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업무파트너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협력기업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현황 및 협력 계획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등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94526E7-3F7F-45BC-9422-37C21CB77D6D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7294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CBDEA75-B776-41B6-A39B-6CD4A513E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>
            <a:normAutofit/>
          </a:bodyPr>
          <a:lstStyle/>
          <a:p>
            <a:r>
              <a:rPr lang="en-US" altLang="ko-KR" dirty="0"/>
              <a:t>3-3. </a:t>
            </a:r>
            <a:r>
              <a:rPr lang="ko-KR" altLang="en-US"/>
              <a:t>시장 진출</a:t>
            </a:r>
            <a:r>
              <a:rPr lang="en-US" altLang="ko-KR"/>
              <a:t>(</a:t>
            </a:r>
            <a:r>
              <a:rPr lang="ko-KR" altLang="en-US"/>
              <a:t>확대</a:t>
            </a:r>
            <a:r>
              <a:rPr lang="en-US" altLang="ko-KR"/>
              <a:t>)</a:t>
            </a:r>
            <a:r>
              <a:rPr lang="ko-KR" altLang="en-US"/>
              <a:t> </a:t>
            </a:r>
            <a:r>
              <a:rPr lang="ko-KR" altLang="en-US" dirty="0"/>
              <a:t>전략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9F9A4962-85C3-4C2A-A89D-C564A607ED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80830AFF-ECC4-48F8-A62E-701D514921E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B8044BB9-4914-46A9-8D6F-CFA2F591B8A9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DE46C37B-B9D1-4B43-8776-C6EADC1309EA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4861F8F3-5B43-4150-B992-8D952159F860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544125E-21FF-4DE6-9AF8-BAC3D55CED88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1109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목표시장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내 입지 확보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고객 확보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,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마케팅 전략 등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2. 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향후 고객 확대 전략 </a:t>
              </a:r>
              <a:endParaRPr lang="en-US" altLang="ko-KR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  <a:p>
              <a:pPr latinLnBrk="0">
                <a:lnSpc>
                  <a:spcPct val="130000"/>
                </a:lnSpc>
              </a:pP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kumimoji="0" lang="ko-KR" altLang="en-US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고객 확대 전략 </a:t>
              </a: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-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기존 타겟에서 점유율을 확대할것인지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? /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새로운 고객군을 발굴하여 확장해 나갈것인지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?</a:t>
              </a:r>
              <a:b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</a:b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새로운 제품이나 서비스에 대한 개발 계획이 있다면 로드맵 함께 제시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(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중장기적 성장성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) </a:t>
              </a:r>
              <a:endParaRPr lang="ko-KR" altLang="en-US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D9D0CDC-3EB2-49EC-840D-6850F1BF0807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6302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04171D-6E2E-48E6-BE23-6A7EBC1F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3000" y="6126161"/>
            <a:ext cx="2743200" cy="365125"/>
          </a:xfrm>
        </p:spPr>
        <p:txBody>
          <a:bodyPr/>
          <a:lstStyle/>
          <a:p>
            <a:fld id="{5C282764-C238-4769-B066-38ACF7389C7F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05543DAB-7346-4C2E-AEAE-F4B6382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898" y="539719"/>
            <a:ext cx="7086600" cy="495331"/>
          </a:xfrm>
        </p:spPr>
        <p:txBody>
          <a:bodyPr>
            <a:normAutofit/>
          </a:bodyPr>
          <a:lstStyle/>
          <a:p>
            <a:r>
              <a:rPr lang="en-US" altLang="ko-KR" dirty="0"/>
              <a:t>3-4</a:t>
            </a:r>
            <a:r>
              <a:rPr lang="en-US" altLang="ko-KR"/>
              <a:t>. </a:t>
            </a:r>
            <a:r>
              <a:rPr lang="ko-KR" altLang="en-US"/>
              <a:t>매출목표</a:t>
            </a:r>
            <a:endParaRPr lang="ko-KR" altLang="en-US" dirty="0"/>
          </a:p>
        </p:txBody>
      </p:sp>
      <p:sp>
        <p:nvSpPr>
          <p:cNvPr id="13" name="내용 개체 틀 12">
            <a:extLst>
              <a:ext uri="{FF2B5EF4-FFF2-40B4-BE49-F238E27FC236}">
                <a16:creationId xmlns:a16="http://schemas.microsoft.com/office/drawing/2014/main" id="{06B51D50-E2FD-4D6F-8927-137434B1627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1C4DE-1295-47EE-86A4-15605746CD3D}"/>
              </a:ext>
            </a:extLst>
          </p:cNvPr>
          <p:cNvSpPr txBox="1"/>
          <p:nvPr/>
        </p:nvSpPr>
        <p:spPr>
          <a:xfrm>
            <a:off x="53467" y="516751"/>
            <a:ext cx="800219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PART 03</a:t>
            </a:r>
          </a:p>
          <a:p>
            <a:pPr>
              <a:lnSpc>
                <a:spcPct val="150000"/>
              </a:lnSpc>
            </a:pPr>
            <a:r>
              <a:rPr lang="ko-KR" altLang="en-US" sz="1200" b="1" spc="0" baseline="0" dirty="0">
                <a:solidFill>
                  <a:schemeClr val="bg1"/>
                </a:solidFill>
                <a:latin typeface="+mj-lt"/>
                <a:ea typeface="Mapo한아름" panose="02000500000000000000" pitchFamily="2" charset="-127"/>
              </a:rPr>
              <a:t>성장전략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3311D04-C2A1-4414-B936-5AA69CC494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B6283253-097E-4968-AA80-0B762F750280}"/>
              </a:ext>
            </a:extLst>
          </p:cNvPr>
          <p:cNvGrpSpPr/>
          <p:nvPr/>
        </p:nvGrpSpPr>
        <p:grpSpPr>
          <a:xfrm>
            <a:off x="2302212" y="2530609"/>
            <a:ext cx="8411184" cy="2618791"/>
            <a:chOff x="2302212" y="2530609"/>
            <a:chExt cx="7989651" cy="2618791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91CA085C-1995-4344-A10B-64CD690C7D39}"/>
                </a:ext>
              </a:extLst>
            </p:cNvPr>
            <p:cNvSpPr/>
            <p:nvPr/>
          </p:nvSpPr>
          <p:spPr>
            <a:xfrm>
              <a:off x="2302212" y="2968496"/>
              <a:ext cx="7989651" cy="2180904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EFA94789-7BBB-44DF-99A0-FBEBD2B5D438}"/>
                </a:ext>
              </a:extLst>
            </p:cNvPr>
            <p:cNvSpPr/>
            <p:nvPr/>
          </p:nvSpPr>
          <p:spPr>
            <a:xfrm>
              <a:off x="2302212" y="2968496"/>
              <a:ext cx="7989651" cy="73573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2" charset="-127"/>
                <a:ea typeface="Pretendard Light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C8A7795-79DF-4418-83AE-7CF0DE07473D}"/>
                </a:ext>
              </a:extLst>
            </p:cNvPr>
            <p:cNvSpPr txBox="1"/>
            <p:nvPr/>
          </p:nvSpPr>
          <p:spPr>
            <a:xfrm>
              <a:off x="2669319" y="3210083"/>
              <a:ext cx="7421507" cy="829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1. 5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개년 매출 계획 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(</a:t>
              </a:r>
              <a:r>
                <a:rPr lang="ko-KR" altLang="en-US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연도별로 제시</a:t>
              </a:r>
              <a:r>
                <a:rPr lang="en-US" altLang="ko-KR" sz="14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SemiBold" panose="02000703000000020004" pitchFamily="50" charset="-127"/>
                  <a:ea typeface="Pretendard SemiBold" panose="02000703000000020004" pitchFamily="50" charset="-127"/>
                  <a:cs typeface="Pretendard SemiBold" panose="02000703000000020004" pitchFamily="50" charset="-127"/>
                </a:rPr>
                <a:t>)</a:t>
              </a:r>
            </a:p>
            <a:p>
              <a:pPr latinLnBrk="0">
                <a:lnSpc>
                  <a:spcPct val="130000"/>
                </a:lnSpc>
              </a:pP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 </a:t>
              </a:r>
              <a:r>
                <a:rPr kumimoji="0" lang="ko-KR" altLang="en-US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제조업 </a:t>
              </a:r>
              <a:r>
                <a:rPr kumimoji="0" lang="en-US" altLang="ko-KR" sz="1200" b="0" i="0" u="none" strike="noStrike" kern="1200" cap="none" spc="-50" normalizeH="0" baseline="0" noProof="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판매 제품별 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[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가격 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X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수량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] 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*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서비스업 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– </a:t>
              </a:r>
              <a:r>
                <a:rPr lang="ko-KR" altLang="en-US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수익모델에 따른 매출 산정 내역을 제시</a:t>
              </a:r>
              <a:r>
                <a:rPr lang="en-US" altLang="ko-KR" sz="1200" spc="-5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latin typeface="Pretendard Light" panose="02000403000000020004" pitchFamily="50" charset="-127"/>
                  <a:ea typeface="Pretendard Light" panose="02000403000000020004" pitchFamily="50" charset="-127"/>
                  <a:cs typeface="Pretendard Light" panose="02000403000000020004" pitchFamily="50" charset="-127"/>
                </a:rPr>
                <a:t> </a:t>
              </a:r>
              <a:endParaRPr lang="ko-KR" altLang="en-US" sz="1400" spc="-5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000000">
                    <a:lumMod val="65000"/>
                    <a:lumOff val="35000"/>
                  </a:srgbClr>
                </a:solidFill>
                <a:latin typeface="Pretendard SemiBold" panose="02000703000000020004" pitchFamily="50" charset="-127"/>
                <a:ea typeface="Pretendard SemiBold" panose="02000703000000020004" pitchFamily="50" charset="-127"/>
                <a:cs typeface="Pretendard SemiBold" panose="02000703000000020004" pitchFamily="50" charset="-127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9F0A7DF-8DD9-4457-82E0-0617C1C81B86}"/>
                </a:ext>
              </a:extLst>
            </p:cNvPr>
            <p:cNvSpPr txBox="1"/>
            <p:nvPr/>
          </p:nvSpPr>
          <p:spPr>
            <a:xfrm>
              <a:off x="2311160" y="2530609"/>
              <a:ext cx="1572866" cy="4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작성 </a:t>
              </a:r>
              <a:r>
                <a:rPr lang="en-US" altLang="ko-KR" spc="-20">
                  <a:ln>
                    <a:solidFill>
                      <a:srgbClr val="000000">
                        <a:alpha val="0"/>
                      </a:srgbClr>
                    </a:solidFill>
                  </a:ln>
                  <a:solidFill>
                    <a:schemeClr val="accent3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2" charset="-127"/>
                </a:rPr>
                <a:t>Guide</a:t>
              </a:r>
              <a:endParaRPr lang="en-US" altLang="ko-KR" spc="-2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chemeClr val="accent3"/>
                </a:solidFill>
                <a:latin typeface="Pretendard ExtraBold" panose="02000903000000020004" pitchFamily="2" charset="-127"/>
                <a:ea typeface="Pretendard ExtraBold" panose="02000903000000020004" pitchFamily="2" charset="-127"/>
                <a:cs typeface="Pretendard ExtraBold" panose="020009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864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748</Words>
  <Application>Microsoft Office PowerPoint</Application>
  <PresentationFormat>와이드스크린</PresentationFormat>
  <Paragraphs>160</Paragraphs>
  <Slides>14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1" baseType="lpstr">
      <vt:lpstr>Pretendard SemiBold</vt:lpstr>
      <vt:lpstr>Pretendard Medium</vt:lpstr>
      <vt:lpstr>Pretendard Light</vt:lpstr>
      <vt:lpstr>Arial</vt:lpstr>
      <vt:lpstr>맑은 고딕</vt:lpstr>
      <vt:lpstr>Pretendard ExtraBold</vt:lpstr>
      <vt:lpstr>Office 테마</vt:lpstr>
      <vt:lpstr>PowerPoint 프레젠테이션</vt:lpstr>
      <vt:lpstr>1-1. 아이템의 배경 및 필요성</vt:lpstr>
      <vt:lpstr>1-2. 아이템의 목표 시장(고객) 현황</vt:lpstr>
      <vt:lpstr>2-1. 비즈니스 모델 소개</vt:lpstr>
      <vt:lpstr>2-2. 사업화 실현 및 구체화 전략</vt:lpstr>
      <vt:lpstr>3-1. 기업 구성 및 보유역량</vt:lpstr>
      <vt:lpstr>3-2. 사업화 추진 현황</vt:lpstr>
      <vt:lpstr>3-3. 시장 진출(확대) 전략</vt:lpstr>
      <vt:lpstr>3-4. 매출목표</vt:lpstr>
      <vt:lpstr>3-4. 추진일정 및 자금 운용계획</vt:lpstr>
      <vt:lpstr>3-4. 추진일정 및 자금 운용계획</vt:lpstr>
      <vt:lpstr>3-4. 추진일정 및 자금 운용계획</vt:lpstr>
      <vt:lpstr>4-1. 비전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koha0000@naver.com</dc:creator>
  <cp:lastModifiedBy>Janggon Park</cp:lastModifiedBy>
  <cp:revision>40</cp:revision>
  <dcterms:created xsi:type="dcterms:W3CDTF">2024-05-16T08:41:37Z</dcterms:created>
  <dcterms:modified xsi:type="dcterms:W3CDTF">2025-06-15T08:56:06Z</dcterms:modified>
</cp:coreProperties>
</file>